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3.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4.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5.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6.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7.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8.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9.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notesSlides/notesSlide10.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11.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12.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13.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14.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15.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16.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17.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notesSlides/notesSlide18.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19.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notesSlides/notesSlide20.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notesSlides/notesSlide21.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22.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23.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notesSlides/notesSlide24.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notesSlides/notesSlide25.xml" ContentType="application/vnd.openxmlformats-officedocument.presentationml.notesSlide+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notesSlides/notesSlide28.xml" ContentType="application/vnd.openxmlformats-officedocument.presentationml.notesSlide+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notesSlides/notesSlide29.xml" ContentType="application/vnd.openxmlformats-officedocument.presentationml.notesSlide+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notesSlides/notesSlide30.xml" ContentType="application/vnd.openxmlformats-officedocument.presentationml.notesSlide+xml"/>
  <Override PartName="/ppt/charts/chart3.xml" ContentType="application/vnd.openxmlformats-officedocument.drawingml.chart+xml"/>
  <Override PartName="/ppt/tags/tag454.xml" ContentType="application/vnd.openxmlformats-officedocument.presentationml.tags+xml"/>
  <Override PartName="/ppt/tags/tag4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81" r:id="rId3"/>
  </p:sldMasterIdLst>
  <p:notesMasterIdLst>
    <p:notesMasterId r:id="rId47"/>
  </p:notesMasterIdLst>
  <p:handoutMasterIdLst>
    <p:handoutMasterId r:id="rId48"/>
  </p:handoutMasterIdLst>
  <p:sldIdLst>
    <p:sldId id="11444" r:id="rId4"/>
    <p:sldId id="11445" r:id="rId5"/>
    <p:sldId id="11469" r:id="rId6"/>
    <p:sldId id="11488" r:id="rId7"/>
    <p:sldId id="11503" r:id="rId8"/>
    <p:sldId id="11490" r:id="rId9"/>
    <p:sldId id="11451" r:id="rId10"/>
    <p:sldId id="11470" r:id="rId11"/>
    <p:sldId id="11484" r:id="rId12"/>
    <p:sldId id="263" r:id="rId13"/>
    <p:sldId id="11382" r:id="rId14"/>
    <p:sldId id="11383" r:id="rId15"/>
    <p:sldId id="11485" r:id="rId16"/>
    <p:sldId id="11471" r:id="rId17"/>
    <p:sldId id="11455" r:id="rId18"/>
    <p:sldId id="11474" r:id="rId19"/>
    <p:sldId id="11508" r:id="rId20"/>
    <p:sldId id="11458" r:id="rId21"/>
    <p:sldId id="11491" r:id="rId22"/>
    <p:sldId id="11492" r:id="rId23"/>
    <p:sldId id="11494" r:id="rId24"/>
    <p:sldId id="11501" r:id="rId25"/>
    <p:sldId id="11495" r:id="rId26"/>
    <p:sldId id="11496" r:id="rId27"/>
    <p:sldId id="11461" r:id="rId28"/>
    <p:sldId id="11498" r:id="rId29"/>
    <p:sldId id="1843" r:id="rId30"/>
    <p:sldId id="11500" r:id="rId31"/>
    <p:sldId id="11376" r:id="rId32"/>
    <p:sldId id="11385" r:id="rId33"/>
    <p:sldId id="11482" r:id="rId34"/>
    <p:sldId id="11387" r:id="rId35"/>
    <p:sldId id="11502" r:id="rId36"/>
    <p:sldId id="11507" r:id="rId37"/>
    <p:sldId id="11479" r:id="rId38"/>
    <p:sldId id="11505" r:id="rId39"/>
    <p:sldId id="11506" r:id="rId40"/>
    <p:sldId id="11391" r:id="rId41"/>
    <p:sldId id="11476" r:id="rId42"/>
    <p:sldId id="11397" r:id="rId43"/>
    <p:sldId id="11378" r:id="rId44"/>
    <p:sldId id="267" r:id="rId45"/>
    <p:sldId id="11464" r:id="rId46"/>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页" id="{EB11151C-0E14-47B0-8218-1431BF894351}">
          <p14:sldIdLst>
            <p14:sldId id="11444"/>
            <p14:sldId id="11445"/>
            <p14:sldId id="11469"/>
            <p14:sldId id="11488"/>
            <p14:sldId id="11503"/>
            <p14:sldId id="11490"/>
            <p14:sldId id="11451"/>
            <p14:sldId id="11470"/>
            <p14:sldId id="11484"/>
            <p14:sldId id="263"/>
            <p14:sldId id="11382"/>
            <p14:sldId id="11383"/>
            <p14:sldId id="11485"/>
            <p14:sldId id="11471"/>
            <p14:sldId id="11455"/>
            <p14:sldId id="11474"/>
            <p14:sldId id="11508"/>
            <p14:sldId id="11458"/>
            <p14:sldId id="11491"/>
            <p14:sldId id="11492"/>
            <p14:sldId id="11494"/>
            <p14:sldId id="11501"/>
            <p14:sldId id="11495"/>
            <p14:sldId id="11496"/>
            <p14:sldId id="11461"/>
            <p14:sldId id="11498"/>
            <p14:sldId id="1843"/>
            <p14:sldId id="11500"/>
            <p14:sldId id="11376"/>
            <p14:sldId id="11385"/>
            <p14:sldId id="11482"/>
            <p14:sldId id="11387"/>
            <p14:sldId id="11502"/>
            <p14:sldId id="11507"/>
            <p14:sldId id="11479"/>
            <p14:sldId id="11505"/>
            <p14:sldId id="11506"/>
            <p14:sldId id="11391"/>
            <p14:sldId id="11476"/>
            <p14:sldId id="11397"/>
            <p14:sldId id="11378"/>
            <p14:sldId id="267"/>
            <p14:sldId id="11464"/>
          </p14:sldIdLst>
        </p14:section>
      </p14:sectionLst>
    </p:ext>
    <p:ext uri="{EFAFB233-063F-42B5-8137-9DF3F51BA10A}">
      <p15:sldGuideLst xmlns:p15="http://schemas.microsoft.com/office/powerpoint/2012/main">
        <p15:guide id="4" pos="3786" userDrawn="1">
          <p15:clr>
            <a:srgbClr val="A4A3A4"/>
          </p15:clr>
        </p15:guide>
        <p15:guide id="5" orient="horz" pos="1032" userDrawn="1">
          <p15:clr>
            <a:srgbClr val="A4A3A4"/>
          </p15:clr>
        </p15:guide>
        <p15:guide id="6" orient="horz" pos="1564" userDrawn="1">
          <p15:clr>
            <a:srgbClr val="A4A3A4"/>
          </p15:clr>
        </p15:guide>
        <p15:guide id="7" orient="horz" pos="3387" userDrawn="1">
          <p15:clr>
            <a:srgbClr val="A4A3A4"/>
          </p15:clr>
        </p15:guide>
        <p15:guide id="8" pos="2172" userDrawn="1">
          <p15:clr>
            <a:srgbClr val="A4A3A4"/>
          </p15:clr>
        </p15:guide>
        <p15:guide id="9" pos="3970" userDrawn="1">
          <p15:clr>
            <a:srgbClr val="A4A3A4"/>
          </p15:clr>
        </p15:guide>
        <p15:guide id="10" pos="6138" userDrawn="1">
          <p15:clr>
            <a:srgbClr val="A4A3A4"/>
          </p15:clr>
        </p15:guide>
        <p15:guide id="11" pos="5312" userDrawn="1">
          <p15:clr>
            <a:srgbClr val="A4A3A4"/>
          </p15:clr>
        </p15:guide>
        <p15:guide id="12" pos="23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任 安然" initials="任"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3A8"/>
    <a:srgbClr val="006FBF"/>
    <a:srgbClr val="C8161E"/>
    <a:srgbClr val="3974D7"/>
    <a:srgbClr val="D94E5D"/>
    <a:srgbClr val="FFFFFF"/>
    <a:srgbClr val="E8E8EF"/>
    <a:srgbClr val="9CB9EB"/>
    <a:srgbClr val="E1EAF9"/>
    <a:srgbClr val="E2ED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7417" autoAdjust="0"/>
  </p:normalViewPr>
  <p:slideViewPr>
    <p:cSldViewPr snapToGrid="0" showGuides="1">
      <p:cViewPr varScale="1">
        <p:scale>
          <a:sx n="92" d="100"/>
          <a:sy n="92" d="100"/>
        </p:scale>
        <p:origin x="80" y="64"/>
      </p:cViewPr>
      <p:guideLst>
        <p:guide pos="3786"/>
        <p:guide orient="horz" pos="1032"/>
        <p:guide orient="horz" pos="1564"/>
        <p:guide orient="horz" pos="3387"/>
        <p:guide pos="2172"/>
        <p:guide pos="3970"/>
        <p:guide pos="6138"/>
        <p:guide pos="5312"/>
        <p:guide pos="2360"/>
      </p:guideLst>
    </p:cSldViewPr>
  </p:slideViewPr>
  <p:outlineViewPr>
    <p:cViewPr>
      <p:scale>
        <a:sx n="33" d="100"/>
        <a:sy n="33" d="100"/>
      </p:scale>
      <p:origin x="0" y="-576"/>
    </p:cViewPr>
  </p:outlineViewPr>
  <p:notesTextViewPr>
    <p:cViewPr>
      <p:scale>
        <a:sx n="1" d="1"/>
        <a:sy n="1" d="1"/>
      </p:scale>
      <p:origin x="0" y="0"/>
    </p:cViewPr>
  </p:notesTextViewPr>
  <p:sorterViewPr>
    <p:cViewPr varScale="1">
      <p:scale>
        <a:sx n="1" d="1"/>
        <a:sy n="1" d="1"/>
      </p:scale>
      <p:origin x="0" y="-2170"/>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无人机静止时的无人机型号分类</c:v>
                </c:pt>
              </c:strCache>
            </c:strRef>
          </c:tx>
          <c:spPr>
            <a:solidFill>
              <a:schemeClr val="accent1"/>
            </a:solidFill>
            <a:ln>
              <a:noFill/>
            </a:ln>
            <a:effectLst/>
          </c:spPr>
          <c:invertIfNegative val="0"/>
          <c:dLbls>
            <c:dLbl>
              <c:idx val="0"/>
              <c:layout>
                <c:manualLayout>
                  <c:x val="-1.0138839835709281E-2"/>
                  <c:y val="1.410343649108719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759-4633-A756-A95A843252C7}"/>
                </c:ext>
              </c:extLst>
            </c:dLbl>
            <c:dLbl>
              <c:idx val="1"/>
              <c:layout>
                <c:manualLayout>
                  <c:x val="-1.0138839835709318E-2"/>
                  <c:y val="-3.525859122771802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759-4633-A756-A95A843252C7}"/>
                </c:ext>
              </c:extLst>
            </c:dLbl>
            <c:dLbl>
              <c:idx val="2"/>
              <c:layout>
                <c:manualLayout>
                  <c:x val="-2.0277679671418564E-3"/>
                  <c:y val="1.057757736831540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759-4633-A756-A95A843252C7}"/>
                </c:ext>
              </c:extLst>
            </c:dLbl>
            <c:dLbl>
              <c:idx val="3"/>
              <c:layout>
                <c:manualLayout>
                  <c:x val="-1.2166607802851212E-2"/>
                  <c:y val="1.0577577368315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759-4633-A756-A95A843252C7}"/>
                </c:ext>
              </c:extLst>
            </c:dLbl>
            <c:dLbl>
              <c:idx val="4"/>
              <c:layout>
                <c:manualLayout>
                  <c:x val="-6.0833039014255687E-3"/>
                  <c:y val="1.0577577368315409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759-4633-A756-A95A843252C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CNN</c:v>
                </c:pt>
                <c:pt idx="1">
                  <c:v>ResNet</c:v>
                </c:pt>
                <c:pt idx="2">
                  <c:v>CNN-LSTM</c:v>
                </c:pt>
                <c:pt idx="3">
                  <c:v>Transformer</c:v>
                </c:pt>
                <c:pt idx="4">
                  <c:v>ComplexNN</c:v>
                </c:pt>
              </c:strCache>
            </c:strRef>
          </c:cat>
          <c:val>
            <c:numRef>
              <c:f>Sheet1!$B$2:$B$6</c:f>
              <c:numCache>
                <c:formatCode>0.00%</c:formatCode>
                <c:ptCount val="5"/>
                <c:pt idx="0">
                  <c:v>0.85140000000000005</c:v>
                </c:pt>
                <c:pt idx="1">
                  <c:v>0.84950000000000003</c:v>
                </c:pt>
                <c:pt idx="2">
                  <c:v>0.68440000000000001</c:v>
                </c:pt>
                <c:pt idx="3">
                  <c:v>0.88390000000000002</c:v>
                </c:pt>
                <c:pt idx="4">
                  <c:v>0.90990000000000004</c:v>
                </c:pt>
              </c:numCache>
            </c:numRef>
          </c:val>
          <c:extLst>
            <c:ext xmlns:c16="http://schemas.microsoft.com/office/drawing/2014/chart" uri="{C3380CC4-5D6E-409C-BE32-E72D297353CC}">
              <c16:uniqueId val="{00000005-3759-4633-A756-A95A843252C7}"/>
            </c:ext>
          </c:extLst>
        </c:ser>
        <c:ser>
          <c:idx val="1"/>
          <c:order val="1"/>
          <c:tx>
            <c:strRef>
              <c:f>Sheet1!$C$1</c:f>
              <c:strCache>
                <c:ptCount val="1"/>
                <c:pt idx="0">
                  <c:v>无人机运动时的无人机型号分类</c:v>
                </c:pt>
              </c:strCache>
            </c:strRef>
          </c:tx>
          <c:spPr>
            <a:solidFill>
              <a:schemeClr val="accent2"/>
            </a:solidFill>
            <a:ln>
              <a:noFill/>
            </a:ln>
            <a:effectLst/>
          </c:spPr>
          <c:invertIfNegative val="0"/>
          <c:dLbls>
            <c:dLbl>
              <c:idx val="0"/>
              <c:layout>
                <c:manualLayout>
                  <c:x val="8.1110718685674255E-3"/>
                  <c:y val="-3.525859122771794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759-4633-A756-A95A843252C7}"/>
                </c:ext>
              </c:extLst>
            </c:dLbl>
            <c:dLbl>
              <c:idx val="1"/>
              <c:layout>
                <c:manualLayout>
                  <c:x val="2.2305447638560346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759-4633-A756-A95A843252C7}"/>
                </c:ext>
              </c:extLst>
            </c:dLbl>
            <c:dLbl>
              <c:idx val="2"/>
              <c:layout>
                <c:manualLayout>
                  <c:x val="4.0555359342836382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759-4633-A756-A95A843252C7}"/>
                </c:ext>
              </c:extLst>
            </c:dLbl>
            <c:dLbl>
              <c:idx val="3"/>
              <c:layout>
                <c:manualLayout>
                  <c:x val="1.6222143737134851E-2"/>
                  <c:y val="3.525859122771794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759-4633-A756-A95A843252C7}"/>
                </c:ext>
              </c:extLst>
            </c:dLbl>
            <c:dLbl>
              <c:idx val="4"/>
              <c:layout>
                <c:manualLayout>
                  <c:x val="2.6360983572843982E-2"/>
                  <c:y val="-8.0800004821636507E-18"/>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759-4633-A756-A95A843252C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CNN</c:v>
                </c:pt>
                <c:pt idx="1">
                  <c:v>ResNet</c:v>
                </c:pt>
                <c:pt idx="2">
                  <c:v>CNN-LSTM</c:v>
                </c:pt>
                <c:pt idx="3">
                  <c:v>Transformer</c:v>
                </c:pt>
                <c:pt idx="4">
                  <c:v>ComplexNN</c:v>
                </c:pt>
              </c:strCache>
            </c:strRef>
          </c:cat>
          <c:val>
            <c:numRef>
              <c:f>Sheet1!$C$2:$C$6</c:f>
              <c:numCache>
                <c:formatCode>0.00%</c:formatCode>
                <c:ptCount val="5"/>
                <c:pt idx="0">
                  <c:v>0.87019999999999997</c:v>
                </c:pt>
                <c:pt idx="1">
                  <c:v>0.8508</c:v>
                </c:pt>
                <c:pt idx="2">
                  <c:v>0.72470000000000001</c:v>
                </c:pt>
                <c:pt idx="3">
                  <c:v>0.87590000000000001</c:v>
                </c:pt>
                <c:pt idx="4">
                  <c:v>0.89380000000000004</c:v>
                </c:pt>
              </c:numCache>
            </c:numRef>
          </c:val>
          <c:extLst>
            <c:ext xmlns:c16="http://schemas.microsoft.com/office/drawing/2014/chart" uri="{C3380CC4-5D6E-409C-BE32-E72D297353CC}">
              <c16:uniqueId val="{0000000B-3759-4633-A756-A95A843252C7}"/>
            </c:ext>
          </c:extLst>
        </c:ser>
        <c:dLbls>
          <c:dLblPos val="outEnd"/>
          <c:showLegendKey val="0"/>
          <c:showVal val="1"/>
          <c:showCatName val="0"/>
          <c:showSerName val="0"/>
          <c:showPercent val="0"/>
          <c:showBubbleSize val="0"/>
        </c:dLbls>
        <c:gapWidth val="219"/>
        <c:overlap val="-27"/>
        <c:axId val="2034779792"/>
        <c:axId val="2034781040"/>
      </c:barChart>
      <c:catAx>
        <c:axId val="2034779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34781040"/>
        <c:crosses val="autoZero"/>
        <c:auto val="1"/>
        <c:lblAlgn val="ctr"/>
        <c:lblOffset val="100"/>
        <c:noMultiLvlLbl val="0"/>
      </c:catAx>
      <c:valAx>
        <c:axId val="2034781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t>准确率</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34779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小型无人机运动状态分类</c:v>
                </c:pt>
              </c:strCache>
            </c:strRef>
          </c:tx>
          <c:spPr>
            <a:solidFill>
              <a:schemeClr val="accent1"/>
            </a:solidFill>
            <a:ln>
              <a:noFill/>
            </a:ln>
            <a:effectLst/>
          </c:spPr>
          <c:invertIfNegative val="0"/>
          <c:dLbls>
            <c:dLbl>
              <c:idx val="3"/>
              <c:layout>
                <c:manualLayout>
                  <c:x val="-1.6946613829704624E-2"/>
                  <c:y val="3.223563794454404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B5E-41BF-8249-218E86B6E1A9}"/>
                </c:ext>
              </c:extLst>
            </c:dLbl>
            <c:dLbl>
              <c:idx val="4"/>
              <c:layout>
                <c:manualLayout>
                  <c:x val="-1.4828287100991476E-2"/>
                  <c:y val="9.6706913833632131E-3"/>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B5E-41BF-8249-218E86B6E1A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CNN</c:v>
                </c:pt>
                <c:pt idx="1">
                  <c:v>ResNet</c:v>
                </c:pt>
                <c:pt idx="2">
                  <c:v>CNN-LSTM</c:v>
                </c:pt>
                <c:pt idx="3">
                  <c:v>Transformer</c:v>
                </c:pt>
                <c:pt idx="4">
                  <c:v>ComplexNN</c:v>
                </c:pt>
              </c:strCache>
            </c:strRef>
          </c:cat>
          <c:val>
            <c:numRef>
              <c:f>Sheet1!$B$2:$B$6</c:f>
              <c:numCache>
                <c:formatCode>0.00%</c:formatCode>
                <c:ptCount val="5"/>
                <c:pt idx="0">
                  <c:v>0.81279999999999997</c:v>
                </c:pt>
                <c:pt idx="1">
                  <c:v>0.76790000000000003</c:v>
                </c:pt>
                <c:pt idx="2">
                  <c:v>0.62290000000000001</c:v>
                </c:pt>
                <c:pt idx="3">
                  <c:v>0.84450000000000003</c:v>
                </c:pt>
                <c:pt idx="4">
                  <c:v>0.85119999999999996</c:v>
                </c:pt>
              </c:numCache>
            </c:numRef>
          </c:val>
          <c:extLst>
            <c:ext xmlns:c16="http://schemas.microsoft.com/office/drawing/2014/chart" uri="{C3380CC4-5D6E-409C-BE32-E72D297353CC}">
              <c16:uniqueId val="{00000002-BB5E-41BF-8249-218E86B6E1A9}"/>
            </c:ext>
          </c:extLst>
        </c:ser>
        <c:ser>
          <c:idx val="1"/>
          <c:order val="1"/>
          <c:tx>
            <c:strRef>
              <c:f>Sheet1!$C$1</c:f>
              <c:strCache>
                <c:ptCount val="1"/>
                <c:pt idx="0">
                  <c:v>大型无人机运动状态分类</c:v>
                </c:pt>
              </c:strCache>
            </c:strRef>
          </c:tx>
          <c:spPr>
            <a:solidFill>
              <a:schemeClr val="accent2"/>
            </a:solidFill>
            <a:ln>
              <a:noFill/>
            </a:ln>
            <a:effectLst/>
          </c:spPr>
          <c:invertIfNegative val="0"/>
          <c:dLbls>
            <c:dLbl>
              <c:idx val="3"/>
              <c:layout>
                <c:manualLayout>
                  <c:x val="1.4828287100991476E-2"/>
                  <c:y val="6.447127588908808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B5E-41BF-8249-218E86B6E1A9}"/>
                </c:ext>
              </c:extLst>
            </c:dLbl>
            <c:dLbl>
              <c:idx val="4"/>
              <c:layout>
                <c:manualLayout>
                  <c:x val="1.4828287100991476E-2"/>
                  <c:y val="-1.4774496715002543E-17"/>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B5E-41BF-8249-218E86B6E1A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CNN</c:v>
                </c:pt>
                <c:pt idx="1">
                  <c:v>ResNet</c:v>
                </c:pt>
                <c:pt idx="2">
                  <c:v>CNN-LSTM</c:v>
                </c:pt>
                <c:pt idx="3">
                  <c:v>Transformer</c:v>
                </c:pt>
                <c:pt idx="4">
                  <c:v>ComplexNN</c:v>
                </c:pt>
              </c:strCache>
            </c:strRef>
          </c:cat>
          <c:val>
            <c:numRef>
              <c:f>Sheet1!$C$2:$C$6</c:f>
              <c:numCache>
                <c:formatCode>0.00%</c:formatCode>
                <c:ptCount val="5"/>
                <c:pt idx="0">
                  <c:v>0.86270000000000002</c:v>
                </c:pt>
                <c:pt idx="1">
                  <c:v>0.84230000000000005</c:v>
                </c:pt>
                <c:pt idx="2">
                  <c:v>0.66390000000000005</c:v>
                </c:pt>
                <c:pt idx="3">
                  <c:v>0.84809999999999997</c:v>
                </c:pt>
                <c:pt idx="4">
                  <c:v>0.86350000000000005</c:v>
                </c:pt>
              </c:numCache>
            </c:numRef>
          </c:val>
          <c:extLst>
            <c:ext xmlns:c16="http://schemas.microsoft.com/office/drawing/2014/chart" uri="{C3380CC4-5D6E-409C-BE32-E72D297353CC}">
              <c16:uniqueId val="{00000005-BB5E-41BF-8249-218E86B6E1A9}"/>
            </c:ext>
          </c:extLst>
        </c:ser>
        <c:dLbls>
          <c:dLblPos val="outEnd"/>
          <c:showLegendKey val="0"/>
          <c:showVal val="1"/>
          <c:showCatName val="0"/>
          <c:showSerName val="0"/>
          <c:showPercent val="0"/>
          <c:showBubbleSize val="0"/>
        </c:dLbls>
        <c:gapWidth val="219"/>
        <c:overlap val="-27"/>
        <c:axId val="2034779376"/>
        <c:axId val="581815744"/>
      </c:barChart>
      <c:catAx>
        <c:axId val="2034779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81815744"/>
        <c:crosses val="autoZero"/>
        <c:auto val="1"/>
        <c:lblAlgn val="ctr"/>
        <c:lblOffset val="100"/>
        <c:noMultiLvlLbl val="0"/>
      </c:catAx>
      <c:valAx>
        <c:axId val="581815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t>准确率</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34779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ltLang="en-US"/>
          </a:p>
        </c:rich>
      </c:tx>
      <c:layout>
        <c:manualLayout>
          <c:xMode val="edge"/>
          <c:yMode val="edge"/>
          <c:x val="0.32389445783162502"/>
          <c:y val="0.134267171278008"/>
        </c:manualLayout>
      </c:layout>
      <c:overlay val="0"/>
      <c:spPr>
        <a:noFill/>
        <a:ln>
          <a:noFill/>
        </a:ln>
        <a:effectLst/>
      </c:spPr>
    </c:title>
    <c:autoTitleDeleted val="0"/>
    <c:plotArea>
      <c:layout>
        <c:manualLayout>
          <c:layoutTarget val="inner"/>
          <c:xMode val="edge"/>
          <c:yMode val="edge"/>
          <c:x val="0.23536360937963799"/>
          <c:y val="0.22122164614387599"/>
          <c:w val="0.53194419709112495"/>
          <c:h val="0.58072585871678595"/>
        </c:manualLayout>
      </c:layout>
      <c:doughnutChart>
        <c:varyColors val="1"/>
        <c:ser>
          <c:idx val="0"/>
          <c:order val="0"/>
          <c:tx>
            <c:strRef>
              <c:f>Sheet1!$B$1</c:f>
              <c:strCache>
                <c:ptCount val="1"/>
                <c:pt idx="0">
                  <c:v>课题经费成本构成
</c:v>
                </c:pt>
              </c:strCache>
            </c:strRef>
          </c:tx>
          <c:dPt>
            <c:idx val="0"/>
            <c:bubble3D val="0"/>
            <c:spPr>
              <a:solidFill>
                <a:srgbClr val="284DA5"/>
              </a:solidFill>
              <a:ln>
                <a:solidFill>
                  <a:schemeClr val="bg1"/>
                </a:solidFill>
              </a:ln>
              <a:effectLst/>
            </c:spPr>
            <c:extLst>
              <c:ext xmlns:c16="http://schemas.microsoft.com/office/drawing/2014/chart" uri="{C3380CC4-5D6E-409C-BE32-E72D297353CC}">
                <c16:uniqueId val="{00000001-8D86-49B4-8316-6BF54C8244A5}"/>
              </c:ext>
            </c:extLst>
          </c:dPt>
          <c:dPt>
            <c:idx val="1"/>
            <c:bubble3D val="0"/>
            <c:spPr>
              <a:solidFill>
                <a:srgbClr val="25437F"/>
              </a:solidFill>
              <a:ln>
                <a:solidFill>
                  <a:schemeClr val="bg1"/>
                </a:solidFill>
              </a:ln>
              <a:effectLst/>
            </c:spPr>
            <c:extLst>
              <c:ext xmlns:c16="http://schemas.microsoft.com/office/drawing/2014/chart" uri="{C3380CC4-5D6E-409C-BE32-E72D297353CC}">
                <c16:uniqueId val="{00000003-8D86-49B4-8316-6BF54C8244A5}"/>
              </c:ext>
            </c:extLst>
          </c:dPt>
          <c:dPt>
            <c:idx val="2"/>
            <c:bubble3D val="0"/>
            <c:spPr>
              <a:solidFill>
                <a:srgbClr val="706E71"/>
              </a:solidFill>
              <a:ln>
                <a:solidFill>
                  <a:schemeClr val="bg1"/>
                </a:solidFill>
              </a:ln>
              <a:effectLst/>
            </c:spPr>
            <c:extLst>
              <c:ext xmlns:c16="http://schemas.microsoft.com/office/drawing/2014/chart" uri="{C3380CC4-5D6E-409C-BE32-E72D297353CC}">
                <c16:uniqueId val="{00000005-8D86-49B4-8316-6BF54C8244A5}"/>
              </c:ext>
            </c:extLst>
          </c:dPt>
          <c:dPt>
            <c:idx val="3"/>
            <c:bubble3D val="0"/>
            <c:spPr>
              <a:solidFill>
                <a:srgbClr val="DDAB71"/>
              </a:solidFill>
              <a:ln>
                <a:solidFill>
                  <a:schemeClr val="bg1"/>
                </a:solidFill>
              </a:ln>
              <a:effectLst/>
            </c:spPr>
            <c:extLst>
              <c:ext xmlns:c16="http://schemas.microsoft.com/office/drawing/2014/chart" uri="{C3380CC4-5D6E-409C-BE32-E72D297353CC}">
                <c16:uniqueId val="{00000007-8D86-49B4-8316-6BF54C8244A5}"/>
              </c:ext>
            </c:extLst>
          </c:dPt>
          <c:dPt>
            <c:idx val="4"/>
            <c:bubble3D val="0"/>
            <c:spPr>
              <a:solidFill>
                <a:srgbClr val="679BD2"/>
              </a:solidFill>
              <a:ln>
                <a:solidFill>
                  <a:schemeClr val="bg1"/>
                </a:solidFill>
              </a:ln>
              <a:effectLst/>
            </c:spPr>
            <c:extLst>
              <c:ext xmlns:c16="http://schemas.microsoft.com/office/drawing/2014/chart" uri="{C3380CC4-5D6E-409C-BE32-E72D297353CC}">
                <c16:uniqueId val="{00000009-8D86-49B4-8316-6BF54C8244A5}"/>
              </c:ext>
            </c:extLst>
          </c:dPt>
          <c:dPt>
            <c:idx val="5"/>
            <c:bubble3D val="0"/>
            <c:spPr>
              <a:solidFill>
                <a:srgbClr val="4C80B7"/>
              </a:solidFill>
              <a:ln>
                <a:solidFill>
                  <a:schemeClr val="bg1"/>
                </a:solidFill>
              </a:ln>
              <a:effectLst/>
            </c:spPr>
            <c:extLst>
              <c:ext xmlns:c16="http://schemas.microsoft.com/office/drawing/2014/chart" uri="{C3380CC4-5D6E-409C-BE32-E72D297353CC}">
                <c16:uniqueId val="{0000000B-8D86-49B4-8316-6BF54C8244A5}"/>
              </c:ext>
            </c:extLst>
          </c:dPt>
          <c:dPt>
            <c:idx val="6"/>
            <c:bubble3D val="0"/>
            <c:spPr>
              <a:solidFill>
                <a:schemeClr val="accent5">
                  <a:lumMod val="60000"/>
                  <a:lumOff val="40000"/>
                </a:schemeClr>
              </a:solidFill>
              <a:ln>
                <a:solidFill>
                  <a:schemeClr val="bg1"/>
                </a:solidFill>
              </a:ln>
              <a:effectLst/>
            </c:spPr>
            <c:extLst>
              <c:ext xmlns:c16="http://schemas.microsoft.com/office/drawing/2014/chart" uri="{C3380CC4-5D6E-409C-BE32-E72D297353CC}">
                <c16:uniqueId val="{0000000D-8D86-49B4-8316-6BF54C8244A5}"/>
              </c:ext>
            </c:extLst>
          </c:dPt>
          <c:dPt>
            <c:idx val="7"/>
            <c:bubble3D val="0"/>
            <c:spPr>
              <a:solidFill>
                <a:schemeClr val="accent3">
                  <a:lumMod val="80000"/>
                  <a:lumOff val="20000"/>
                </a:schemeClr>
              </a:solidFill>
              <a:ln>
                <a:solidFill>
                  <a:schemeClr val="bg1"/>
                </a:solidFill>
              </a:ln>
              <a:effectLst/>
            </c:spPr>
            <c:extLst>
              <c:ext xmlns:c16="http://schemas.microsoft.com/office/drawing/2014/chart" uri="{C3380CC4-5D6E-409C-BE32-E72D297353CC}">
                <c16:uniqueId val="{0000000F-8D86-49B4-8316-6BF54C8244A5}"/>
              </c:ext>
            </c:extLst>
          </c:dPt>
          <c:dLbls>
            <c:dLbl>
              <c:idx val="0"/>
              <c:layout>
                <c:manualLayout>
                  <c:x val="-3.1463342238052798E-2"/>
                  <c:y val="-5.3467271548930696E-3"/>
                </c:manualLayout>
              </c:layout>
              <c:tx>
                <c:rich>
                  <a:bodyPr/>
                  <a:lstStyle/>
                  <a:p>
                    <a:r>
                      <a:rPr lang="en-US" altLang="zh-CN">
                        <a:solidFill>
                          <a:schemeClr val="bg1"/>
                        </a:solidFill>
                      </a:rPr>
                      <a:t>28%</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8D86-49B4-8316-6BF54C8244A5}"/>
                </c:ext>
              </c:extLst>
            </c:dLbl>
            <c:dLbl>
              <c:idx val="1"/>
              <c:tx>
                <c:rich>
                  <a:bodyPr/>
                  <a:lstStyle/>
                  <a:p>
                    <a:r>
                      <a:rPr lang="en-US" altLang="zh-CN">
                        <a:solidFill>
                          <a:schemeClr val="bg1"/>
                        </a:solidFill>
                      </a:rPr>
                      <a:t>28%</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8D86-49B4-8316-6BF54C8244A5}"/>
                </c:ext>
              </c:extLst>
            </c:dLbl>
            <c:dLbl>
              <c:idx val="2"/>
              <c:tx>
                <c:rich>
                  <a:bodyPr/>
                  <a:lstStyle/>
                  <a:p>
                    <a:r>
                      <a:rPr lang="en-US" altLang="zh-CN">
                        <a:solidFill>
                          <a:schemeClr val="bg1"/>
                        </a:solidFill>
                      </a:rPr>
                      <a:t>21%</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8D86-49B4-8316-6BF54C8244A5}"/>
                </c:ext>
              </c:extLst>
            </c:dLbl>
            <c:dLbl>
              <c:idx val="3"/>
              <c:tx>
                <c:rich>
                  <a:bodyPr/>
                  <a:lstStyle/>
                  <a:p>
                    <a:r>
                      <a:rPr lang="en-US" altLang="zh-CN">
                        <a:solidFill>
                          <a:schemeClr val="bg1"/>
                        </a:solidFill>
                      </a:rPr>
                      <a:t>11%</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8D86-49B4-8316-6BF54C8244A5}"/>
                </c:ext>
              </c:extLst>
            </c:dLbl>
            <c:dLbl>
              <c:idx val="4"/>
              <c:tx>
                <c:rich>
                  <a:bodyPr/>
                  <a:lstStyle/>
                  <a:p>
                    <a:r>
                      <a:rPr lang="en-US" altLang="zh-CN">
                        <a:solidFill>
                          <a:schemeClr val="bg1"/>
                        </a:solidFill>
                      </a:rPr>
                      <a:t>10%</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8D86-49B4-8316-6BF54C8244A5}"/>
                </c:ext>
              </c:extLst>
            </c:dLbl>
            <c:dLbl>
              <c:idx val="5"/>
              <c:tx>
                <c:rich>
                  <a:bodyPr/>
                  <a:lstStyle/>
                  <a:p>
                    <a:r>
                      <a:rPr lang="en-US" altLang="zh-CN">
                        <a:solidFill>
                          <a:schemeClr val="bg1"/>
                        </a:solidFill>
                      </a:rPr>
                      <a:t>1%</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B-8D86-49B4-8316-6BF54C8244A5}"/>
                </c:ext>
              </c:extLst>
            </c:dLbl>
            <c:dLbl>
              <c:idx val="6"/>
              <c:layout>
                <c:manualLayout>
                  <c:x val="2.1668150786583601E-2"/>
                  <c:y val="-3.8237200259235299E-2"/>
                </c:manualLayout>
              </c:layout>
              <c:tx>
                <c:rich>
                  <a:bodyPr/>
                  <a:lstStyle/>
                  <a:p>
                    <a:r>
                      <a:rPr lang="en-US" altLang="zh-CN">
                        <a:solidFill>
                          <a:schemeClr val="bg1"/>
                        </a:solidFill>
                      </a:rPr>
                      <a:t>1%</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D-8D86-49B4-8316-6BF54C8244A5}"/>
                </c:ext>
              </c:extLst>
            </c:dLbl>
            <c:dLbl>
              <c:idx val="7"/>
              <c:layout>
                <c:manualLayout>
                  <c:x val="3.5173642030276099E-2"/>
                  <c:y val="1.02073882047959E-2"/>
                </c:manualLayout>
              </c:layout>
              <c:tx>
                <c:rich>
                  <a:bodyPr/>
                  <a:lstStyle/>
                  <a:p>
                    <a:r>
                      <a:rPr lang="en-US" altLang="zh-CN">
                        <a:solidFill>
                          <a:schemeClr val="bg1"/>
                        </a:solidFill>
                      </a:rPr>
                      <a:t>0%</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F-8D86-49B4-8316-6BF54C8244A5}"/>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Sheet1!$A$2:$A$9</c:f>
              <c:strCache>
                <c:ptCount val="8"/>
                <c:pt idx="0">
                  <c:v>材料费</c:v>
                </c:pt>
                <c:pt idx="1">
                  <c:v>工资及劳务费</c:v>
                </c:pt>
                <c:pt idx="2">
                  <c:v>专用费</c:v>
                </c:pt>
                <c:pt idx="3">
                  <c:v>管理费</c:v>
                </c:pt>
                <c:pt idx="4">
                  <c:v>事务费</c:v>
                </c:pt>
                <c:pt idx="5">
                  <c:v>固定资产折旧费</c:v>
                </c:pt>
                <c:pt idx="6">
                  <c:v>外协费</c:v>
                </c:pt>
                <c:pt idx="7">
                  <c:v>燃料动力费</c:v>
                </c:pt>
              </c:strCache>
            </c:strRef>
          </c:cat>
          <c:val>
            <c:numRef>
              <c:f>Sheet1!$B$2:$B$9</c:f>
              <c:numCache>
                <c:formatCode>General</c:formatCode>
                <c:ptCount val="8"/>
                <c:pt idx="0">
                  <c:v>138.72</c:v>
                </c:pt>
                <c:pt idx="1">
                  <c:v>137.11000000000001</c:v>
                </c:pt>
                <c:pt idx="2">
                  <c:v>103.32</c:v>
                </c:pt>
                <c:pt idx="3">
                  <c:v>56.23</c:v>
                </c:pt>
                <c:pt idx="4">
                  <c:v>52.76</c:v>
                </c:pt>
                <c:pt idx="5">
                  <c:v>4.2</c:v>
                </c:pt>
                <c:pt idx="6">
                  <c:v>3.2</c:v>
                </c:pt>
                <c:pt idx="7">
                  <c:v>0.6</c:v>
                </c:pt>
              </c:numCache>
            </c:numRef>
          </c:val>
          <c:extLst>
            <c:ext xmlns:c16="http://schemas.microsoft.com/office/drawing/2014/chart" uri="{C3380CC4-5D6E-409C-BE32-E72D297353CC}">
              <c16:uniqueId val="{00000010-8D86-49B4-8316-6BF54C8244A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b"/>
      <c:layout>
        <c:manualLayout>
          <c:xMode val="edge"/>
          <c:yMode val="edge"/>
          <c:x val="5.3155006858710604E-3"/>
          <c:y val="0.78170144462279301"/>
          <c:w val="0.98954046639231796"/>
          <c:h val="0.18619582664526499"/>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uri="{0b15fc19-7d7d-44ad-8c2d-2c3a37ce22c3}">
        <chartProps xmlns="https://web.wps.cn/et/2018/main" chartId="{64b272f2-b7fd-448e-ba04-b245a0f09f6c}"/>
      </c:ext>
    </c:extLst>
  </c:chart>
  <c:spPr>
    <a:noFill/>
    <a:ln>
      <a:noFill/>
    </a:ln>
    <a:effectLst/>
  </c:spPr>
  <c:txPr>
    <a:bodyPr/>
    <a:lstStyle/>
    <a:p>
      <a:pPr>
        <a:defRPr lang="zh-CN"/>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e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emf"/><Relationship Id="rId5" Type="http://schemas.openxmlformats.org/officeDocument/2006/relationships/image" Target="../media/image67.emf"/><Relationship Id="rId4"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2025/1/19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2025/1/19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特征提取的思路是</a:t>
            </a:r>
            <a:r>
              <a:rPr lang="zh-CN" altLang="en-US">
                <a:sym typeface="+mn-ea"/>
              </a:rPr>
              <a:t>解析和重构由于待测目标的出现</a:t>
            </a:r>
            <a:r>
              <a:rPr lang="en-US" altLang="zh-CN">
                <a:sym typeface="+mn-ea"/>
              </a:rPr>
              <a:t>/</a:t>
            </a:r>
            <a:r>
              <a:rPr lang="zh-CN" altLang="en-US">
                <a:sym typeface="+mn-ea"/>
              </a:rPr>
              <a:t>运动</a:t>
            </a:r>
            <a:r>
              <a:rPr lang="zh-CN" altLang="en-US"/>
              <a:t>导致的电磁特征空间的扰动。这些扰动包含了目标运动状态和参数属性的复杂信息矢量。</a:t>
            </a:r>
          </a:p>
          <a:p>
            <a:endParaRPr lang="zh-CN" altLang="en-US"/>
          </a:p>
          <a:p>
            <a:r>
              <a:rPr lang="zh-CN" altLang="en-US"/>
              <a:t>线性信道模型</a:t>
            </a:r>
            <a:r>
              <a:rPr lang="en-US" altLang="zh-CN"/>
              <a:t>: </a:t>
            </a:r>
            <a:r>
              <a:rPr lang="zh-CN" altLang="en-US"/>
              <a:t>采用目标响应矩阵</a:t>
            </a:r>
            <a:r>
              <a:rPr lang="en-US" altLang="zh-CN"/>
              <a:t>target response matrix</a:t>
            </a:r>
            <a:r>
              <a:rPr lang="zh-CN" altLang="en-US"/>
              <a:t>建模目标的影响，使得信号模型为线性模型。该目标响应矩阵可通过传统信道估计方法或神经网络训练得到。</a:t>
            </a:r>
          </a:p>
          <a:p>
            <a:endParaRPr lang="en-US" altLang="zh-CN"/>
          </a:p>
          <a:p>
            <a:r>
              <a:rPr lang="zh-CN" altLang="en-US"/>
              <a:t>非线性模型</a:t>
            </a:r>
            <a:r>
              <a:rPr lang="en-US" altLang="zh-CN"/>
              <a:t>: </a:t>
            </a:r>
            <a:r>
              <a:rPr lang="zh-CN" altLang="en-US"/>
              <a:t>对目标的感知（检测／定位），更多关注的是目标具体的角度速度距离等参数，信号模型是非线性的。</a:t>
            </a:r>
          </a:p>
          <a:p>
            <a:r>
              <a:rPr lang="zh-CN" altLang="en-US"/>
              <a:t>单维度特征</a:t>
            </a:r>
            <a:r>
              <a:rPr lang="en-US" altLang="zh-CN"/>
              <a:t>(Range-Doppler</a:t>
            </a:r>
            <a:r>
              <a:rPr lang="zh-CN" altLang="en-US"/>
              <a:t>图，</a:t>
            </a:r>
            <a:r>
              <a:rPr lang="en-US" altLang="zh-CN"/>
              <a:t>)</a:t>
            </a:r>
            <a:r>
              <a:rPr lang="zh-CN" altLang="en-US"/>
              <a:t>可用传统信号处理算法提取，也可用</a:t>
            </a:r>
            <a:r>
              <a:rPr lang="en-US" altLang="zh-CN"/>
              <a:t>AI</a:t>
            </a:r>
            <a:r>
              <a:rPr lang="zh-CN" altLang="en-US"/>
              <a:t>手段提取，进而构建本地高维立体特征数据库。</a:t>
            </a:r>
          </a:p>
          <a:p>
            <a:endParaRPr lang="zh-CN" altLang="en-US"/>
          </a:p>
          <a:p>
            <a:r>
              <a:rPr lang="zh-CN" altLang="en-US"/>
              <a:t>对于</a:t>
            </a:r>
            <a:r>
              <a:rPr lang="zh-CN" altLang="en-US">
                <a:sym typeface="+mn-ea"/>
              </a:rPr>
              <a:t>具有多个散射中心的</a:t>
            </a:r>
            <a:r>
              <a:rPr lang="en-US" altLang="zh-CN"/>
              <a:t>extend target</a:t>
            </a:r>
            <a:r>
              <a:rPr lang="zh-CN" altLang="en-US"/>
              <a:t>，对其信道空间几何传播进行更精细的建模，基于此先验知识充分发挥神经网络的反演能力，推理出有关目标的更精细参数刻画。</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effectLst/>
                <a:latin typeface="Times New Roman" panose="02020603050405020304" pitchFamily="18" charset="0"/>
                <a:ea typeface="仿宋_GB2312"/>
                <a:cs typeface="Times New Roman" panose="02020603050405020304" pitchFamily="18" charset="0"/>
              </a:rPr>
              <a:t>我们首先</a:t>
            </a:r>
            <a:r>
              <a:rPr lang="zh-CN" altLang="zh-CN" sz="1200" kern="100" dirty="0">
                <a:effectLst/>
                <a:latin typeface="Times New Roman" panose="02020603050405020304" pitchFamily="18" charset="0"/>
                <a:ea typeface="仿宋_GB2312"/>
                <a:cs typeface="Times New Roman" panose="02020603050405020304" pitchFamily="18" charset="0"/>
              </a:rPr>
              <a:t>能够生成一个随机传播环境，并将半确定性集群纳入到这些随机集群中</a:t>
            </a:r>
            <a:r>
              <a:rPr lang="zh-CN" altLang="en-US" sz="1200" kern="100" dirty="0">
                <a:effectLst/>
                <a:latin typeface="Times New Roman" panose="02020603050405020304" pitchFamily="18" charset="0"/>
                <a:ea typeface="仿宋_GB2312"/>
                <a:cs typeface="Times New Roman" panose="02020603050405020304" pitchFamily="18" charset="0"/>
              </a:rPr>
              <a:t>（</a:t>
            </a:r>
            <a:r>
              <a:rPr lang="en-US" altLang="zh-CN" sz="1200" kern="100" dirty="0" err="1">
                <a:effectLst/>
                <a:latin typeface="Times New Roman" panose="02020603050405020304" pitchFamily="18" charset="0"/>
                <a:ea typeface="仿宋_GB2312"/>
              </a:rPr>
              <a:t>QuaDRiGa</a:t>
            </a:r>
            <a:r>
              <a:rPr lang="zh-CN" altLang="en-US" sz="1200" kern="100" dirty="0">
                <a:effectLst/>
                <a:latin typeface="Times New Roman" panose="02020603050405020304" pitchFamily="18" charset="0"/>
                <a:ea typeface="仿宋_GB2312"/>
              </a:rPr>
              <a:t>可实现</a:t>
            </a:r>
            <a:r>
              <a:rPr lang="zh-CN" altLang="en-US" sz="1200" kern="100" dirty="0">
                <a:effectLst/>
                <a:latin typeface="Times New Roman" panose="02020603050405020304" pitchFamily="18" charset="0"/>
                <a:ea typeface="仿宋_GB2312"/>
                <a:cs typeface="Times New Roman" panose="02020603050405020304" pitchFamily="18" charset="0"/>
              </a:rPr>
              <a:t>）。</a:t>
            </a:r>
            <a:endParaRPr lang="en-US" altLang="zh-CN" sz="1200" kern="100" dirty="0">
              <a:effectLst/>
              <a:latin typeface="Times New Roman" panose="02020603050405020304" pitchFamily="18" charset="0"/>
              <a:ea typeface="仿宋_GB2312"/>
              <a:cs typeface="Times New Roman" panose="02020603050405020304" pitchFamily="18" charset="0"/>
            </a:endParaRPr>
          </a:p>
          <a:p>
            <a:endParaRPr lang="en-US" altLang="zh-CN" sz="1200" kern="100" dirty="0">
              <a:effectLst/>
              <a:latin typeface="Times New Roman" panose="02020603050405020304" pitchFamily="18" charset="0"/>
              <a:ea typeface="仿宋_GB231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仿宋_GB2312"/>
              </a:rPr>
              <a:t>使用</a:t>
            </a:r>
            <a:r>
              <a:rPr lang="en-US" altLang="zh-CN" sz="1800" kern="100" dirty="0" err="1">
                <a:effectLst/>
                <a:latin typeface="Times New Roman" panose="02020603050405020304" pitchFamily="18" charset="0"/>
                <a:ea typeface="仿宋_GB2312"/>
              </a:rPr>
              <a:t>QuaDRiGa</a:t>
            </a:r>
            <a:r>
              <a:rPr lang="zh-CN" altLang="zh-CN" sz="1800" kern="100" dirty="0">
                <a:effectLst/>
                <a:latin typeface="Times New Roman" panose="02020603050405020304" pitchFamily="18" charset="0"/>
                <a:ea typeface="仿宋_GB2312"/>
              </a:rPr>
              <a:t>中的函数来生成信道中的随机性部分，从簇的角度计算了</a:t>
            </a:r>
            <a:r>
              <a:rPr lang="en-US" altLang="zh-CN" sz="1800" kern="100" dirty="0">
                <a:effectLst/>
                <a:latin typeface="Times New Roman" panose="02020603050405020304" pitchFamily="18" charset="0"/>
                <a:ea typeface="仿宋_GB2312"/>
              </a:rPr>
              <a:t>FBS</a:t>
            </a:r>
            <a:r>
              <a:rPr lang="zh-CN" altLang="zh-CN" sz="1800" kern="100" dirty="0">
                <a:effectLst/>
                <a:latin typeface="Times New Roman" panose="02020603050405020304" pitchFamily="18" charset="0"/>
                <a:ea typeface="仿宋_GB2312"/>
              </a:rPr>
              <a:t>和</a:t>
            </a:r>
            <a:r>
              <a:rPr lang="en-US" altLang="zh-CN" sz="1800" kern="100" dirty="0">
                <a:effectLst/>
                <a:latin typeface="Times New Roman" panose="02020603050405020304" pitchFamily="18" charset="0"/>
                <a:ea typeface="仿宋_GB2312"/>
              </a:rPr>
              <a:t>LBS</a:t>
            </a:r>
            <a:r>
              <a:rPr lang="zh-CN" altLang="zh-CN" sz="1800" kern="100" dirty="0">
                <a:effectLst/>
                <a:latin typeface="Times New Roman" panose="02020603050405020304" pitchFamily="18" charset="0"/>
                <a:ea typeface="仿宋_GB2312"/>
              </a:rPr>
              <a:t>在三维坐标下的轨迹。对于确定性部分，本文首先利用每个时刻的坐标来计算到达角</a:t>
            </a:r>
            <a:r>
              <a:rPr lang="en-US" altLang="zh-CN" sz="1800" kern="100" dirty="0" err="1">
                <a:effectLst/>
                <a:latin typeface="Times New Roman" panose="02020603050405020304" pitchFamily="18" charset="0"/>
                <a:ea typeface="仿宋_GB2312"/>
              </a:rPr>
              <a:t>AoA</a:t>
            </a:r>
            <a:r>
              <a:rPr lang="zh-CN" altLang="zh-CN" sz="1800" kern="100" dirty="0">
                <a:effectLst/>
                <a:latin typeface="Times New Roman" panose="02020603050405020304" pitchFamily="18" charset="0"/>
                <a:ea typeface="仿宋_GB2312"/>
              </a:rPr>
              <a:t>和发射角</a:t>
            </a:r>
            <a:r>
              <a:rPr lang="en-US" altLang="zh-CN" sz="1800" kern="100" dirty="0" err="1">
                <a:effectLst/>
                <a:latin typeface="Times New Roman" panose="02020603050405020304" pitchFamily="18" charset="0"/>
                <a:ea typeface="仿宋_GB2312"/>
              </a:rPr>
              <a:t>AoD</a:t>
            </a:r>
            <a:r>
              <a:rPr lang="zh-CN" altLang="zh-CN" sz="1800" kern="100" dirty="0">
                <a:effectLst/>
                <a:latin typeface="Times New Roman" panose="02020603050405020304" pitchFamily="18" charset="0"/>
                <a:ea typeface="仿宋_GB2312"/>
              </a:rPr>
              <a:t>。然后将确定性部分与随机性部分合并，生成最终的信道。</a:t>
            </a:r>
          </a:p>
          <a:p>
            <a:endParaRPr lang="en-US" altLang="zh-CN" sz="1200" kern="100" dirty="0">
              <a:effectLst/>
              <a:latin typeface="Times New Roman" panose="02020603050405020304" pitchFamily="18" charset="0"/>
              <a:ea typeface="仿宋_GB2312"/>
              <a:cs typeface="Times New Roman" panose="02020603050405020304" pitchFamily="18" charset="0"/>
            </a:endParaRPr>
          </a:p>
          <a:p>
            <a:r>
              <a:rPr lang="zh-CN" altLang="en-US" sz="1200" kern="100" dirty="0">
                <a:effectLst/>
                <a:latin typeface="Times New Roman" panose="02020603050405020304" pitchFamily="18" charset="0"/>
                <a:ea typeface="仿宋_GB2312"/>
                <a:cs typeface="Times New Roman" panose="02020603050405020304" pitchFamily="18" charset="0"/>
              </a:rPr>
              <a:t>上图</a:t>
            </a:r>
            <a:r>
              <a:rPr lang="zh-CN" altLang="zh-CN" sz="1800" kern="100" dirty="0">
                <a:effectLst/>
                <a:latin typeface="Times New Roman" panose="02020603050405020304" pitchFamily="18" charset="0"/>
                <a:ea typeface="仿宋_GB2312"/>
              </a:rPr>
              <a:t>出了建模步骤的概览。网络布局（即基站位置、天线配置和下倾角度）、移动台的位置和轨迹，以及传播场景需要作为输入变量给出，然后通过七个步骤计算信道系数。</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仿宋_GB2312"/>
              </a:rPr>
              <a:t>对于环境中的随机性、确定性分量，引入了可控簇来进行建模，具体</a:t>
            </a:r>
            <a:r>
              <a:rPr lang="zh-CN" altLang="en-US" sz="1800" kern="100" dirty="0">
                <a:effectLst/>
                <a:latin typeface="Times New Roman" panose="02020603050405020304" pitchFamily="18" charset="0"/>
                <a:ea typeface="仿宋_GB2312"/>
              </a:rPr>
              <a:t>过程如图所示</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241180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仿宋_GB2312"/>
                <a:cs typeface="Times New Roman" panose="02020603050405020304" pitchFamily="18" charset="0"/>
              </a:rPr>
              <a:t>除了通过仿真平台进行建模仿真验证外，本项目还引入了电磁兼容性暗室实验，确保系统性能在真实环境中的有效性。</a:t>
            </a:r>
            <a:endParaRPr lang="en-US" altLang="zh-CN" sz="1800" kern="100" dirty="0">
              <a:effectLst/>
              <a:latin typeface="Times New Roman" panose="02020603050405020304" pitchFamily="18" charset="0"/>
              <a:ea typeface="仿宋_GB2312"/>
              <a:cs typeface="Times New Roman" panose="02020603050405020304" pitchFamily="18" charset="0"/>
            </a:endParaRPr>
          </a:p>
          <a:p>
            <a:endParaRPr lang="en-US" altLang="zh-CN" sz="1800" kern="100" dirty="0">
              <a:effectLst/>
              <a:latin typeface="Times New Roman" panose="02020603050405020304" pitchFamily="18" charset="0"/>
              <a:cs typeface="Times New Roman" panose="02020603050405020304" pitchFamily="18" charset="0"/>
            </a:endParaRPr>
          </a:p>
          <a:p>
            <a:r>
              <a:rPr lang="zh-CN" altLang="en-US" dirty="0"/>
              <a:t>我们通过在不同信噪比条件下采集运动目标的回波信号，验证了系统在</a:t>
            </a:r>
            <a:r>
              <a:rPr lang="en-US" altLang="zh-CN" dirty="0"/>
              <a:t>-30 dB</a:t>
            </a:r>
            <a:r>
              <a:rPr lang="zh-CN" altLang="en-US" dirty="0"/>
              <a:t>信噪比条件下的运动目标检测性能。</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3684523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23</a:t>
            </a:fld>
            <a:endParaRPr lang="zh-CN" altLang="en-US"/>
          </a:p>
        </p:txBody>
      </p:sp>
    </p:spTree>
    <p:extLst>
      <p:ext uri="{BB962C8B-B14F-4D97-AF65-F5344CB8AC3E}">
        <p14:creationId xmlns:p14="http://schemas.microsoft.com/office/powerpoint/2010/main" val="4076601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26</a:t>
            </a:fld>
            <a:endParaRPr lang="zh-CN" altLang="en-US"/>
          </a:p>
        </p:txBody>
      </p:sp>
    </p:spTree>
    <p:extLst>
      <p:ext uri="{BB962C8B-B14F-4D97-AF65-F5344CB8AC3E}">
        <p14:creationId xmlns:p14="http://schemas.microsoft.com/office/powerpoint/2010/main" val="403102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28</a:t>
            </a:fld>
            <a:endParaRPr lang="zh-CN" altLang="en-US"/>
          </a:p>
        </p:txBody>
      </p:sp>
    </p:spTree>
    <p:extLst>
      <p:ext uri="{BB962C8B-B14F-4D97-AF65-F5344CB8AC3E}">
        <p14:creationId xmlns:p14="http://schemas.microsoft.com/office/powerpoint/2010/main" val="989045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5C328-CAA3-7D31-B1BD-F0B721C166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BFEA05-5895-60DD-F69C-EABBCBE3AF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5204AA-7F2C-61A3-9CCF-0FAB01B5826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1BB347-AB92-4BC6-9E64-CEF81BAC0E93}"/>
              </a:ext>
            </a:extLst>
          </p:cNvPr>
          <p:cNvSpPr>
            <a:spLocks noGrp="1"/>
          </p:cNvSpPr>
          <p:nvPr>
            <p:ph type="sldNum" sz="quarter" idx="5"/>
          </p:nvPr>
        </p:nvSpPr>
        <p:spPr/>
        <p:txBody>
          <a:bodyPr/>
          <a:lstStyle/>
          <a:p>
            <a:fld id="{6E0D5545-95D4-489F-B8ED-7EAFA774B567}" type="slidenum">
              <a:rPr lang="zh-CN" altLang="en-US" smtClean="0"/>
              <a:t>33</a:t>
            </a:fld>
            <a:endParaRPr lang="zh-CN" altLang="en-US"/>
          </a:p>
        </p:txBody>
      </p:sp>
    </p:spTree>
    <p:extLst>
      <p:ext uri="{BB962C8B-B14F-4D97-AF65-F5344CB8AC3E}">
        <p14:creationId xmlns:p14="http://schemas.microsoft.com/office/powerpoint/2010/main" val="3741058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1</a:t>
            </a:r>
            <a:r>
              <a:rPr lang="zh-CN" altLang="en-US" dirty="0"/>
              <a:t>是</a:t>
            </a:r>
            <a:r>
              <a:rPr lang="en-US" altLang="zh-CN" dirty="0"/>
              <a:t>SNR</a:t>
            </a:r>
            <a:r>
              <a:rPr lang="zh-CN" altLang="en-US" dirty="0"/>
              <a:t>变化时的各类算法的</a:t>
            </a:r>
            <a:r>
              <a:rPr lang="en-US" altLang="zh-CN" dirty="0"/>
              <a:t>RMSE[rad]</a:t>
            </a:r>
            <a:r>
              <a:rPr lang="zh-CN" altLang="en-US" dirty="0"/>
              <a:t>误差结果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a:t>
            </a:r>
            <a:r>
              <a:rPr lang="en-US" altLang="zh-CN" dirty="0"/>
              <a:t>2</a:t>
            </a:r>
            <a:r>
              <a:rPr lang="zh-CN" altLang="en-US" dirty="0"/>
              <a:t>是源数量变化时的各类算法的</a:t>
            </a:r>
            <a:r>
              <a:rPr lang="en-US" altLang="zh-CN" dirty="0"/>
              <a:t>RMSE[rad]</a:t>
            </a:r>
            <a:r>
              <a:rPr lang="zh-CN" altLang="en-US" dirty="0"/>
              <a:t>误差结果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a:t>
            </a:r>
            <a:r>
              <a:rPr lang="en-US" altLang="zh-CN" dirty="0"/>
              <a:t>3</a:t>
            </a:r>
            <a:r>
              <a:rPr lang="zh-CN" altLang="en-US" dirty="0"/>
              <a:t>是快照数变化时的各类算法的</a:t>
            </a:r>
            <a:r>
              <a:rPr lang="en-US" altLang="zh-CN" dirty="0"/>
              <a:t>RMSE[rad]</a:t>
            </a:r>
            <a:r>
              <a:rPr lang="zh-CN" altLang="en-US" dirty="0"/>
              <a:t>误差结果</a:t>
            </a:r>
            <a:endParaRPr lang="en-US" altLang="zh-CN" dirty="0"/>
          </a:p>
          <a:p>
            <a:endParaRPr lang="en-US" altLang="zh-CN" dirty="0"/>
          </a:p>
          <a:p>
            <a:r>
              <a:rPr lang="zh-CN" altLang="en-US" dirty="0"/>
              <a:t>精度提升：传统算法</a:t>
            </a:r>
            <a:r>
              <a:rPr lang="en-US" altLang="zh-CN" dirty="0"/>
              <a:t>-</a:t>
            </a:r>
            <a:r>
              <a:rPr lang="zh-CN" altLang="en-US" dirty="0"/>
              <a:t>我们的算法 所得到的</a:t>
            </a:r>
            <a:r>
              <a:rPr lang="en-US" altLang="zh-CN" dirty="0"/>
              <a:t>RMSE[rad] </a:t>
            </a:r>
            <a:r>
              <a:rPr lang="zh-CN" altLang="en-US" dirty="0"/>
              <a:t>换算为 </a:t>
            </a:r>
            <a:r>
              <a:rPr lang="en-US" altLang="zh-CN" dirty="0"/>
              <a:t>[degree]</a:t>
            </a:r>
          </a:p>
          <a:p>
            <a:endParaRPr lang="en-US" altLang="zh-CN" dirty="0"/>
          </a:p>
          <a:p>
            <a:r>
              <a:rPr lang="en-US" altLang="zh-CN" sz="1800" i="1" dirty="0">
                <a:solidFill>
                  <a:srgbClr val="000000"/>
                </a:solidFill>
                <a:effectLst/>
                <a:latin typeface="TimesNewRomanPS-ItalicMT"/>
              </a:rPr>
              <a:t>“Why the accuracy of MUSIC and Capon depends on the angle difference, while the methods using deep learning do not?” </a:t>
            </a:r>
            <a:endParaRPr lang="en-US" altLang="zh-CN" dirty="0"/>
          </a:p>
          <a:p>
            <a:r>
              <a:rPr lang="en-US" altLang="zh-CN" sz="1800" b="1" dirty="0">
                <a:solidFill>
                  <a:srgbClr val="000000"/>
                </a:solidFill>
                <a:effectLst/>
                <a:latin typeface="TimesNewRomanPS-BoldMT"/>
              </a:rPr>
              <a:t>Response: </a:t>
            </a:r>
            <a:r>
              <a:rPr lang="en-US" altLang="zh-CN" sz="1800" dirty="0">
                <a:solidFill>
                  <a:srgbClr val="000000"/>
                </a:solidFill>
                <a:effectLst/>
                <a:latin typeface="Times New Roman" panose="02020603050405020304" pitchFamily="18" charset="0"/>
              </a:rPr>
              <a:t>Conventional methods rely on the peak finding of spatial spectrums, and when the angle difference is small, peaks tend to overlap, thereby hindering accurate estimation. In contrast, our proposed method learns complex nonlinear features to model the distribution and characteristics of signals. Therefore, the issue caused by peak overlapping is avoided. In addition, from values on the vertical axis, we see that the impact of angle difference is relatively minor compared to other factors. </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第一个图是在载频</a:t>
            </a:r>
            <a:r>
              <a:rPr lang="en-US" altLang="zh-CN" dirty="0"/>
              <a:t>1.6 </a:t>
            </a:r>
            <a:r>
              <a:rPr lang="zh-CN" altLang="en-US" dirty="0"/>
              <a:t>和 </a:t>
            </a:r>
            <a:r>
              <a:rPr lang="en-US" altLang="zh-CN" dirty="0"/>
              <a:t>3.1</a:t>
            </a:r>
            <a:r>
              <a:rPr lang="zh-CN" altLang="en-US" dirty="0"/>
              <a:t>下的两个结果，三个柱子分别表示原始</a:t>
            </a:r>
            <a:r>
              <a:rPr lang="en-US" altLang="zh-CN" dirty="0"/>
              <a:t>CSI</a:t>
            </a:r>
            <a:r>
              <a:rPr lang="zh-CN" altLang="en-US" dirty="0"/>
              <a:t>、</a:t>
            </a:r>
            <a:r>
              <a:rPr lang="en-US" altLang="zh-CN" dirty="0"/>
              <a:t>CSI</a:t>
            </a:r>
            <a:r>
              <a:rPr lang="zh-CN" altLang="en-US" dirty="0"/>
              <a:t>商、共轭乘法</a:t>
            </a:r>
            <a:endParaRPr lang="en-US" altLang="zh-CN" dirty="0"/>
          </a:p>
          <a:p>
            <a:r>
              <a:rPr lang="zh-CN" altLang="en-US" dirty="0"/>
              <a:t>第二个图是在采样率不同的情况下的结果</a:t>
            </a:r>
            <a:endParaRPr lang="en-US" altLang="zh-CN" dirty="0"/>
          </a:p>
          <a:p>
            <a:endParaRPr lang="en-US" altLang="zh-CN" dirty="0"/>
          </a:p>
          <a:p>
            <a:r>
              <a:rPr lang="zh-CN" altLang="en-US" dirty="0"/>
              <a:t>准确度是指检测异物的成功率。</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35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sjtu8594556</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36</a:t>
            </a:fld>
            <a:endParaRPr lang="zh-CN" altLang="en-US"/>
          </a:p>
        </p:txBody>
      </p:sp>
    </p:spTree>
    <p:extLst>
      <p:ext uri="{BB962C8B-B14F-4D97-AF65-F5344CB8AC3E}">
        <p14:creationId xmlns:p14="http://schemas.microsoft.com/office/powerpoint/2010/main" val="404980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sjtu8594556</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37</a:t>
            </a:fld>
            <a:endParaRPr lang="zh-CN" altLang="en-US"/>
          </a:p>
        </p:txBody>
      </p:sp>
    </p:spTree>
    <p:extLst>
      <p:ext uri="{BB962C8B-B14F-4D97-AF65-F5344CB8AC3E}">
        <p14:creationId xmlns:p14="http://schemas.microsoft.com/office/powerpoint/2010/main" val="82392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sjtu8594556</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38</a:t>
            </a:fld>
            <a:endParaRPr lang="zh-CN" altLang="en-US"/>
          </a:p>
        </p:txBody>
      </p:sp>
    </p:spTree>
    <p:extLst>
      <p:ext uri="{BB962C8B-B14F-4D97-AF65-F5344CB8AC3E}">
        <p14:creationId xmlns:p14="http://schemas.microsoft.com/office/powerpoint/2010/main" val="322588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94658-A7C7-534C-6BAD-61A7A0489A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93E181-A3CD-BEF4-8376-21BAF0830E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3C2F49-5D26-9358-E0CA-201F1A7049A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4A577C4-E1BC-1FF2-C81D-4033FF02751D}"/>
              </a:ext>
            </a:extLst>
          </p:cNvPr>
          <p:cNvSpPr>
            <a:spLocks noGrp="1"/>
          </p:cNvSpPr>
          <p:nvPr>
            <p:ph type="sldNum" sz="quarter" idx="5"/>
          </p:nvPr>
        </p:nvSpPr>
        <p:spPr/>
        <p:txBody>
          <a:bodyPr/>
          <a:lstStyle/>
          <a:p>
            <a:fld id="{6E0D5545-95D4-489F-B8ED-7EAFA774B567}" type="slidenum">
              <a:rPr lang="zh-CN" altLang="en-US" smtClean="0"/>
              <a:t>39</a:t>
            </a:fld>
            <a:endParaRPr lang="zh-CN" altLang="en-US"/>
          </a:p>
        </p:txBody>
      </p:sp>
    </p:spTree>
    <p:extLst>
      <p:ext uri="{BB962C8B-B14F-4D97-AF65-F5344CB8AC3E}">
        <p14:creationId xmlns:p14="http://schemas.microsoft.com/office/powerpoint/2010/main" val="2023785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材料费预算</a:t>
            </a:r>
            <a:r>
              <a:rPr lang="en-US" altLang="zh-CN"/>
              <a:t> 138.72</a:t>
            </a:r>
            <a:r>
              <a:rPr lang="zh-CN" altLang="en-US"/>
              <a:t>万元，专用费预算</a:t>
            </a:r>
            <a:r>
              <a:rPr lang="en-US" altLang="zh-CN"/>
              <a:t>103.32</a:t>
            </a:r>
            <a:r>
              <a:rPr lang="zh-CN" altLang="en-US"/>
              <a:t>万元，燃料动力费预算</a:t>
            </a:r>
            <a:r>
              <a:rPr lang="en-US" altLang="zh-CN"/>
              <a:t>0.6</a:t>
            </a:r>
            <a:r>
              <a:rPr lang="zh-CN" altLang="en-US"/>
              <a:t>万元，事务费预算总计</a:t>
            </a:r>
            <a:r>
              <a:rPr lang="en-US" altLang="zh-CN"/>
              <a:t>52.76</a:t>
            </a:r>
            <a:r>
              <a:rPr lang="zh-CN" altLang="en-US"/>
              <a:t>，固定资产折旧费预算为</a:t>
            </a:r>
            <a:r>
              <a:rPr lang="en-US" altLang="zh-CN"/>
              <a:t>4.20</a:t>
            </a:r>
            <a:r>
              <a:rPr lang="zh-CN" altLang="en-US"/>
              <a:t>万元，管理费预算总计</a:t>
            </a:r>
            <a:r>
              <a:rPr lang="en-US" altLang="zh-CN"/>
              <a:t>56.23</a:t>
            </a:r>
            <a:r>
              <a:rPr lang="zh-CN" altLang="en-US"/>
              <a:t>万元，工资及劳务费用预算</a:t>
            </a:r>
            <a:r>
              <a:rPr lang="en-US" altLang="zh-CN"/>
              <a:t>137.11</a:t>
            </a:r>
            <a:r>
              <a:rPr lang="zh-CN" altLang="en-US"/>
              <a:t>万元</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42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传统优化中一般通过测量结果的</a:t>
            </a:r>
            <a:r>
              <a:rPr lang="en-US" altLang="zh-CN" dirty="0"/>
              <a:t>RMSE or </a:t>
            </a:r>
            <a:r>
              <a:rPr lang="zh-CN" altLang="en-US" dirty="0"/>
              <a:t>理论推导的</a:t>
            </a:r>
            <a:r>
              <a:rPr lang="en-US" altLang="zh-CN" dirty="0"/>
              <a:t>CRLB</a:t>
            </a:r>
            <a:r>
              <a:rPr lang="zh-CN" altLang="en-US"/>
              <a:t>作为权重优化定位结果</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4.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NULL" TargetMode="Externa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3.png"/><Relationship Id="rId5" Type="http://schemas.openxmlformats.org/officeDocument/2006/relationships/tags" Target="../tags/tag75.xml"/><Relationship Id="rId10" Type="http://schemas.openxmlformats.org/officeDocument/2006/relationships/slideMaster" Target="../slideMasters/slideMaster3.xml"/><Relationship Id="rId4" Type="http://schemas.openxmlformats.org/officeDocument/2006/relationships/tags" Target="../tags/tag74.xml"/><Relationship Id="rId9" Type="http://schemas.openxmlformats.org/officeDocument/2006/relationships/tags" Target="../tags/tag79.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3.xml"/><Relationship Id="rId5" Type="http://schemas.openxmlformats.org/officeDocument/2006/relationships/tags" Target="../tags/tag84.xml"/><Relationship Id="rId4" Type="http://schemas.openxmlformats.org/officeDocument/2006/relationships/tags" Target="../tags/tag83.xm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10" Type="http://schemas.openxmlformats.org/officeDocument/2006/relationships/image" Target="NULL" TargetMode="External"/><Relationship Id="rId4" Type="http://schemas.openxmlformats.org/officeDocument/2006/relationships/tags" Target="../tags/tag88.xml"/><Relationship Id="rId9"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NULL" TargetMode="External"/><Relationship Id="rId5" Type="http://schemas.openxmlformats.org/officeDocument/2006/relationships/tags" Target="../tags/tag96.xml"/><Relationship Id="rId10" Type="http://schemas.openxmlformats.org/officeDocument/2006/relationships/image" Target="../media/image5.png"/><Relationship Id="rId4" Type="http://schemas.openxmlformats.org/officeDocument/2006/relationships/tags" Target="../tags/tag95.xml"/><Relationship Id="rId9"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slideMaster" Target="../slideMasters/slideMaster3.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Master" Target="../slideMasters/slideMaster3.xml"/><Relationship Id="rId4" Type="http://schemas.openxmlformats.org/officeDocument/2006/relationships/tags" Target="../tags/tag1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slideMaster" Target="../slideMasters/slideMaster3.xml"/><Relationship Id="rId4" Type="http://schemas.openxmlformats.org/officeDocument/2006/relationships/tags" Target="../tags/tag124.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Master" Target="../slideMasters/slideMaster3.xml"/><Relationship Id="rId5" Type="http://schemas.openxmlformats.org/officeDocument/2006/relationships/tags" Target="../tags/tag129.xml"/><Relationship Id="rId4" Type="http://schemas.openxmlformats.org/officeDocument/2006/relationships/tags" Target="../tags/tag128.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4.png"/><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NULL" TargetMode="Externa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3.png"/><Relationship Id="rId5" Type="http://schemas.openxmlformats.org/officeDocument/2006/relationships/tags" Target="../tags/tag134.xml"/><Relationship Id="rId10" Type="http://schemas.openxmlformats.org/officeDocument/2006/relationships/slideMaster" Target="../slideMasters/slideMaster3.xml"/><Relationship Id="rId4" Type="http://schemas.openxmlformats.org/officeDocument/2006/relationships/tags" Target="../tags/tag133.xml"/><Relationship Id="rId9" Type="http://schemas.openxmlformats.org/officeDocument/2006/relationships/tags" Target="../tags/tag13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2"/>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04336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descr="C:/Users/ADMIN/AppData/Local/Temp/fig2wpp/@png2x_bg-2583&amp;3791.png"/>
          <p:cNvPicPr>
            <a:picLocks noChangeAspect="1"/>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9" name="矩形 8"/>
          <p:cNvSpPr/>
          <p:nvPr userDrawn="1">
            <p:custDataLst>
              <p:tags r:id="rId2"/>
            </p:custDataLst>
          </p:nvPr>
        </p:nvSpPr>
        <p:spPr>
          <a:xfrm>
            <a:off x="318" y="1562100"/>
            <a:ext cx="12191365" cy="3238500"/>
          </a:xfrm>
          <a:prstGeom prst="rect">
            <a:avLst/>
          </a:prstGeom>
          <a:gradFill>
            <a:gsLst>
              <a:gs pos="0">
                <a:schemeClr val="accent1">
                  <a:lumMod val="75000"/>
                  <a:alpha val="100000"/>
                </a:schemeClr>
              </a:gs>
              <a:gs pos="100000">
                <a:schemeClr val="accent1">
                  <a:lumMod val="5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Freeform 10"/>
          <p:cNvSpPr/>
          <p:nvPr userDrawn="1">
            <p:custDataLst>
              <p:tags r:id="rId3"/>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4"/>
            </p:custDataLst>
          </p:nvPr>
        </p:nvPicPr>
        <p:blipFill>
          <a:blip r:embed="rId13" r:link="rId12"/>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5"/>
            </p:custDataLst>
          </p:nvPr>
        </p:nvSpPr>
        <p:spPr>
          <a:xfrm>
            <a:off x="838200" y="2145664"/>
            <a:ext cx="10515600" cy="1540715"/>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6"/>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7"/>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9"/>
            </p:custDataLst>
          </p:nvPr>
        </p:nvSpPr>
        <p:spPr>
          <a:xfrm>
            <a:off x="838200" y="4314825"/>
            <a:ext cx="10515600" cy="485776"/>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6" name="图片 5" descr="C:/Users/ADMIN/AppData/Local/Temp/fig2wpp/@png2x_bg-2558&amp;1200.png"/>
          <p:cNvPicPr>
            <a:picLocks noChangeAspect="1"/>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4" name="矩形 3"/>
          <p:cNvSpPr/>
          <p:nvPr userDrawn="1">
            <p:custDataLst>
              <p:tags r:id="rId2"/>
            </p:custDataLst>
          </p:nvPr>
        </p:nvSpPr>
        <p:spPr>
          <a:xfrm>
            <a:off x="318" y="0"/>
            <a:ext cx="12191365" cy="2590165"/>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Freeform 14"/>
          <p:cNvSpPr/>
          <p:nvPr userDrawn="1">
            <p:custDataLst>
              <p:tags r:id="rId3"/>
            </p:custDataLst>
          </p:nvPr>
        </p:nvSpPr>
        <p:spPr bwMode="auto">
          <a:xfrm>
            <a:off x="1067228" y="583261"/>
            <a:ext cx="10057544" cy="1423642"/>
          </a:xfrm>
          <a:custGeom>
            <a:avLst/>
            <a:gdLst>
              <a:gd name="T0" fmla="*/ 4307 w 26397"/>
              <a:gd name="T1" fmla="*/ 1872 h 3739"/>
              <a:gd name="T2" fmla="*/ 5825 w 26397"/>
              <a:gd name="T3" fmla="*/ 2693 h 3739"/>
              <a:gd name="T4" fmla="*/ 5186 w 26397"/>
              <a:gd name="T5" fmla="*/ 754 h 3739"/>
              <a:gd name="T6" fmla="*/ 23302 w 26397"/>
              <a:gd name="T7" fmla="*/ 818 h 3739"/>
              <a:gd name="T8" fmla="*/ 21490 w 26397"/>
              <a:gd name="T9" fmla="*/ 3675 h 3739"/>
              <a:gd name="T10" fmla="*/ 20478 w 26397"/>
              <a:gd name="T11" fmla="*/ 64 h 3739"/>
              <a:gd name="T12" fmla="*/ 19218 w 26397"/>
              <a:gd name="T13" fmla="*/ 2194 h 3739"/>
              <a:gd name="T14" fmla="*/ 20050 w 26397"/>
              <a:gd name="T15" fmla="*/ 64 h 3739"/>
              <a:gd name="T16" fmla="*/ 17870 w 26397"/>
              <a:gd name="T17" fmla="*/ 1545 h 3739"/>
              <a:gd name="T18" fmla="*/ 17037 w 26397"/>
              <a:gd name="T19" fmla="*/ 3675 h 3739"/>
              <a:gd name="T20" fmla="*/ 16510 w 26397"/>
              <a:gd name="T21" fmla="*/ 64 h 3739"/>
              <a:gd name="T22" fmla="*/ 14886 w 26397"/>
              <a:gd name="T23" fmla="*/ 1476 h 3739"/>
              <a:gd name="T24" fmla="*/ 14886 w 26397"/>
              <a:gd name="T25" fmla="*/ 2208 h 3739"/>
              <a:gd name="T26" fmla="*/ 16565 w 26397"/>
              <a:gd name="T27" fmla="*/ 3675 h 3739"/>
              <a:gd name="T28" fmla="*/ 10830 w 26397"/>
              <a:gd name="T29" fmla="*/ 64 h 3739"/>
              <a:gd name="T30" fmla="*/ 12647 w 26397"/>
              <a:gd name="T31" fmla="*/ 818 h 3739"/>
              <a:gd name="T32" fmla="*/ 11842 w 26397"/>
              <a:gd name="T33" fmla="*/ 818 h 3739"/>
              <a:gd name="T34" fmla="*/ 7389 w 26397"/>
              <a:gd name="T35" fmla="*/ 64 h 3739"/>
              <a:gd name="T36" fmla="*/ 9597 w 26397"/>
              <a:gd name="T37" fmla="*/ 2194 h 3739"/>
              <a:gd name="T38" fmla="*/ 10402 w 26397"/>
              <a:gd name="T39" fmla="*/ 3675 h 3739"/>
              <a:gd name="T40" fmla="*/ 8194 w 26397"/>
              <a:gd name="T41" fmla="*/ 1545 h 3739"/>
              <a:gd name="T42" fmla="*/ 7389 w 26397"/>
              <a:gd name="T43" fmla="*/ 64 h 3739"/>
              <a:gd name="T44" fmla="*/ 25707 w 26397"/>
              <a:gd name="T45" fmla="*/ 1177 h 3739"/>
              <a:gd name="T46" fmla="*/ 24619 w 26397"/>
              <a:gd name="T47" fmla="*/ 828 h 3739"/>
              <a:gd name="T48" fmla="*/ 24737 w 26397"/>
              <a:gd name="T49" fmla="*/ 1389 h 3739"/>
              <a:gd name="T50" fmla="*/ 26199 w 26397"/>
              <a:gd name="T51" fmla="*/ 2042 h 3739"/>
              <a:gd name="T52" fmla="*/ 25698 w 26397"/>
              <a:gd name="T53" fmla="*/ 3597 h 3739"/>
              <a:gd name="T54" fmla="*/ 23513 w 26397"/>
              <a:gd name="T55" fmla="*/ 2847 h 3739"/>
              <a:gd name="T56" fmla="*/ 24967 w 26397"/>
              <a:gd name="T57" fmla="*/ 3008 h 3739"/>
              <a:gd name="T58" fmla="*/ 25500 w 26397"/>
              <a:gd name="T59" fmla="*/ 2479 h 3739"/>
              <a:gd name="T60" fmla="*/ 24251 w 26397"/>
              <a:gd name="T61" fmla="*/ 1996 h 3739"/>
              <a:gd name="T62" fmla="*/ 23819 w 26397"/>
              <a:gd name="T63" fmla="*/ 531 h 3739"/>
              <a:gd name="T64" fmla="*/ 5186 w 26397"/>
              <a:gd name="T65" fmla="*/ 0 h 3739"/>
              <a:gd name="T66" fmla="*/ 6883 w 26397"/>
              <a:gd name="T67" fmla="*/ 1872 h 3739"/>
              <a:gd name="T68" fmla="*/ 5186 w 26397"/>
              <a:gd name="T69" fmla="*/ 3739 h 3739"/>
              <a:gd name="T70" fmla="*/ 3484 w 26397"/>
              <a:gd name="T71" fmla="*/ 1872 h 3739"/>
              <a:gd name="T72" fmla="*/ 5186 w 26397"/>
              <a:gd name="T73" fmla="*/ 0 h 3739"/>
              <a:gd name="T74" fmla="*/ 3119 w 26397"/>
              <a:gd name="T75" fmla="*/ 892 h 3739"/>
              <a:gd name="T76" fmla="*/ 1716 w 26397"/>
              <a:gd name="T77" fmla="*/ 754 h 3739"/>
              <a:gd name="T78" fmla="*/ 828 w 26397"/>
              <a:gd name="T79" fmla="*/ 1853 h 3739"/>
              <a:gd name="T80" fmla="*/ 1716 w 26397"/>
              <a:gd name="T81" fmla="*/ 2985 h 3739"/>
              <a:gd name="T82" fmla="*/ 3128 w 26397"/>
              <a:gd name="T83" fmla="*/ 2847 h 3739"/>
              <a:gd name="T84" fmla="*/ 828 w 26397"/>
              <a:gd name="T85" fmla="*/ 3505 h 3739"/>
              <a:gd name="T86" fmla="*/ 221 w 26397"/>
              <a:gd name="T87" fmla="*/ 88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97" h="3739">
                <a:moveTo>
                  <a:pt x="5186" y="754"/>
                </a:moveTo>
                <a:cubicBezTo>
                  <a:pt x="4913" y="754"/>
                  <a:pt x="4698" y="852"/>
                  <a:pt x="4542" y="1048"/>
                </a:cubicBezTo>
                <a:cubicBezTo>
                  <a:pt x="4386" y="1245"/>
                  <a:pt x="4307" y="1519"/>
                  <a:pt x="4307" y="1872"/>
                </a:cubicBezTo>
                <a:cubicBezTo>
                  <a:pt x="4307" y="2224"/>
                  <a:pt x="4386" y="2498"/>
                  <a:pt x="4542" y="2693"/>
                </a:cubicBezTo>
                <a:cubicBezTo>
                  <a:pt x="4698" y="2888"/>
                  <a:pt x="4913" y="2985"/>
                  <a:pt x="5186" y="2985"/>
                </a:cubicBezTo>
                <a:cubicBezTo>
                  <a:pt x="5456" y="2985"/>
                  <a:pt x="5669" y="2888"/>
                  <a:pt x="5825" y="2693"/>
                </a:cubicBezTo>
                <a:cubicBezTo>
                  <a:pt x="5982" y="2498"/>
                  <a:pt x="6060" y="2224"/>
                  <a:pt x="6060" y="1872"/>
                </a:cubicBezTo>
                <a:cubicBezTo>
                  <a:pt x="6060" y="1519"/>
                  <a:pt x="5983" y="1245"/>
                  <a:pt x="5828" y="1048"/>
                </a:cubicBezTo>
                <a:cubicBezTo>
                  <a:pt x="5673" y="852"/>
                  <a:pt x="5459" y="754"/>
                  <a:pt x="5186" y="754"/>
                </a:cubicBezTo>
                <a:close/>
                <a:moveTo>
                  <a:pt x="20478" y="64"/>
                </a:moveTo>
                <a:lnTo>
                  <a:pt x="23302" y="64"/>
                </a:lnTo>
                <a:lnTo>
                  <a:pt x="23302" y="818"/>
                </a:lnTo>
                <a:lnTo>
                  <a:pt x="22295" y="818"/>
                </a:lnTo>
                <a:lnTo>
                  <a:pt x="22295" y="3675"/>
                </a:lnTo>
                <a:lnTo>
                  <a:pt x="21490" y="3675"/>
                </a:lnTo>
                <a:lnTo>
                  <a:pt x="21490" y="818"/>
                </a:lnTo>
                <a:lnTo>
                  <a:pt x="20478" y="818"/>
                </a:lnTo>
                <a:lnTo>
                  <a:pt x="20478" y="64"/>
                </a:lnTo>
                <a:close/>
                <a:moveTo>
                  <a:pt x="17037" y="64"/>
                </a:moveTo>
                <a:lnTo>
                  <a:pt x="17778" y="64"/>
                </a:lnTo>
                <a:lnTo>
                  <a:pt x="19218" y="2194"/>
                </a:lnTo>
                <a:lnTo>
                  <a:pt x="19245" y="2194"/>
                </a:lnTo>
                <a:lnTo>
                  <a:pt x="19245" y="64"/>
                </a:lnTo>
                <a:lnTo>
                  <a:pt x="20050" y="64"/>
                </a:lnTo>
                <a:lnTo>
                  <a:pt x="20050" y="3675"/>
                </a:lnTo>
                <a:lnTo>
                  <a:pt x="19351" y="3675"/>
                </a:lnTo>
                <a:lnTo>
                  <a:pt x="17870" y="1545"/>
                </a:lnTo>
                <a:lnTo>
                  <a:pt x="17842" y="1545"/>
                </a:lnTo>
                <a:lnTo>
                  <a:pt x="17842" y="3675"/>
                </a:lnTo>
                <a:lnTo>
                  <a:pt x="17037" y="3675"/>
                </a:lnTo>
                <a:lnTo>
                  <a:pt x="17037" y="64"/>
                </a:lnTo>
                <a:close/>
                <a:moveTo>
                  <a:pt x="14081" y="64"/>
                </a:moveTo>
                <a:lnTo>
                  <a:pt x="16510" y="64"/>
                </a:lnTo>
                <a:lnTo>
                  <a:pt x="16510" y="795"/>
                </a:lnTo>
                <a:lnTo>
                  <a:pt x="14886" y="795"/>
                </a:lnTo>
                <a:lnTo>
                  <a:pt x="14886" y="1476"/>
                </a:lnTo>
                <a:lnTo>
                  <a:pt x="16423" y="1476"/>
                </a:lnTo>
                <a:lnTo>
                  <a:pt x="16423" y="2208"/>
                </a:lnTo>
                <a:lnTo>
                  <a:pt x="14886" y="2208"/>
                </a:lnTo>
                <a:lnTo>
                  <a:pt x="14886" y="2944"/>
                </a:lnTo>
                <a:lnTo>
                  <a:pt x="16565" y="2944"/>
                </a:lnTo>
                <a:lnTo>
                  <a:pt x="16565" y="3675"/>
                </a:lnTo>
                <a:lnTo>
                  <a:pt x="14081" y="3675"/>
                </a:lnTo>
                <a:lnTo>
                  <a:pt x="14081" y="64"/>
                </a:lnTo>
                <a:close/>
                <a:moveTo>
                  <a:pt x="10830" y="64"/>
                </a:moveTo>
                <a:lnTo>
                  <a:pt x="13654" y="64"/>
                </a:lnTo>
                <a:lnTo>
                  <a:pt x="13654" y="818"/>
                </a:lnTo>
                <a:lnTo>
                  <a:pt x="12647" y="818"/>
                </a:lnTo>
                <a:lnTo>
                  <a:pt x="12647" y="3675"/>
                </a:lnTo>
                <a:lnTo>
                  <a:pt x="11842" y="3675"/>
                </a:lnTo>
                <a:lnTo>
                  <a:pt x="11842" y="818"/>
                </a:lnTo>
                <a:lnTo>
                  <a:pt x="10830" y="818"/>
                </a:lnTo>
                <a:lnTo>
                  <a:pt x="10830" y="64"/>
                </a:lnTo>
                <a:close/>
                <a:moveTo>
                  <a:pt x="7389" y="64"/>
                </a:moveTo>
                <a:lnTo>
                  <a:pt x="8130" y="64"/>
                </a:lnTo>
                <a:lnTo>
                  <a:pt x="9570" y="2194"/>
                </a:lnTo>
                <a:lnTo>
                  <a:pt x="9597" y="2194"/>
                </a:lnTo>
                <a:lnTo>
                  <a:pt x="9597" y="64"/>
                </a:lnTo>
                <a:lnTo>
                  <a:pt x="10402" y="64"/>
                </a:lnTo>
                <a:lnTo>
                  <a:pt x="10402" y="3675"/>
                </a:lnTo>
                <a:lnTo>
                  <a:pt x="9703" y="3675"/>
                </a:lnTo>
                <a:lnTo>
                  <a:pt x="8222" y="1545"/>
                </a:lnTo>
                <a:lnTo>
                  <a:pt x="8194" y="1545"/>
                </a:lnTo>
                <a:lnTo>
                  <a:pt x="8194" y="3675"/>
                </a:lnTo>
                <a:lnTo>
                  <a:pt x="7389" y="3675"/>
                </a:lnTo>
                <a:lnTo>
                  <a:pt x="7389" y="64"/>
                </a:lnTo>
                <a:close/>
                <a:moveTo>
                  <a:pt x="25013" y="0"/>
                </a:moveTo>
                <a:cubicBezTo>
                  <a:pt x="25657" y="0"/>
                  <a:pt x="26118" y="283"/>
                  <a:pt x="26397" y="851"/>
                </a:cubicBezTo>
                <a:lnTo>
                  <a:pt x="25707" y="1177"/>
                </a:lnTo>
                <a:cubicBezTo>
                  <a:pt x="25628" y="1018"/>
                  <a:pt x="25530" y="903"/>
                  <a:pt x="25415" y="832"/>
                </a:cubicBezTo>
                <a:cubicBezTo>
                  <a:pt x="25300" y="762"/>
                  <a:pt x="25163" y="726"/>
                  <a:pt x="25003" y="726"/>
                </a:cubicBezTo>
                <a:cubicBezTo>
                  <a:pt x="24853" y="726"/>
                  <a:pt x="24725" y="760"/>
                  <a:pt x="24619" y="828"/>
                </a:cubicBezTo>
                <a:cubicBezTo>
                  <a:pt x="24514" y="895"/>
                  <a:pt x="24461" y="979"/>
                  <a:pt x="24461" y="1081"/>
                </a:cubicBezTo>
                <a:cubicBezTo>
                  <a:pt x="24461" y="1151"/>
                  <a:pt x="24482" y="1210"/>
                  <a:pt x="24525" y="1258"/>
                </a:cubicBezTo>
                <a:cubicBezTo>
                  <a:pt x="24568" y="1305"/>
                  <a:pt x="24639" y="1349"/>
                  <a:pt x="24737" y="1389"/>
                </a:cubicBezTo>
                <a:cubicBezTo>
                  <a:pt x="24835" y="1429"/>
                  <a:pt x="24977" y="1473"/>
                  <a:pt x="25164" y="1522"/>
                </a:cubicBezTo>
                <a:cubicBezTo>
                  <a:pt x="25407" y="1587"/>
                  <a:pt x="25609" y="1653"/>
                  <a:pt x="25772" y="1720"/>
                </a:cubicBezTo>
                <a:cubicBezTo>
                  <a:pt x="25934" y="1787"/>
                  <a:pt x="26077" y="1895"/>
                  <a:pt x="26199" y="2042"/>
                </a:cubicBezTo>
                <a:cubicBezTo>
                  <a:pt x="26322" y="2189"/>
                  <a:pt x="26383" y="2382"/>
                  <a:pt x="26383" y="2622"/>
                </a:cubicBezTo>
                <a:cubicBezTo>
                  <a:pt x="26383" y="2842"/>
                  <a:pt x="26323" y="3037"/>
                  <a:pt x="26202" y="3206"/>
                </a:cubicBezTo>
                <a:cubicBezTo>
                  <a:pt x="26081" y="3374"/>
                  <a:pt x="25913" y="3505"/>
                  <a:pt x="25698" y="3597"/>
                </a:cubicBezTo>
                <a:cubicBezTo>
                  <a:pt x="25483" y="3689"/>
                  <a:pt x="25238" y="3735"/>
                  <a:pt x="24962" y="3735"/>
                </a:cubicBezTo>
                <a:cubicBezTo>
                  <a:pt x="24625" y="3735"/>
                  <a:pt x="24330" y="3654"/>
                  <a:pt x="24079" y="3491"/>
                </a:cubicBezTo>
                <a:cubicBezTo>
                  <a:pt x="23827" y="3328"/>
                  <a:pt x="23639" y="3114"/>
                  <a:pt x="23513" y="2847"/>
                </a:cubicBezTo>
                <a:lnTo>
                  <a:pt x="24212" y="2525"/>
                </a:lnTo>
                <a:cubicBezTo>
                  <a:pt x="24277" y="2684"/>
                  <a:pt x="24375" y="2805"/>
                  <a:pt x="24507" y="2886"/>
                </a:cubicBezTo>
                <a:cubicBezTo>
                  <a:pt x="24639" y="2967"/>
                  <a:pt x="24792" y="3008"/>
                  <a:pt x="24967" y="3008"/>
                </a:cubicBezTo>
                <a:cubicBezTo>
                  <a:pt x="25148" y="3008"/>
                  <a:pt x="25292" y="2977"/>
                  <a:pt x="25399" y="2914"/>
                </a:cubicBezTo>
                <a:cubicBezTo>
                  <a:pt x="25506" y="2851"/>
                  <a:pt x="25560" y="2767"/>
                  <a:pt x="25560" y="2663"/>
                </a:cubicBezTo>
                <a:cubicBezTo>
                  <a:pt x="25560" y="2589"/>
                  <a:pt x="25540" y="2528"/>
                  <a:pt x="25500" y="2479"/>
                </a:cubicBezTo>
                <a:cubicBezTo>
                  <a:pt x="25460" y="2430"/>
                  <a:pt x="25391" y="2384"/>
                  <a:pt x="25293" y="2341"/>
                </a:cubicBezTo>
                <a:cubicBezTo>
                  <a:pt x="25195" y="2298"/>
                  <a:pt x="25053" y="2251"/>
                  <a:pt x="24865" y="2198"/>
                </a:cubicBezTo>
                <a:cubicBezTo>
                  <a:pt x="24617" y="2131"/>
                  <a:pt x="24412" y="2063"/>
                  <a:pt x="24251" y="1996"/>
                </a:cubicBezTo>
                <a:cubicBezTo>
                  <a:pt x="24090" y="1929"/>
                  <a:pt x="23948" y="1822"/>
                  <a:pt x="23824" y="1676"/>
                </a:cubicBezTo>
                <a:cubicBezTo>
                  <a:pt x="23699" y="1531"/>
                  <a:pt x="23637" y="1338"/>
                  <a:pt x="23637" y="1099"/>
                </a:cubicBezTo>
                <a:cubicBezTo>
                  <a:pt x="23637" y="887"/>
                  <a:pt x="23698" y="698"/>
                  <a:pt x="23819" y="531"/>
                </a:cubicBezTo>
                <a:cubicBezTo>
                  <a:pt x="23940" y="364"/>
                  <a:pt x="24106" y="233"/>
                  <a:pt x="24316" y="140"/>
                </a:cubicBezTo>
                <a:cubicBezTo>
                  <a:pt x="24526" y="46"/>
                  <a:pt x="24758" y="0"/>
                  <a:pt x="25013" y="0"/>
                </a:cubicBezTo>
                <a:close/>
                <a:moveTo>
                  <a:pt x="5186" y="0"/>
                </a:moveTo>
                <a:cubicBezTo>
                  <a:pt x="5533" y="0"/>
                  <a:pt x="5833" y="74"/>
                  <a:pt x="6088" y="223"/>
                </a:cubicBezTo>
                <a:cubicBezTo>
                  <a:pt x="6342" y="371"/>
                  <a:pt x="6538" y="586"/>
                  <a:pt x="6676" y="867"/>
                </a:cubicBezTo>
                <a:cubicBezTo>
                  <a:pt x="6814" y="1147"/>
                  <a:pt x="6883" y="1482"/>
                  <a:pt x="6883" y="1872"/>
                </a:cubicBezTo>
                <a:cubicBezTo>
                  <a:pt x="6883" y="2258"/>
                  <a:pt x="6814" y="2592"/>
                  <a:pt x="6676" y="2872"/>
                </a:cubicBezTo>
                <a:cubicBezTo>
                  <a:pt x="6538" y="3153"/>
                  <a:pt x="6342" y="3368"/>
                  <a:pt x="6088" y="3516"/>
                </a:cubicBezTo>
                <a:cubicBezTo>
                  <a:pt x="5833" y="3665"/>
                  <a:pt x="5533" y="3739"/>
                  <a:pt x="5186" y="3739"/>
                </a:cubicBezTo>
                <a:cubicBezTo>
                  <a:pt x="4836" y="3739"/>
                  <a:pt x="4534" y="3665"/>
                  <a:pt x="4280" y="3516"/>
                </a:cubicBezTo>
                <a:cubicBezTo>
                  <a:pt x="4025" y="3368"/>
                  <a:pt x="3829" y="3153"/>
                  <a:pt x="3691" y="2872"/>
                </a:cubicBezTo>
                <a:cubicBezTo>
                  <a:pt x="3553" y="2592"/>
                  <a:pt x="3484" y="2258"/>
                  <a:pt x="3484" y="1872"/>
                </a:cubicBezTo>
                <a:cubicBezTo>
                  <a:pt x="3484" y="1482"/>
                  <a:pt x="3553" y="1147"/>
                  <a:pt x="3691" y="867"/>
                </a:cubicBezTo>
                <a:cubicBezTo>
                  <a:pt x="3829" y="586"/>
                  <a:pt x="4025" y="371"/>
                  <a:pt x="4280" y="223"/>
                </a:cubicBezTo>
                <a:cubicBezTo>
                  <a:pt x="4534" y="74"/>
                  <a:pt x="4836" y="0"/>
                  <a:pt x="5186" y="0"/>
                </a:cubicBezTo>
                <a:close/>
                <a:moveTo>
                  <a:pt x="1762" y="0"/>
                </a:moveTo>
                <a:cubicBezTo>
                  <a:pt x="2081" y="0"/>
                  <a:pt x="2354" y="79"/>
                  <a:pt x="2581" y="237"/>
                </a:cubicBezTo>
                <a:cubicBezTo>
                  <a:pt x="2808" y="394"/>
                  <a:pt x="2987" y="613"/>
                  <a:pt x="3119" y="892"/>
                </a:cubicBezTo>
                <a:lnTo>
                  <a:pt x="2406" y="1209"/>
                </a:lnTo>
                <a:cubicBezTo>
                  <a:pt x="2341" y="1059"/>
                  <a:pt x="2249" y="946"/>
                  <a:pt x="2128" y="869"/>
                </a:cubicBezTo>
                <a:cubicBezTo>
                  <a:pt x="2006" y="792"/>
                  <a:pt x="1869" y="754"/>
                  <a:pt x="1716" y="754"/>
                </a:cubicBezTo>
                <a:cubicBezTo>
                  <a:pt x="1541" y="754"/>
                  <a:pt x="1387" y="799"/>
                  <a:pt x="1254" y="890"/>
                </a:cubicBezTo>
                <a:cubicBezTo>
                  <a:pt x="1120" y="980"/>
                  <a:pt x="1016" y="1108"/>
                  <a:pt x="941" y="1274"/>
                </a:cubicBezTo>
                <a:cubicBezTo>
                  <a:pt x="866" y="1439"/>
                  <a:pt x="828" y="1633"/>
                  <a:pt x="828" y="1853"/>
                </a:cubicBezTo>
                <a:cubicBezTo>
                  <a:pt x="828" y="2080"/>
                  <a:pt x="866" y="2279"/>
                  <a:pt x="941" y="2449"/>
                </a:cubicBezTo>
                <a:cubicBezTo>
                  <a:pt x="1016" y="2619"/>
                  <a:pt x="1120" y="2751"/>
                  <a:pt x="1254" y="2845"/>
                </a:cubicBezTo>
                <a:cubicBezTo>
                  <a:pt x="1387" y="2938"/>
                  <a:pt x="1541" y="2985"/>
                  <a:pt x="1716" y="2985"/>
                </a:cubicBezTo>
                <a:cubicBezTo>
                  <a:pt x="1863" y="2985"/>
                  <a:pt x="1996" y="2946"/>
                  <a:pt x="2114" y="2868"/>
                </a:cubicBezTo>
                <a:cubicBezTo>
                  <a:pt x="2232" y="2790"/>
                  <a:pt x="2332" y="2677"/>
                  <a:pt x="2415" y="2530"/>
                </a:cubicBezTo>
                <a:lnTo>
                  <a:pt x="3128" y="2847"/>
                </a:lnTo>
                <a:cubicBezTo>
                  <a:pt x="2993" y="3132"/>
                  <a:pt x="2804" y="3352"/>
                  <a:pt x="2560" y="3507"/>
                </a:cubicBezTo>
                <a:cubicBezTo>
                  <a:pt x="2316" y="3662"/>
                  <a:pt x="2036" y="3739"/>
                  <a:pt x="1720" y="3739"/>
                </a:cubicBezTo>
                <a:cubicBezTo>
                  <a:pt x="1386" y="3739"/>
                  <a:pt x="1089" y="3661"/>
                  <a:pt x="828" y="3505"/>
                </a:cubicBezTo>
                <a:cubicBezTo>
                  <a:pt x="567" y="3348"/>
                  <a:pt x="364" y="3127"/>
                  <a:pt x="219" y="2840"/>
                </a:cubicBezTo>
                <a:cubicBezTo>
                  <a:pt x="73" y="2553"/>
                  <a:pt x="0" y="2224"/>
                  <a:pt x="0" y="1853"/>
                </a:cubicBezTo>
                <a:cubicBezTo>
                  <a:pt x="0" y="1485"/>
                  <a:pt x="74" y="1161"/>
                  <a:pt x="221" y="881"/>
                </a:cubicBezTo>
                <a:cubicBezTo>
                  <a:pt x="368" y="600"/>
                  <a:pt x="575" y="383"/>
                  <a:pt x="842" y="230"/>
                </a:cubicBezTo>
                <a:cubicBezTo>
                  <a:pt x="1109" y="76"/>
                  <a:pt x="1415" y="0"/>
                  <a:pt x="1762"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hasCustomPrompt="1"/>
            <p:custDataLst>
              <p:tags r:id="rId4"/>
            </p:custDataLst>
          </p:nvPr>
        </p:nvSpPr>
        <p:spPr>
          <a:xfrm>
            <a:off x="978853" y="678421"/>
            <a:ext cx="10252709" cy="1194589"/>
          </a:xfrm>
        </p:spPr>
        <p:txBody>
          <a:bodyPr wrap="square" anchor="ctr">
            <a:normAutofit/>
          </a:bodyPr>
          <a:lstStyle>
            <a:lvl1pPr algn="ctr">
              <a:defRPr sz="6000">
                <a:solidFill>
                  <a:schemeClr val="lt1">
                    <a:lumMod val="100000"/>
                  </a:schemeClr>
                </a:solidFill>
                <a:latin typeface="+mj-ea"/>
                <a:ea typeface="+mj-ea"/>
              </a:defRPr>
            </a:lvl1pPr>
          </a:lstStyle>
          <a:p>
            <a:r>
              <a:rPr lang="zh-CN" altLang="en-US" dirty="0"/>
              <a:t>标题</a:t>
            </a:r>
          </a:p>
        </p:txBody>
      </p:sp>
      <p:sp>
        <p:nvSpPr>
          <p:cNvPr id="7" name="日期占位符 3"/>
          <p:cNvSpPr>
            <a:spLocks noGrp="1"/>
          </p:cNvSpPr>
          <p:nvPr>
            <p:ph type="dt" sz="half" idx="10"/>
            <p:custDataLst>
              <p:tags r:id="rId5"/>
            </p:custDataLst>
          </p:nvPr>
        </p:nvSpPr>
        <p:spPr/>
        <p:txBody>
          <a:bodyPr wrap="square">
            <a:normAutofit/>
          </a:bodyPr>
          <a:lstStyle/>
          <a:p>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日期占位符 4"/>
          <p:cNvSpPr>
            <a:spLocks noGrp="1"/>
          </p:cNvSpPr>
          <p:nvPr>
            <p:ph type="dt" sz="half" idx="10"/>
            <p:custDataLst>
              <p:tags r:id="rId4"/>
            </p:custDataLst>
          </p:nvPr>
        </p:nvSpPr>
        <p:spPr/>
        <p:txBody>
          <a:bodyPr wrap="square">
            <a:normAutofit/>
          </a:bodyPr>
          <a:lstStyle/>
          <a:p>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6"/>
            </p:custDataLst>
          </p:nvPr>
        </p:nvSpPr>
        <p:spPr/>
        <p:txBody>
          <a:bodyPr wrap="square">
            <a:normAutofit/>
          </a:body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695960" y="360045"/>
            <a:ext cx="10801985" cy="581787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2"/>
          <p:cNvSpPr>
            <a:spLocks noGrp="1"/>
          </p:cNvSpPr>
          <p:nvPr>
            <p:ph type="dt" sz="half" idx="10"/>
            <p:custDataLst>
              <p:tags r:id="rId2"/>
            </p:custDataLst>
          </p:nvPr>
        </p:nvSpPr>
        <p:spPr/>
        <p:txBody>
          <a:bodyPr wrap="square">
            <a:normAutofit/>
          </a:bodyPr>
          <a:lstStyle/>
          <a:p>
            <a:endParaRPr lang="zh-CN" altLang="en-US"/>
          </a:p>
        </p:txBody>
      </p:sp>
      <p:sp>
        <p:nvSpPr>
          <p:cNvPr id="5" name="页脚占位符 3"/>
          <p:cNvSpPr>
            <a:spLocks noGrp="1"/>
          </p:cNvSpPr>
          <p:nvPr>
            <p:ph type="ftr" sz="quarter" idx="11"/>
            <p:custDataLst>
              <p:tags r:id="rId3"/>
            </p:custDataLst>
          </p:nvPr>
        </p:nvSpPr>
        <p:spPr/>
        <p:txBody>
          <a:bodyPr/>
          <a:lstStyle/>
          <a:p>
            <a:endParaRPr lang="zh-CN" alt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wrap="square">
            <a:normAutofit/>
          </a:bodyPr>
          <a:lstStyle>
            <a:lvl1pPr>
              <a:defRPr>
                <a:latin typeface="+mj-ea"/>
                <a:ea typeface="+mj-ea"/>
              </a:defRPr>
            </a:lvl1pPr>
          </a:lstStyle>
          <a:p>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8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
        <p:nvSpPr>
          <p:cNvPr id="7" name="日期占位符 3"/>
          <p:cNvSpPr>
            <a:spLocks noGrp="1"/>
          </p:cNvSpPr>
          <p:nvPr>
            <p:ph type="dt" sz="half" idx="10"/>
            <p:custDataLst>
              <p:tags r:id="rId3"/>
            </p:custDataLst>
          </p:nvPr>
        </p:nvSpPr>
        <p:spPr/>
        <p:txBody>
          <a:bodyPr wrap="square">
            <a:normAutofit/>
          </a:bodyPr>
          <a:lstStyle/>
          <a:p>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8" name="图片 7" descr="C:/Users/ADMIN/AppData/Local/Temp/fig2wpp/@png2x_bg-2603&amp;1175.png"/>
          <p:cNvPicPr>
            <a:picLocks noChangeAspect="1"/>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11" name="矩形 10"/>
          <p:cNvSpPr/>
          <p:nvPr userDrawn="1">
            <p:custDataLst>
              <p:tags r:id="rId2"/>
            </p:custDataLst>
          </p:nvPr>
        </p:nvSpPr>
        <p:spPr>
          <a:xfrm>
            <a:off x="0" y="1562100"/>
            <a:ext cx="12191365" cy="3238500"/>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Freeform 10"/>
          <p:cNvSpPr/>
          <p:nvPr userDrawn="1">
            <p:custDataLst>
              <p:tags r:id="rId3"/>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4"/>
            </p:custDataLst>
          </p:nvPr>
        </p:nvPicPr>
        <p:blipFill>
          <a:blip r:embed="rId13" r:link="rId12"/>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5"/>
            </p:custDataLst>
          </p:nvPr>
        </p:nvSpPr>
        <p:spPr>
          <a:xfrm>
            <a:off x="838200" y="2075440"/>
            <a:ext cx="10515000" cy="1630880"/>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6"/>
            </p:custDataLst>
          </p:nvPr>
        </p:nvSpPr>
        <p:spPr/>
        <p:txBody>
          <a:bodyPr wrap="square">
            <a:normAutofit/>
          </a:bodyPr>
          <a:lstStyle/>
          <a:p>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9"/>
            </p:custDataLst>
          </p:nvPr>
        </p:nvSpPr>
        <p:spPr>
          <a:xfrm>
            <a:off x="838200" y="4312253"/>
            <a:ext cx="10515000" cy="488348"/>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17" Type="http://schemas.openxmlformats.org/officeDocument/2006/relationships/tags" Target="../tags/tag6.xml"/><Relationship Id="rId2" Type="http://schemas.openxmlformats.org/officeDocument/2006/relationships/slideLayout" Target="../slideLayouts/slideLayout23.xml"/><Relationship Id="rId16" Type="http://schemas.openxmlformats.org/officeDocument/2006/relationships/tags" Target="../tags/tag5.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ags" Target="../tags/tag4.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35.xml"/><Relationship Id="rId21" Type="http://schemas.openxmlformats.org/officeDocument/2006/relationships/image" Target="NULL" TargetMode="External"/><Relationship Id="rId7" Type="http://schemas.openxmlformats.org/officeDocument/2006/relationships/slideLayout" Target="../slideLayouts/slideLayout39.xml"/><Relationship Id="rId12" Type="http://schemas.openxmlformats.org/officeDocument/2006/relationships/theme" Target="../theme/theme3.xml"/><Relationship Id="rId17" Type="http://schemas.openxmlformats.org/officeDocument/2006/relationships/tags" Target="../tags/tag68.xml"/><Relationship Id="rId2" Type="http://schemas.openxmlformats.org/officeDocument/2006/relationships/slideLayout" Target="../slideLayouts/slideLayout34.xml"/><Relationship Id="rId16" Type="http://schemas.openxmlformats.org/officeDocument/2006/relationships/tags" Target="../tags/tag67.xml"/><Relationship Id="rId20" Type="http://schemas.openxmlformats.org/officeDocument/2006/relationships/image" Target="../media/image2.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66.xml"/><Relationship Id="rId10" Type="http://schemas.openxmlformats.org/officeDocument/2006/relationships/slideLayout" Target="../slideLayouts/slideLayout42.xml"/><Relationship Id="rId19" Type="http://schemas.openxmlformats.org/officeDocument/2006/relationships/tags" Target="../tags/tag70.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93"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13"/>
            </p:custDataLst>
          </p:nvPr>
        </p:nvPicPr>
        <p:blipFill>
          <a:blip r:embed="rId20" r:link="rId21"/>
          <a:stretch>
            <a:fillRect/>
          </a:stretch>
        </p:blipFill>
        <p:spPr>
          <a:xfrm>
            <a:off x="0" y="0"/>
            <a:ext cx="12192000" cy="6858000"/>
          </a:xfrm>
          <a:prstGeom prst="rect">
            <a:avLst/>
          </a:prstGeom>
        </p:spPr>
      </p:pic>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notesSlide" Target="../notesSlides/notesSlide6.xml"/><Relationship Id="rId3" Type="http://schemas.openxmlformats.org/officeDocument/2006/relationships/tags" Target="../tags/tag229.xml"/><Relationship Id="rId7" Type="http://schemas.openxmlformats.org/officeDocument/2006/relationships/tags" Target="../tags/tag233.xml"/><Relationship Id="rId12" Type="http://schemas.openxmlformats.org/officeDocument/2006/relationships/slideLayout" Target="../slideLayouts/slideLayout4.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5" Type="http://schemas.openxmlformats.org/officeDocument/2006/relationships/image" Target="../media/image23.png"/><Relationship Id="rId10" Type="http://schemas.openxmlformats.org/officeDocument/2006/relationships/tags" Target="../tags/tag236.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image" Target="../media/image24.wmf"/><Relationship Id="rId18" Type="http://schemas.openxmlformats.org/officeDocument/2006/relationships/oleObject" Target="../embeddings/oleObject4.bin"/><Relationship Id="rId26" Type="http://schemas.openxmlformats.org/officeDocument/2006/relationships/image" Target="../media/image34.png"/><Relationship Id="rId3" Type="http://schemas.openxmlformats.org/officeDocument/2006/relationships/tags" Target="../tags/tag239.xml"/><Relationship Id="rId21" Type="http://schemas.openxmlformats.org/officeDocument/2006/relationships/image" Target="../media/image29.png"/><Relationship Id="rId7" Type="http://schemas.openxmlformats.org/officeDocument/2006/relationships/tags" Target="../tags/tag243.xml"/><Relationship Id="rId12" Type="http://schemas.openxmlformats.org/officeDocument/2006/relationships/oleObject" Target="../embeddings/oleObject1.bin"/><Relationship Id="rId17" Type="http://schemas.openxmlformats.org/officeDocument/2006/relationships/image" Target="../media/image26.wmf"/><Relationship Id="rId25" Type="http://schemas.openxmlformats.org/officeDocument/2006/relationships/image" Target="../media/image33.png"/><Relationship Id="rId2" Type="http://schemas.openxmlformats.org/officeDocument/2006/relationships/tags" Target="../tags/tag238.xml"/><Relationship Id="rId16" Type="http://schemas.openxmlformats.org/officeDocument/2006/relationships/oleObject" Target="../embeddings/oleObject3.bin"/><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vmlDrawing" Target="../drawings/vmlDrawing1.vml"/><Relationship Id="rId6" Type="http://schemas.openxmlformats.org/officeDocument/2006/relationships/tags" Target="../tags/tag242.xml"/><Relationship Id="rId11" Type="http://schemas.openxmlformats.org/officeDocument/2006/relationships/notesSlide" Target="../notesSlides/notesSlide7.xml"/><Relationship Id="rId24" Type="http://schemas.openxmlformats.org/officeDocument/2006/relationships/image" Target="../media/image32.png"/><Relationship Id="rId5" Type="http://schemas.openxmlformats.org/officeDocument/2006/relationships/tags" Target="../tags/tag241.xml"/><Relationship Id="rId15" Type="http://schemas.openxmlformats.org/officeDocument/2006/relationships/image" Target="../media/image25.wmf"/><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slideLayout" Target="../slideLayouts/slideLayout4.xml"/><Relationship Id="rId19" Type="http://schemas.openxmlformats.org/officeDocument/2006/relationships/image" Target="../media/image27.wmf"/><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oleObject" Target="../embeddings/oleObject2.bin"/><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41.wmf"/><Relationship Id="rId18" Type="http://schemas.openxmlformats.org/officeDocument/2006/relationships/oleObject" Target="../embeddings/oleObject10.bin"/><Relationship Id="rId3" Type="http://schemas.openxmlformats.org/officeDocument/2006/relationships/tags" Target="../tags/tag247.xml"/><Relationship Id="rId21" Type="http://schemas.openxmlformats.org/officeDocument/2006/relationships/image" Target="../media/image45.wmf"/><Relationship Id="rId7" Type="http://schemas.openxmlformats.org/officeDocument/2006/relationships/notesSlide" Target="../notesSlides/notesSlide8.xml"/><Relationship Id="rId12" Type="http://schemas.openxmlformats.org/officeDocument/2006/relationships/oleObject" Target="../embeddings/oleObject7.bin"/><Relationship Id="rId17" Type="http://schemas.openxmlformats.org/officeDocument/2006/relationships/image" Target="../media/image43.wmf"/><Relationship Id="rId2" Type="http://schemas.openxmlformats.org/officeDocument/2006/relationships/tags" Target="../tags/tag246.xml"/><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slideLayout" Target="../slideLayouts/slideLayout4.xml"/><Relationship Id="rId11" Type="http://schemas.openxmlformats.org/officeDocument/2006/relationships/image" Target="../media/image40.wmf"/><Relationship Id="rId5" Type="http://schemas.openxmlformats.org/officeDocument/2006/relationships/tags" Target="../tags/tag249.xml"/><Relationship Id="rId15" Type="http://schemas.openxmlformats.org/officeDocument/2006/relationships/image" Target="../media/image42.wmf"/><Relationship Id="rId23" Type="http://schemas.openxmlformats.org/officeDocument/2006/relationships/image" Target="../media/image46.wmf"/><Relationship Id="rId10" Type="http://schemas.openxmlformats.org/officeDocument/2006/relationships/oleObject" Target="../embeddings/oleObject6.bin"/><Relationship Id="rId19" Type="http://schemas.openxmlformats.org/officeDocument/2006/relationships/image" Target="../media/image44.wmf"/><Relationship Id="rId4" Type="http://schemas.openxmlformats.org/officeDocument/2006/relationships/tags" Target="../tags/tag248.xml"/><Relationship Id="rId9" Type="http://schemas.openxmlformats.org/officeDocument/2006/relationships/image" Target="../media/image39.emf"/><Relationship Id="rId14" Type="http://schemas.openxmlformats.org/officeDocument/2006/relationships/oleObject" Target="../embeddings/oleObject8.bin"/><Relationship Id="rId22"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254.xml"/><Relationship Id="rId7" Type="http://schemas.openxmlformats.org/officeDocument/2006/relationships/image" Target="../media/image47.emf"/><Relationship Id="rId2" Type="http://schemas.openxmlformats.org/officeDocument/2006/relationships/tags" Target="../tags/tag253.xml"/><Relationship Id="rId1" Type="http://schemas.openxmlformats.org/officeDocument/2006/relationships/vmlDrawing" Target="../drawings/vmlDrawing3.vml"/><Relationship Id="rId6" Type="http://schemas.openxmlformats.org/officeDocument/2006/relationships/package" Target="../embeddings/Microsoft_Visio_Drawing.vsdx"/><Relationship Id="rId5" Type="http://schemas.openxmlformats.org/officeDocument/2006/relationships/notesSlide" Target="../notesSlides/notesSlide9.xml"/><Relationship Id="rId4"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56.xml"/><Relationship Id="rId1" Type="http://schemas.openxmlformats.org/officeDocument/2006/relationships/tags" Target="../tags/tag255.xml"/><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png"/><Relationship Id="rId3" Type="http://schemas.openxmlformats.org/officeDocument/2006/relationships/tags" Target="../tags/tag259.xml"/><Relationship Id="rId7" Type="http://schemas.openxmlformats.org/officeDocument/2006/relationships/notesSlide" Target="../notesSlides/notesSlide11.xml"/><Relationship Id="rId12" Type="http://schemas.openxmlformats.org/officeDocument/2006/relationships/image" Target="../media/image52.png"/><Relationship Id="rId2" Type="http://schemas.openxmlformats.org/officeDocument/2006/relationships/tags" Target="../tags/tag258.xml"/><Relationship Id="rId16" Type="http://schemas.openxmlformats.org/officeDocument/2006/relationships/image" Target="../media/image56.png"/><Relationship Id="rId1" Type="http://schemas.openxmlformats.org/officeDocument/2006/relationships/tags" Target="../tags/tag257.xml"/><Relationship Id="rId6" Type="http://schemas.openxmlformats.org/officeDocument/2006/relationships/slideLayout" Target="../slideLayouts/slideLayout21.xml"/><Relationship Id="rId11" Type="http://schemas.openxmlformats.org/officeDocument/2006/relationships/image" Target="../media/image51.png"/><Relationship Id="rId5" Type="http://schemas.openxmlformats.org/officeDocument/2006/relationships/tags" Target="../tags/tag261.xml"/><Relationship Id="rId15" Type="http://schemas.openxmlformats.org/officeDocument/2006/relationships/image" Target="../media/image55.jpeg"/><Relationship Id="rId10" Type="http://schemas.openxmlformats.org/officeDocument/2006/relationships/image" Target="../media/image50.png"/><Relationship Id="rId4" Type="http://schemas.openxmlformats.org/officeDocument/2006/relationships/tags" Target="../tags/tag260.xml"/><Relationship Id="rId9" Type="http://schemas.openxmlformats.org/officeDocument/2006/relationships/image" Target="../media/image49.png"/><Relationship Id="rId14" Type="http://schemas.openxmlformats.org/officeDocument/2006/relationships/image" Target="../media/image54.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oleObject" Target="../embeddings/oleObject14.bin"/><Relationship Id="rId18" Type="http://schemas.openxmlformats.org/officeDocument/2006/relationships/image" Target="../media/image60.wmf"/><Relationship Id="rId3" Type="http://schemas.openxmlformats.org/officeDocument/2006/relationships/tags" Target="../tags/tag263.xml"/><Relationship Id="rId7" Type="http://schemas.openxmlformats.org/officeDocument/2006/relationships/tags" Target="../tags/tag267.xml"/><Relationship Id="rId12" Type="http://schemas.openxmlformats.org/officeDocument/2006/relationships/image" Target="../media/image57.wmf"/><Relationship Id="rId17" Type="http://schemas.openxmlformats.org/officeDocument/2006/relationships/oleObject" Target="../embeddings/oleObject16.bin"/><Relationship Id="rId2" Type="http://schemas.openxmlformats.org/officeDocument/2006/relationships/tags" Target="../tags/tag262.xml"/><Relationship Id="rId16" Type="http://schemas.openxmlformats.org/officeDocument/2006/relationships/image" Target="../media/image59.wmf"/><Relationship Id="rId20" Type="http://schemas.openxmlformats.org/officeDocument/2006/relationships/image" Target="../media/image61.wmf"/><Relationship Id="rId1" Type="http://schemas.openxmlformats.org/officeDocument/2006/relationships/vmlDrawing" Target="../drawings/vmlDrawing4.vml"/><Relationship Id="rId6" Type="http://schemas.openxmlformats.org/officeDocument/2006/relationships/tags" Target="../tags/tag266.xml"/><Relationship Id="rId11" Type="http://schemas.openxmlformats.org/officeDocument/2006/relationships/oleObject" Target="../embeddings/oleObject13.bin"/><Relationship Id="rId5" Type="http://schemas.openxmlformats.org/officeDocument/2006/relationships/tags" Target="../tags/tag265.xml"/><Relationship Id="rId15" Type="http://schemas.openxmlformats.org/officeDocument/2006/relationships/oleObject" Target="../embeddings/oleObject15.bin"/><Relationship Id="rId10" Type="http://schemas.openxmlformats.org/officeDocument/2006/relationships/image" Target="../media/image62.png"/><Relationship Id="rId19" Type="http://schemas.openxmlformats.org/officeDocument/2006/relationships/oleObject" Target="../embeddings/oleObject17.bin"/><Relationship Id="rId4" Type="http://schemas.openxmlformats.org/officeDocument/2006/relationships/tags" Target="../tags/tag264.xml"/><Relationship Id="rId9" Type="http://schemas.openxmlformats.org/officeDocument/2006/relationships/notesSlide" Target="../notesSlides/notesSlide12.xml"/><Relationship Id="rId14" Type="http://schemas.openxmlformats.org/officeDocument/2006/relationships/image" Target="../media/image58.wmf"/></Relationships>
</file>

<file path=ppt/slides/_rels/slide19.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oleObject" Target="../embeddings/oleObject21.bin"/><Relationship Id="rId18" Type="http://schemas.openxmlformats.org/officeDocument/2006/relationships/image" Target="../media/image69.jpeg"/><Relationship Id="rId3" Type="http://schemas.openxmlformats.org/officeDocument/2006/relationships/tags" Target="../tags/tag269.xml"/><Relationship Id="rId7" Type="http://schemas.openxmlformats.org/officeDocument/2006/relationships/oleObject" Target="../embeddings/oleObject18.bin"/><Relationship Id="rId12" Type="http://schemas.openxmlformats.org/officeDocument/2006/relationships/image" Target="../media/image65.wmf"/><Relationship Id="rId17" Type="http://schemas.openxmlformats.org/officeDocument/2006/relationships/image" Target="../media/image68.png"/><Relationship Id="rId2" Type="http://schemas.openxmlformats.org/officeDocument/2006/relationships/tags" Target="../tags/tag268.xml"/><Relationship Id="rId16" Type="http://schemas.openxmlformats.org/officeDocument/2006/relationships/image" Target="../media/image67.emf"/><Relationship Id="rId1" Type="http://schemas.openxmlformats.org/officeDocument/2006/relationships/vmlDrawing" Target="../drawings/vmlDrawing5.vml"/><Relationship Id="rId6" Type="http://schemas.openxmlformats.org/officeDocument/2006/relationships/notesSlide" Target="../notesSlides/notesSlide13.xml"/><Relationship Id="rId11" Type="http://schemas.openxmlformats.org/officeDocument/2006/relationships/oleObject" Target="../embeddings/oleObject20.bin"/><Relationship Id="rId5" Type="http://schemas.openxmlformats.org/officeDocument/2006/relationships/slideLayout" Target="../slideLayouts/slideLayout20.xml"/><Relationship Id="rId15" Type="http://schemas.openxmlformats.org/officeDocument/2006/relationships/oleObject" Target="../embeddings/oleObject22.bin"/><Relationship Id="rId10" Type="http://schemas.openxmlformats.org/officeDocument/2006/relationships/image" Target="../media/image64.wmf"/><Relationship Id="rId4" Type="http://schemas.openxmlformats.org/officeDocument/2006/relationships/tags" Target="../tags/tag270.xml"/><Relationship Id="rId9" Type="http://schemas.openxmlformats.org/officeDocument/2006/relationships/oleObject" Target="../embeddings/oleObject19.bin"/><Relationship Id="rId14" Type="http://schemas.openxmlformats.org/officeDocument/2006/relationships/image" Target="../media/image66.emf"/></Relationships>
</file>

<file path=ppt/slides/_rels/slide2.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image" Target="../media/image8.jpe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notesSlide" Target="../notesSlides/notesSlide1.xml"/><Relationship Id="rId2" Type="http://schemas.openxmlformats.org/officeDocument/2006/relationships/tags" Target="../tags/tag140.xml"/><Relationship Id="rId16" Type="http://schemas.openxmlformats.org/officeDocument/2006/relationships/slideLayout" Target="../slideLayouts/slideLayout4.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tags" Target="../tags/tag153.xml"/><Relationship Id="rId10" Type="http://schemas.openxmlformats.org/officeDocument/2006/relationships/tags" Target="../tags/tag148.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s>
</file>

<file path=ppt/slides/_rels/slide20.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380.png"/><Relationship Id="rId5" Type="http://schemas.openxmlformats.org/officeDocument/2006/relationships/notesSlide" Target="../notesSlides/notesSlide14.xml"/><Relationship Id="rId4"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tags" Target="../tags/tag286.xml"/><Relationship Id="rId18" Type="http://schemas.openxmlformats.org/officeDocument/2006/relationships/image" Target="../media/image72.png"/><Relationship Id="rId3" Type="http://schemas.openxmlformats.org/officeDocument/2006/relationships/tags" Target="../tags/tag276.xml"/><Relationship Id="rId7" Type="http://schemas.openxmlformats.org/officeDocument/2006/relationships/tags" Target="../tags/tag280.xml"/><Relationship Id="rId12" Type="http://schemas.openxmlformats.org/officeDocument/2006/relationships/tags" Target="../tags/tag285.xml"/><Relationship Id="rId17" Type="http://schemas.openxmlformats.org/officeDocument/2006/relationships/image" Target="../media/image71.png"/><Relationship Id="rId2" Type="http://schemas.openxmlformats.org/officeDocument/2006/relationships/tags" Target="../tags/tag275.xml"/><Relationship Id="rId16" Type="http://schemas.openxmlformats.org/officeDocument/2006/relationships/image" Target="../media/image70.png"/><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tags" Target="../tags/tag284.xml"/><Relationship Id="rId5" Type="http://schemas.openxmlformats.org/officeDocument/2006/relationships/tags" Target="../tags/tag278.xml"/><Relationship Id="rId15" Type="http://schemas.openxmlformats.org/officeDocument/2006/relationships/notesSlide" Target="../notesSlides/notesSlide15.xml"/><Relationship Id="rId10" Type="http://schemas.openxmlformats.org/officeDocument/2006/relationships/tags" Target="../tags/tag283.xml"/><Relationship Id="rId19" Type="http://schemas.openxmlformats.org/officeDocument/2006/relationships/image" Target="../media/image73.png"/><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289.xml"/><Relationship Id="rId7" Type="http://schemas.openxmlformats.org/officeDocument/2006/relationships/image" Target="../media/image74.png"/><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notesSlide" Target="../notesSlides/notesSlide16.xml"/><Relationship Id="rId5" Type="http://schemas.openxmlformats.org/officeDocument/2006/relationships/slideLayout" Target="../slideLayouts/slideLayout20.xml"/><Relationship Id="rId4" Type="http://schemas.openxmlformats.org/officeDocument/2006/relationships/tags" Target="../tags/tag290.xml"/><Relationship Id="rId9" Type="http://schemas.openxmlformats.org/officeDocument/2006/relationships/image" Target="../media/image76.gif"/></Relationships>
</file>

<file path=ppt/slides/_rels/slide23.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18" Type="http://schemas.openxmlformats.org/officeDocument/2006/relationships/image" Target="../media/image78.jpeg"/><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image" Target="../media/image77.jpeg"/><Relationship Id="rId2" Type="http://schemas.openxmlformats.org/officeDocument/2006/relationships/tags" Target="../tags/tag292.xml"/><Relationship Id="rId16" Type="http://schemas.openxmlformats.org/officeDocument/2006/relationships/notesSlide" Target="../notesSlides/notesSlide17.xml"/><Relationship Id="rId20" Type="http://schemas.openxmlformats.org/officeDocument/2006/relationships/image" Target="../media/image80.jpeg"/><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slideLayout" Target="../slideLayouts/slideLayout4.xml"/><Relationship Id="rId10" Type="http://schemas.openxmlformats.org/officeDocument/2006/relationships/tags" Target="../tags/tag300.xml"/><Relationship Id="rId19" Type="http://schemas.openxmlformats.org/officeDocument/2006/relationships/image" Target="../media/image79.jpeg"/><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notesSlide" Target="../notesSlides/notesSlide18.xml"/><Relationship Id="rId4"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notesSlide" Target="../notesSlides/notesSlide19.xml"/><Relationship Id="rId3" Type="http://schemas.openxmlformats.org/officeDocument/2006/relationships/tags" Target="../tags/tag310.xml"/><Relationship Id="rId7" Type="http://schemas.openxmlformats.org/officeDocument/2006/relationships/tags" Target="../tags/tag314.xml"/><Relationship Id="rId12" Type="http://schemas.openxmlformats.org/officeDocument/2006/relationships/slideLayout" Target="../slideLayouts/slideLayout4.xml"/><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tags" Target="../tags/tag318.xml"/><Relationship Id="rId5" Type="http://schemas.openxmlformats.org/officeDocument/2006/relationships/tags" Target="../tags/tag312.xml"/><Relationship Id="rId10" Type="http://schemas.openxmlformats.org/officeDocument/2006/relationships/tags" Target="../tags/tag317.xml"/><Relationship Id="rId4" Type="http://schemas.openxmlformats.org/officeDocument/2006/relationships/tags" Target="../tags/tag311.xml"/><Relationship Id="rId9" Type="http://schemas.openxmlformats.org/officeDocument/2006/relationships/tags" Target="../tags/tag316.xml"/></Relationships>
</file>

<file path=ppt/slides/_rels/slide27.xml.rels><?xml version="1.0" encoding="UTF-8" standalone="yes"?>
<Relationships xmlns="http://schemas.openxmlformats.org/package/2006/relationships"><Relationship Id="rId8" Type="http://schemas.openxmlformats.org/officeDocument/2006/relationships/tags" Target="../tags/tag326.xml"/><Relationship Id="rId13" Type="http://schemas.openxmlformats.org/officeDocument/2006/relationships/tags" Target="../tags/tag331.xml"/><Relationship Id="rId18" Type="http://schemas.openxmlformats.org/officeDocument/2006/relationships/slideLayout" Target="../slideLayouts/slideLayout20.xml"/><Relationship Id="rId3" Type="http://schemas.openxmlformats.org/officeDocument/2006/relationships/tags" Target="../tags/tag321.xml"/><Relationship Id="rId21" Type="http://schemas.openxmlformats.org/officeDocument/2006/relationships/image" Target="../media/image82.png"/><Relationship Id="rId7" Type="http://schemas.openxmlformats.org/officeDocument/2006/relationships/tags" Target="../tags/tag325.xml"/><Relationship Id="rId12" Type="http://schemas.openxmlformats.org/officeDocument/2006/relationships/tags" Target="../tags/tag330.xml"/><Relationship Id="rId17" Type="http://schemas.openxmlformats.org/officeDocument/2006/relationships/tags" Target="../tags/tag335.xml"/><Relationship Id="rId2" Type="http://schemas.openxmlformats.org/officeDocument/2006/relationships/tags" Target="../tags/tag320.xml"/><Relationship Id="rId16" Type="http://schemas.openxmlformats.org/officeDocument/2006/relationships/tags" Target="../tags/tag334.xml"/><Relationship Id="rId20" Type="http://schemas.openxmlformats.org/officeDocument/2006/relationships/image" Target="../media/image81.png"/><Relationship Id="rId1" Type="http://schemas.openxmlformats.org/officeDocument/2006/relationships/tags" Target="../tags/tag319.xml"/><Relationship Id="rId6" Type="http://schemas.openxmlformats.org/officeDocument/2006/relationships/tags" Target="../tags/tag324.xml"/><Relationship Id="rId11" Type="http://schemas.openxmlformats.org/officeDocument/2006/relationships/tags" Target="../tags/tag329.xml"/><Relationship Id="rId24" Type="http://schemas.openxmlformats.org/officeDocument/2006/relationships/image" Target="../media/image85.png"/><Relationship Id="rId5" Type="http://schemas.openxmlformats.org/officeDocument/2006/relationships/tags" Target="../tags/tag323.xml"/><Relationship Id="rId15" Type="http://schemas.openxmlformats.org/officeDocument/2006/relationships/tags" Target="../tags/tag333.xml"/><Relationship Id="rId23" Type="http://schemas.openxmlformats.org/officeDocument/2006/relationships/image" Target="../media/image84.png"/><Relationship Id="rId10" Type="http://schemas.openxmlformats.org/officeDocument/2006/relationships/tags" Target="../tags/tag328.xml"/><Relationship Id="rId19" Type="http://schemas.openxmlformats.org/officeDocument/2006/relationships/notesSlide" Target="../notesSlides/notesSlide20.xml"/><Relationship Id="rId4" Type="http://schemas.openxmlformats.org/officeDocument/2006/relationships/tags" Target="../tags/tag322.xml"/><Relationship Id="rId9" Type="http://schemas.openxmlformats.org/officeDocument/2006/relationships/tags" Target="../tags/tag327.xml"/><Relationship Id="rId14" Type="http://schemas.openxmlformats.org/officeDocument/2006/relationships/tags" Target="../tags/tag332.xml"/><Relationship Id="rId22" Type="http://schemas.openxmlformats.org/officeDocument/2006/relationships/image" Target="../media/image83.png"/></Relationships>
</file>

<file path=ppt/slides/_rels/slide28.xml.rels><?xml version="1.0" encoding="UTF-8" standalone="yes"?>
<Relationships xmlns="http://schemas.openxmlformats.org/package/2006/relationships"><Relationship Id="rId8" Type="http://schemas.openxmlformats.org/officeDocument/2006/relationships/tags" Target="../tags/tag343.xml"/><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notesSlide" Target="../notesSlides/notesSlide21.xml"/><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slideLayout" Target="../slideLayouts/slideLayout20.xml"/><Relationship Id="rId5" Type="http://schemas.openxmlformats.org/officeDocument/2006/relationships/tags" Target="../tags/tag340.xml"/><Relationship Id="rId10" Type="http://schemas.openxmlformats.org/officeDocument/2006/relationships/tags" Target="../tags/tag345.xml"/><Relationship Id="rId4" Type="http://schemas.openxmlformats.org/officeDocument/2006/relationships/tags" Target="../tags/tag339.xml"/><Relationship Id="rId9" Type="http://schemas.openxmlformats.org/officeDocument/2006/relationships/tags" Target="../tags/tag344.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353.xml"/><Relationship Id="rId13" Type="http://schemas.openxmlformats.org/officeDocument/2006/relationships/slideLayout" Target="../slideLayouts/slideLayout15.xml"/><Relationship Id="rId3" Type="http://schemas.openxmlformats.org/officeDocument/2006/relationships/tags" Target="../tags/tag348.xml"/><Relationship Id="rId7" Type="http://schemas.openxmlformats.org/officeDocument/2006/relationships/tags" Target="../tags/tag352.xml"/><Relationship Id="rId12" Type="http://schemas.openxmlformats.org/officeDocument/2006/relationships/tags" Target="../tags/tag357.xml"/><Relationship Id="rId2" Type="http://schemas.openxmlformats.org/officeDocument/2006/relationships/tags" Target="../tags/tag347.xml"/><Relationship Id="rId16" Type="http://schemas.openxmlformats.org/officeDocument/2006/relationships/image" Target="../media/image88.jpg"/><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tags" Target="../tags/tag356.xml"/><Relationship Id="rId5" Type="http://schemas.openxmlformats.org/officeDocument/2006/relationships/tags" Target="../tags/tag350.xml"/><Relationship Id="rId15" Type="http://schemas.openxmlformats.org/officeDocument/2006/relationships/image" Target="../media/image87.png"/><Relationship Id="rId10" Type="http://schemas.openxmlformats.org/officeDocument/2006/relationships/tags" Target="../tags/tag355.xml"/><Relationship Id="rId4" Type="http://schemas.openxmlformats.org/officeDocument/2006/relationships/tags" Target="../tags/tag349.xml"/><Relationship Id="rId9" Type="http://schemas.openxmlformats.org/officeDocument/2006/relationships/tags" Target="../tags/tag354.xml"/><Relationship Id="rId14" Type="http://schemas.openxmlformats.org/officeDocument/2006/relationships/image" Target="../media/image86.jpeg"/></Relationships>
</file>

<file path=ppt/slides/_rels/slide31.xml.rels><?xml version="1.0" encoding="UTF-8" standalone="yes"?>
<Relationships xmlns="http://schemas.openxmlformats.org/package/2006/relationships"><Relationship Id="rId8" Type="http://schemas.openxmlformats.org/officeDocument/2006/relationships/tags" Target="../tags/tag365.xml"/><Relationship Id="rId13" Type="http://schemas.openxmlformats.org/officeDocument/2006/relationships/tags" Target="../tags/tag370.xml"/><Relationship Id="rId18" Type="http://schemas.openxmlformats.org/officeDocument/2006/relationships/image" Target="../media/image91.jpeg"/><Relationship Id="rId3" Type="http://schemas.openxmlformats.org/officeDocument/2006/relationships/tags" Target="../tags/tag360.xml"/><Relationship Id="rId7" Type="http://schemas.openxmlformats.org/officeDocument/2006/relationships/tags" Target="../tags/tag364.xml"/><Relationship Id="rId12" Type="http://schemas.openxmlformats.org/officeDocument/2006/relationships/tags" Target="../tags/tag369.xml"/><Relationship Id="rId17" Type="http://schemas.openxmlformats.org/officeDocument/2006/relationships/image" Target="../media/image90.jpeg"/><Relationship Id="rId2" Type="http://schemas.openxmlformats.org/officeDocument/2006/relationships/tags" Target="../tags/tag359.xml"/><Relationship Id="rId16" Type="http://schemas.openxmlformats.org/officeDocument/2006/relationships/image" Target="../media/image89.jpeg"/><Relationship Id="rId1" Type="http://schemas.openxmlformats.org/officeDocument/2006/relationships/tags" Target="../tags/tag358.xml"/><Relationship Id="rId6" Type="http://schemas.openxmlformats.org/officeDocument/2006/relationships/tags" Target="../tags/tag363.xml"/><Relationship Id="rId11" Type="http://schemas.openxmlformats.org/officeDocument/2006/relationships/tags" Target="../tags/tag368.xml"/><Relationship Id="rId5" Type="http://schemas.openxmlformats.org/officeDocument/2006/relationships/tags" Target="../tags/tag362.xml"/><Relationship Id="rId15" Type="http://schemas.openxmlformats.org/officeDocument/2006/relationships/slideLayout" Target="../slideLayouts/slideLayout1.xml"/><Relationship Id="rId10" Type="http://schemas.openxmlformats.org/officeDocument/2006/relationships/tags" Target="../tags/tag367.xml"/><Relationship Id="rId4" Type="http://schemas.openxmlformats.org/officeDocument/2006/relationships/tags" Target="../tags/tag361.xml"/><Relationship Id="rId9" Type="http://schemas.openxmlformats.org/officeDocument/2006/relationships/tags" Target="../tags/tag366.xml"/><Relationship Id="rId14" Type="http://schemas.openxmlformats.org/officeDocument/2006/relationships/tags" Target="../tags/tag371.xml"/></Relationships>
</file>

<file path=ppt/slides/_rels/slide32.xml.rels><?xml version="1.0" encoding="UTF-8" standalone="yes"?>
<Relationships xmlns="http://schemas.openxmlformats.org/package/2006/relationships"><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tags" Target="../tags/tag372.xml"/><Relationship Id="rId5" Type="http://schemas.openxmlformats.org/officeDocument/2006/relationships/image" Target="../media/image92.png"/><Relationship Id="rId4"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notesSlide" Target="../notesSlides/notesSlide22.xml"/><Relationship Id="rId18" Type="http://schemas.openxmlformats.org/officeDocument/2006/relationships/image" Target="../media/image97.jpeg"/><Relationship Id="rId3" Type="http://schemas.openxmlformats.org/officeDocument/2006/relationships/tags" Target="../tags/tag377.xml"/><Relationship Id="rId7" Type="http://schemas.openxmlformats.org/officeDocument/2006/relationships/tags" Target="../tags/tag381.xml"/><Relationship Id="rId12" Type="http://schemas.openxmlformats.org/officeDocument/2006/relationships/slideLayout" Target="../slideLayouts/slideLayout4.xml"/><Relationship Id="rId17" Type="http://schemas.openxmlformats.org/officeDocument/2006/relationships/image" Target="../media/image96.jpeg"/><Relationship Id="rId2" Type="http://schemas.openxmlformats.org/officeDocument/2006/relationships/tags" Target="../tags/tag376.xml"/><Relationship Id="rId16" Type="http://schemas.openxmlformats.org/officeDocument/2006/relationships/image" Target="../media/image95.GIF"/><Relationship Id="rId20" Type="http://schemas.openxmlformats.org/officeDocument/2006/relationships/image" Target="../media/image99.jpe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5" Type="http://schemas.openxmlformats.org/officeDocument/2006/relationships/tags" Target="../tags/tag379.xml"/><Relationship Id="rId15" Type="http://schemas.openxmlformats.org/officeDocument/2006/relationships/image" Target="../media/image94.GIF"/><Relationship Id="rId10" Type="http://schemas.openxmlformats.org/officeDocument/2006/relationships/tags" Target="../tags/tag384.xml"/><Relationship Id="rId19" Type="http://schemas.openxmlformats.org/officeDocument/2006/relationships/image" Target="../media/image98.jpe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103.png"/><Relationship Id="rId3" Type="http://schemas.openxmlformats.org/officeDocument/2006/relationships/tags" Target="../tags/tag388.xml"/><Relationship Id="rId7" Type="http://schemas.openxmlformats.org/officeDocument/2006/relationships/tags" Target="../tags/tag392.xml"/><Relationship Id="rId12" Type="http://schemas.openxmlformats.org/officeDocument/2006/relationships/image" Target="../media/image102.png"/><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image" Target="../media/image101.png"/><Relationship Id="rId5" Type="http://schemas.openxmlformats.org/officeDocument/2006/relationships/tags" Target="../tags/tag390.xml"/><Relationship Id="rId10" Type="http://schemas.openxmlformats.org/officeDocument/2006/relationships/image" Target="../media/image100.png"/><Relationship Id="rId4" Type="http://schemas.openxmlformats.org/officeDocument/2006/relationships/tags" Target="../tags/tag389.xml"/><Relationship Id="rId9"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107.png"/><Relationship Id="rId3" Type="http://schemas.openxmlformats.org/officeDocument/2006/relationships/tags" Target="../tags/tag395.xml"/><Relationship Id="rId7" Type="http://schemas.openxmlformats.org/officeDocument/2006/relationships/tags" Target="../tags/tag399.xml"/><Relationship Id="rId12" Type="http://schemas.openxmlformats.org/officeDocument/2006/relationships/image" Target="../media/image106.png"/><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tags" Target="../tags/tag398.xml"/><Relationship Id="rId11" Type="http://schemas.openxmlformats.org/officeDocument/2006/relationships/image" Target="../media/image105.png"/><Relationship Id="rId5" Type="http://schemas.openxmlformats.org/officeDocument/2006/relationships/tags" Target="../tags/tag397.xml"/><Relationship Id="rId10" Type="http://schemas.openxmlformats.org/officeDocument/2006/relationships/image" Target="../media/image104.png"/><Relationship Id="rId4" Type="http://schemas.openxmlformats.org/officeDocument/2006/relationships/tags" Target="../tags/tag396.xml"/><Relationship Id="rId9"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402.xml"/><Relationship Id="rId7" Type="http://schemas.openxmlformats.org/officeDocument/2006/relationships/image" Target="../media/image108.jpeg"/><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notesSlide" Target="../notesSlides/notesSlide25.xml"/><Relationship Id="rId5" Type="http://schemas.openxmlformats.org/officeDocument/2006/relationships/slideLayout" Target="../slideLayouts/slideLayout4.xml"/><Relationship Id="rId4" Type="http://schemas.openxmlformats.org/officeDocument/2006/relationships/tags" Target="../tags/tag403.xml"/><Relationship Id="rId9" Type="http://schemas.openxmlformats.org/officeDocument/2006/relationships/image" Target="../media/image110.png"/></Relationships>
</file>

<file path=ppt/slides/_rels/slide37.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tags" Target="../tags/tag406.xml"/><Relationship Id="rId7" Type="http://schemas.openxmlformats.org/officeDocument/2006/relationships/chart" Target="../charts/chart1.xml"/><Relationship Id="rId2" Type="http://schemas.openxmlformats.org/officeDocument/2006/relationships/tags" Target="../tags/tag405.xml"/><Relationship Id="rId1" Type="http://schemas.openxmlformats.org/officeDocument/2006/relationships/tags" Target="../tags/tag404.xml"/><Relationship Id="rId6" Type="http://schemas.openxmlformats.org/officeDocument/2006/relationships/notesSlide" Target="../notesSlides/notesSlide26.xml"/><Relationship Id="rId5" Type="http://schemas.openxmlformats.org/officeDocument/2006/relationships/slideLayout" Target="../slideLayouts/slideLayout4.xml"/><Relationship Id="rId4" Type="http://schemas.openxmlformats.org/officeDocument/2006/relationships/tags" Target="../tags/tag407.xml"/><Relationship Id="rId9" Type="http://schemas.openxmlformats.org/officeDocument/2006/relationships/image" Target="../media/image112.jpeg"/></Relationships>
</file>

<file path=ppt/slides/_rels/slide38.xml.rels><?xml version="1.0" encoding="UTF-8" standalone="yes"?>
<Relationships xmlns="http://schemas.openxmlformats.org/package/2006/relationships"><Relationship Id="rId8" Type="http://schemas.openxmlformats.org/officeDocument/2006/relationships/image" Target="../media/image113.gif"/><Relationship Id="rId3" Type="http://schemas.openxmlformats.org/officeDocument/2006/relationships/tags" Target="../tags/tag410.xml"/><Relationship Id="rId7" Type="http://schemas.openxmlformats.org/officeDocument/2006/relationships/chart" Target="../charts/chart2.xml"/><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notesSlide" Target="../notesSlides/notesSlide27.xml"/><Relationship Id="rId5" Type="http://schemas.openxmlformats.org/officeDocument/2006/relationships/slideLayout" Target="../slideLayouts/slideLayout4.xml"/><Relationship Id="rId4" Type="http://schemas.openxmlformats.org/officeDocument/2006/relationships/tags" Target="../tags/tag411.xml"/><Relationship Id="rId9" Type="http://schemas.openxmlformats.org/officeDocument/2006/relationships/image" Target="../media/image114.gi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tags" Target="../tags/tag413.xml"/><Relationship Id="rId7" Type="http://schemas.openxmlformats.org/officeDocument/2006/relationships/image" Target="../media/image116.png"/><Relationship Id="rId2" Type="http://schemas.openxmlformats.org/officeDocument/2006/relationships/tags" Target="../tags/tag412.xml"/><Relationship Id="rId1" Type="http://schemas.openxmlformats.org/officeDocument/2006/relationships/vmlDrawing" Target="../drawings/vmlDrawing6.vml"/><Relationship Id="rId6" Type="http://schemas.openxmlformats.org/officeDocument/2006/relationships/notesSlide" Target="../notesSlides/notesSlide28.xml"/><Relationship Id="rId5" Type="http://schemas.openxmlformats.org/officeDocument/2006/relationships/slideLayout" Target="../slideLayouts/slideLayout4.xml"/><Relationship Id="rId10" Type="http://schemas.openxmlformats.org/officeDocument/2006/relationships/image" Target="../media/image117.png"/><Relationship Id="rId4" Type="http://schemas.openxmlformats.org/officeDocument/2006/relationships/tags" Target="../tags/tag414.xml"/><Relationship Id="rId9" Type="http://schemas.openxmlformats.org/officeDocument/2006/relationships/image" Target="../media/image115.emf"/></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56.xml"/><Relationship Id="rId7" Type="http://schemas.openxmlformats.org/officeDocument/2006/relationships/tags" Target="../tags/tag160.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1.jpeg"/><Relationship Id="rId5" Type="http://schemas.openxmlformats.org/officeDocument/2006/relationships/tags" Target="../tags/tag158.xml"/><Relationship Id="rId10" Type="http://schemas.openxmlformats.org/officeDocument/2006/relationships/image" Target="../media/image10.jpeg"/><Relationship Id="rId4" Type="http://schemas.openxmlformats.org/officeDocument/2006/relationships/tags" Target="../tags/tag157.xml"/><Relationship Id="rId9"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18" Type="http://schemas.openxmlformats.org/officeDocument/2006/relationships/tags" Target="../tags/tag432.xml"/><Relationship Id="rId3" Type="http://schemas.openxmlformats.org/officeDocument/2006/relationships/tags" Target="../tags/tag417.xml"/><Relationship Id="rId21" Type="http://schemas.openxmlformats.org/officeDocument/2006/relationships/tags" Target="../tags/tag435.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tags" Target="../tags/tag431.xml"/><Relationship Id="rId25" Type="http://schemas.openxmlformats.org/officeDocument/2006/relationships/notesSlide" Target="../notesSlides/notesSlide29.xml"/><Relationship Id="rId2" Type="http://schemas.openxmlformats.org/officeDocument/2006/relationships/tags" Target="../tags/tag416.xml"/><Relationship Id="rId16" Type="http://schemas.openxmlformats.org/officeDocument/2006/relationships/tags" Target="../tags/tag430.xml"/><Relationship Id="rId20" Type="http://schemas.openxmlformats.org/officeDocument/2006/relationships/tags" Target="../tags/tag434.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slideLayout" Target="../slideLayouts/slideLayout4.xml"/><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tags" Target="../tags/tag437.xml"/><Relationship Id="rId10" Type="http://schemas.openxmlformats.org/officeDocument/2006/relationships/tags" Target="../tags/tag424.xml"/><Relationship Id="rId19" Type="http://schemas.openxmlformats.org/officeDocument/2006/relationships/tags" Target="../tags/tag433.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tags" Target="../tags/tag436.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tags" Target="../tags/tag445.xml"/><Relationship Id="rId13" Type="http://schemas.openxmlformats.org/officeDocument/2006/relationships/tags" Target="../tags/tag450.xml"/><Relationship Id="rId18" Type="http://schemas.openxmlformats.org/officeDocument/2006/relationships/notesSlide" Target="../notesSlides/notesSlide30.xml"/><Relationship Id="rId3" Type="http://schemas.openxmlformats.org/officeDocument/2006/relationships/tags" Target="../tags/tag440.xml"/><Relationship Id="rId7" Type="http://schemas.openxmlformats.org/officeDocument/2006/relationships/tags" Target="../tags/tag444.xml"/><Relationship Id="rId12" Type="http://schemas.openxmlformats.org/officeDocument/2006/relationships/tags" Target="../tags/tag449.xml"/><Relationship Id="rId17" Type="http://schemas.openxmlformats.org/officeDocument/2006/relationships/slideLayout" Target="../slideLayouts/slideLayout4.xml"/><Relationship Id="rId2" Type="http://schemas.openxmlformats.org/officeDocument/2006/relationships/tags" Target="../tags/tag439.xml"/><Relationship Id="rId16" Type="http://schemas.openxmlformats.org/officeDocument/2006/relationships/tags" Target="../tags/tag453.xml"/><Relationship Id="rId1" Type="http://schemas.openxmlformats.org/officeDocument/2006/relationships/tags" Target="../tags/tag438.xml"/><Relationship Id="rId6" Type="http://schemas.openxmlformats.org/officeDocument/2006/relationships/tags" Target="../tags/tag443.xml"/><Relationship Id="rId11" Type="http://schemas.openxmlformats.org/officeDocument/2006/relationships/tags" Target="../tags/tag448.xml"/><Relationship Id="rId5" Type="http://schemas.openxmlformats.org/officeDocument/2006/relationships/tags" Target="../tags/tag442.xml"/><Relationship Id="rId15" Type="http://schemas.openxmlformats.org/officeDocument/2006/relationships/tags" Target="../tags/tag452.xml"/><Relationship Id="rId10" Type="http://schemas.openxmlformats.org/officeDocument/2006/relationships/tags" Target="../tags/tag447.xml"/><Relationship Id="rId19" Type="http://schemas.openxmlformats.org/officeDocument/2006/relationships/chart" Target="../charts/chart3.xml"/><Relationship Id="rId4" Type="http://schemas.openxmlformats.org/officeDocument/2006/relationships/tags" Target="../tags/tag441.xml"/><Relationship Id="rId9" Type="http://schemas.openxmlformats.org/officeDocument/2006/relationships/tags" Target="../tags/tag446.xml"/><Relationship Id="rId14" Type="http://schemas.openxmlformats.org/officeDocument/2006/relationships/tags" Target="../tags/tag45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455.xml"/><Relationship Id="rId1" Type="http://schemas.openxmlformats.org/officeDocument/2006/relationships/tags" Target="../tags/tag454.xml"/><Relationship Id="rId5" Type="http://schemas.openxmlformats.org/officeDocument/2006/relationships/image" Target="../media/image7.png"/><Relationship Id="rId4" Type="http://schemas.openxmlformats.org/officeDocument/2006/relationships/image" Target="../media/image118.jpeg"/></Relationships>
</file>

<file path=ppt/slides/_rels/slide5.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notesSlide" Target="../notesSlides/notesSlide3.xml"/><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slideLayout" Target="../slideLayouts/slideLayout4.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5" Type="http://schemas.openxmlformats.org/officeDocument/2006/relationships/tags" Target="../tags/tag165.xml"/><Relationship Id="rId10" Type="http://schemas.openxmlformats.org/officeDocument/2006/relationships/tags" Target="../tags/tag170.xml"/><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image" Target="../media/image13.jpeg"/><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12.jpe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notesSlide" Target="../notesSlides/notesSlide4.xml"/><Relationship Id="rId5" Type="http://schemas.openxmlformats.org/officeDocument/2006/relationships/tags" Target="../tags/tag176.xml"/><Relationship Id="rId15" Type="http://schemas.openxmlformats.org/officeDocument/2006/relationships/image" Target="../media/image15.jpeg"/><Relationship Id="rId10" Type="http://schemas.openxmlformats.org/officeDocument/2006/relationships/slideLayout" Target="../slideLayouts/slideLayout4.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image" Target="../media/image14.jpeg"/></Relationships>
</file>

<file path=ppt/slides/_rels/slide7.xml.rels><?xml version="1.0" encoding="UTF-8" standalone="yes"?>
<Relationships xmlns="http://schemas.openxmlformats.org/package/2006/relationships"><Relationship Id="rId13" Type="http://schemas.openxmlformats.org/officeDocument/2006/relationships/tags" Target="../tags/tag193.xml"/><Relationship Id="rId18" Type="http://schemas.openxmlformats.org/officeDocument/2006/relationships/tags" Target="../tags/tag198.xml"/><Relationship Id="rId26" Type="http://schemas.openxmlformats.org/officeDocument/2006/relationships/tags" Target="../tags/tag206.xml"/><Relationship Id="rId39" Type="http://schemas.openxmlformats.org/officeDocument/2006/relationships/tags" Target="../tags/tag219.xml"/><Relationship Id="rId21" Type="http://schemas.openxmlformats.org/officeDocument/2006/relationships/tags" Target="../tags/tag201.xml"/><Relationship Id="rId34" Type="http://schemas.openxmlformats.org/officeDocument/2006/relationships/tags" Target="../tags/tag214.xml"/><Relationship Id="rId42" Type="http://schemas.openxmlformats.org/officeDocument/2006/relationships/tags" Target="../tags/tag222.xml"/><Relationship Id="rId47" Type="http://schemas.openxmlformats.org/officeDocument/2006/relationships/image" Target="../media/image16.jpeg"/><Relationship Id="rId50" Type="http://schemas.openxmlformats.org/officeDocument/2006/relationships/image" Target="../media/image19.jpeg"/><Relationship Id="rId7" Type="http://schemas.openxmlformats.org/officeDocument/2006/relationships/tags" Target="../tags/tag187.xml"/><Relationship Id="rId2" Type="http://schemas.openxmlformats.org/officeDocument/2006/relationships/tags" Target="../tags/tag182.xml"/><Relationship Id="rId16" Type="http://schemas.openxmlformats.org/officeDocument/2006/relationships/tags" Target="../tags/tag196.xml"/><Relationship Id="rId29" Type="http://schemas.openxmlformats.org/officeDocument/2006/relationships/tags" Target="../tags/tag209.xml"/><Relationship Id="rId11" Type="http://schemas.openxmlformats.org/officeDocument/2006/relationships/tags" Target="../tags/tag191.xml"/><Relationship Id="rId24" Type="http://schemas.openxmlformats.org/officeDocument/2006/relationships/tags" Target="../tags/tag204.xml"/><Relationship Id="rId32" Type="http://schemas.openxmlformats.org/officeDocument/2006/relationships/tags" Target="../tags/tag212.xml"/><Relationship Id="rId37" Type="http://schemas.openxmlformats.org/officeDocument/2006/relationships/tags" Target="../tags/tag217.xml"/><Relationship Id="rId40" Type="http://schemas.openxmlformats.org/officeDocument/2006/relationships/tags" Target="../tags/tag220.xml"/><Relationship Id="rId45" Type="http://schemas.openxmlformats.org/officeDocument/2006/relationships/slideLayout" Target="../slideLayouts/slideLayout4.xml"/><Relationship Id="rId5" Type="http://schemas.openxmlformats.org/officeDocument/2006/relationships/tags" Target="../tags/tag185.xml"/><Relationship Id="rId15" Type="http://schemas.openxmlformats.org/officeDocument/2006/relationships/tags" Target="../tags/tag195.xml"/><Relationship Id="rId23" Type="http://schemas.openxmlformats.org/officeDocument/2006/relationships/tags" Target="../tags/tag203.xml"/><Relationship Id="rId28" Type="http://schemas.openxmlformats.org/officeDocument/2006/relationships/tags" Target="../tags/tag208.xml"/><Relationship Id="rId36" Type="http://schemas.openxmlformats.org/officeDocument/2006/relationships/tags" Target="../tags/tag216.xml"/><Relationship Id="rId49" Type="http://schemas.openxmlformats.org/officeDocument/2006/relationships/image" Target="../media/image18.jpeg"/><Relationship Id="rId10" Type="http://schemas.openxmlformats.org/officeDocument/2006/relationships/tags" Target="../tags/tag190.xml"/><Relationship Id="rId19" Type="http://schemas.openxmlformats.org/officeDocument/2006/relationships/tags" Target="../tags/tag199.xml"/><Relationship Id="rId31" Type="http://schemas.openxmlformats.org/officeDocument/2006/relationships/tags" Target="../tags/tag211.xml"/><Relationship Id="rId44" Type="http://schemas.openxmlformats.org/officeDocument/2006/relationships/tags" Target="../tags/tag224.xml"/><Relationship Id="rId52" Type="http://schemas.openxmlformats.org/officeDocument/2006/relationships/image" Target="../media/image21.png"/><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 Id="rId22" Type="http://schemas.openxmlformats.org/officeDocument/2006/relationships/tags" Target="../tags/tag202.xml"/><Relationship Id="rId27" Type="http://schemas.openxmlformats.org/officeDocument/2006/relationships/tags" Target="../tags/tag207.xml"/><Relationship Id="rId30" Type="http://schemas.openxmlformats.org/officeDocument/2006/relationships/tags" Target="../tags/tag210.xml"/><Relationship Id="rId35" Type="http://schemas.openxmlformats.org/officeDocument/2006/relationships/tags" Target="../tags/tag215.xml"/><Relationship Id="rId43" Type="http://schemas.openxmlformats.org/officeDocument/2006/relationships/tags" Target="../tags/tag223.xml"/><Relationship Id="rId48" Type="http://schemas.openxmlformats.org/officeDocument/2006/relationships/image" Target="../media/image17.png"/><Relationship Id="rId8" Type="http://schemas.openxmlformats.org/officeDocument/2006/relationships/tags" Target="../tags/tag188.xml"/><Relationship Id="rId51" Type="http://schemas.openxmlformats.org/officeDocument/2006/relationships/image" Target="../media/image20.jpeg"/><Relationship Id="rId3" Type="http://schemas.openxmlformats.org/officeDocument/2006/relationships/tags" Target="../tags/tag183.xml"/><Relationship Id="rId12" Type="http://schemas.openxmlformats.org/officeDocument/2006/relationships/tags" Target="../tags/tag192.xml"/><Relationship Id="rId17" Type="http://schemas.openxmlformats.org/officeDocument/2006/relationships/tags" Target="../tags/tag197.xml"/><Relationship Id="rId25" Type="http://schemas.openxmlformats.org/officeDocument/2006/relationships/tags" Target="../tags/tag205.xml"/><Relationship Id="rId33" Type="http://schemas.openxmlformats.org/officeDocument/2006/relationships/tags" Target="../tags/tag213.xml"/><Relationship Id="rId38" Type="http://schemas.openxmlformats.org/officeDocument/2006/relationships/tags" Target="../tags/tag218.xml"/><Relationship Id="rId46" Type="http://schemas.openxmlformats.org/officeDocument/2006/relationships/notesSlide" Target="../notesSlides/notesSlide5.xml"/><Relationship Id="rId20" Type="http://schemas.openxmlformats.org/officeDocument/2006/relationships/tags" Target="../tags/tag200.xml"/><Relationship Id="rId41" Type="http://schemas.openxmlformats.org/officeDocument/2006/relationships/tags" Target="../tags/tag221.xml"/><Relationship Id="rId1" Type="http://schemas.openxmlformats.org/officeDocument/2006/relationships/tags" Target="../tags/tag181.xml"/><Relationship Id="rId6" Type="http://schemas.openxmlformats.org/officeDocument/2006/relationships/tags" Target="../tags/tag18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6.xml"/><Relationship Id="rId1" Type="http://schemas.openxmlformats.org/officeDocument/2006/relationships/tags" Target="../tags/tag2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6670" y="0"/>
            <a:ext cx="12219305" cy="14636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https://photo-static-api.fotomore.com/creative/vcg/400/new/VCG41N1205638055.jpg" descr="全球连接网络(世界地图归功于美国宇航局)"/>
          <p:cNvPicPr>
            <a:picLocks noChangeAspect="1"/>
          </p:cNvPicPr>
          <p:nvPr/>
        </p:nvPicPr>
        <p:blipFill>
          <a:blip r:embed="rId2">
            <a:lum bright="-18000" contrast="-36000"/>
          </a:blip>
          <a:stretch>
            <a:fillRect/>
          </a:stretch>
        </p:blipFill>
        <p:spPr>
          <a:xfrm>
            <a:off x="-27305" y="0"/>
            <a:ext cx="12220575" cy="6858000"/>
          </a:xfrm>
          <a:prstGeom prst="rect">
            <a:avLst/>
          </a:prstGeom>
        </p:spPr>
      </p:pic>
      <p:sp>
        <p:nvSpPr>
          <p:cNvPr id="16" name="矩形 15"/>
          <p:cNvSpPr/>
          <p:nvPr/>
        </p:nvSpPr>
        <p:spPr>
          <a:xfrm>
            <a:off x="-26670" y="1488440"/>
            <a:ext cx="12219940" cy="3907790"/>
          </a:xfrm>
          <a:prstGeom prst="rect">
            <a:avLst/>
          </a:prstGeom>
          <a:solidFill>
            <a:srgbClr val="002060">
              <a:alpha val="6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27305" y="0"/>
            <a:ext cx="12205970" cy="6858635"/>
          </a:xfrm>
          <a:prstGeom prst="rect">
            <a:avLst/>
          </a:prstGeom>
          <a:gradFill>
            <a:gsLst>
              <a:gs pos="27000">
                <a:srgbClr val="003E9C">
                  <a:alpha val="34000"/>
                </a:srgbClr>
              </a:gs>
              <a:gs pos="33000">
                <a:srgbClr val="053789">
                  <a:alpha val="30000"/>
                </a:srgbClr>
              </a:gs>
              <a:gs pos="70000">
                <a:srgbClr val="003E9C">
                  <a:alpha val="30000"/>
                </a:srgbClr>
              </a:gs>
              <a:gs pos="48000">
                <a:srgbClr val="0A2F76">
                  <a:alpha val="83000"/>
                </a:srgbClr>
              </a:gs>
              <a:gs pos="5000">
                <a:schemeClr val="bg1">
                  <a:alpha val="12000"/>
                </a:schemeClr>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4294967295"/>
          </p:nvPr>
        </p:nvSpPr>
        <p:spPr>
          <a:xfrm>
            <a:off x="2241975" y="3526790"/>
            <a:ext cx="7654925" cy="1041400"/>
          </a:xfrm>
        </p:spPr>
        <p:txBody>
          <a:bodyPr/>
          <a:lstStyle/>
          <a:p>
            <a:pPr marL="0" indent="0" algn="ctr">
              <a:lnSpc>
                <a:spcPct val="100000"/>
              </a:lnSpc>
              <a:buNone/>
            </a:pPr>
            <a:r>
              <a:rPr lang="zh-CN" altLang="en-US" sz="2400">
                <a:solidFill>
                  <a:schemeClr val="bg1"/>
                </a:solidFill>
              </a:rPr>
              <a:t>申报人：应凯</a:t>
            </a:r>
            <a:r>
              <a:rPr lang="en-US" altLang="zh-CN" sz="2400">
                <a:solidFill>
                  <a:schemeClr val="bg1"/>
                </a:solidFill>
              </a:rPr>
              <a:t>     </a:t>
            </a:r>
          </a:p>
          <a:p>
            <a:pPr marL="0" indent="0" algn="ctr">
              <a:lnSpc>
                <a:spcPct val="100000"/>
              </a:lnSpc>
              <a:buNone/>
            </a:pPr>
            <a:r>
              <a:rPr lang="zh-CN" altLang="en-US" sz="2400">
                <a:solidFill>
                  <a:schemeClr val="bg1"/>
                </a:solidFill>
              </a:rPr>
              <a:t>申报单位：上海交通大学</a:t>
            </a:r>
          </a:p>
        </p:txBody>
      </p:sp>
      <p:sp>
        <p:nvSpPr>
          <p:cNvPr id="5" name="文本框 4"/>
          <p:cNvSpPr txBox="1"/>
          <p:nvPr/>
        </p:nvSpPr>
        <p:spPr>
          <a:xfrm>
            <a:off x="1752271" y="4496279"/>
            <a:ext cx="8634334" cy="377026"/>
          </a:xfrm>
          <a:prstGeom prst="rect">
            <a:avLst/>
          </a:prstGeom>
          <a:noFill/>
        </p:spPr>
        <p:txBody>
          <a:bodyPr wrap="square" rtlCol="0">
            <a:spAutoFit/>
          </a:bodyPr>
          <a:lstStyle/>
          <a:p>
            <a:pPr algn="ctr">
              <a:lnSpc>
                <a:spcPct val="150000"/>
              </a:lnSpc>
            </a:pPr>
            <a:r>
              <a:rPr lang="zh-CN" altLang="en-US" sz="1400" b="1" dirty="0">
                <a:solidFill>
                  <a:schemeClr val="bg1"/>
                </a:solidFill>
              </a:rPr>
              <a:t>合作单位</a:t>
            </a:r>
            <a:r>
              <a:rPr lang="zh-CN" altLang="en-US" sz="1400" dirty="0">
                <a:solidFill>
                  <a:schemeClr val="bg1"/>
                </a:solidFill>
              </a:rPr>
              <a:t>：</a:t>
            </a:r>
            <a:r>
              <a:rPr lang="en-US" altLang="zh-CN" sz="1400" dirty="0">
                <a:solidFill>
                  <a:schemeClr val="bg1"/>
                </a:solidFill>
              </a:rPr>
              <a:t> KJ</a:t>
            </a:r>
            <a:r>
              <a:rPr lang="zh-CN" altLang="en-US" sz="1400">
                <a:solidFill>
                  <a:schemeClr val="bg1"/>
                </a:solidFill>
              </a:rPr>
              <a:t>研究院通信与导航研究所、中国</a:t>
            </a:r>
            <a:r>
              <a:rPr lang="zh-CN" altLang="en-US" sz="1400" dirty="0">
                <a:solidFill>
                  <a:schemeClr val="bg1"/>
                </a:solidFill>
              </a:rPr>
              <a:t>电子科技集团公司</a:t>
            </a:r>
            <a:r>
              <a:rPr lang="zh-CN" altLang="en-US" sz="1400">
                <a:solidFill>
                  <a:schemeClr val="bg1"/>
                </a:solidFill>
              </a:rPr>
              <a:t>第七研究所</a:t>
            </a:r>
            <a:endParaRPr lang="en-US" altLang="zh-CN" sz="1400" dirty="0">
              <a:solidFill>
                <a:schemeClr val="bg1"/>
              </a:solidFill>
            </a:endParaRPr>
          </a:p>
        </p:txBody>
      </p:sp>
      <p:sp>
        <p:nvSpPr>
          <p:cNvPr id="2" name="标题 1"/>
          <p:cNvSpPr>
            <a:spLocks noGrp="1"/>
          </p:cNvSpPr>
          <p:nvPr>
            <p:ph type="title" idx="4294967295"/>
          </p:nvPr>
        </p:nvSpPr>
        <p:spPr>
          <a:xfrm>
            <a:off x="1042778" y="1463040"/>
            <a:ext cx="10053320" cy="2193290"/>
          </a:xfrm>
        </p:spPr>
        <p:txBody>
          <a:bodyPr/>
          <a:lstStyle/>
          <a:p>
            <a:pPr algn="ctr">
              <a:lnSpc>
                <a:spcPct val="130000"/>
              </a:lnSpc>
            </a:pPr>
            <a:r>
              <a:rPr lang="zh-CN" altLang="en-US" b="1" dirty="0">
                <a:solidFill>
                  <a:schemeClr val="bg1"/>
                </a:solidFill>
                <a:latin typeface="+mj-ea"/>
                <a:cs typeface="+mj-ea"/>
              </a:rPr>
              <a:t>复杂电磁环境下</a:t>
            </a:r>
            <a:br>
              <a:rPr lang="en-US" altLang="zh-CN" b="1" dirty="0">
                <a:solidFill>
                  <a:schemeClr val="bg1"/>
                </a:solidFill>
                <a:latin typeface="+mj-ea"/>
                <a:cs typeface="+mj-ea"/>
              </a:rPr>
            </a:br>
            <a:r>
              <a:rPr lang="en-US" altLang="zh-CN" b="1" dirty="0">
                <a:solidFill>
                  <a:schemeClr val="bg1"/>
                </a:solidFill>
                <a:latin typeface="+mj-ea"/>
                <a:cs typeface="+mj-ea"/>
              </a:rPr>
              <a:t>XX</a:t>
            </a:r>
            <a:r>
              <a:rPr lang="zh-CN" altLang="en-US" b="1" dirty="0">
                <a:solidFill>
                  <a:schemeClr val="bg1"/>
                </a:solidFill>
                <a:latin typeface="+mj-ea"/>
                <a:cs typeface="+mj-ea"/>
              </a:rPr>
              <a:t>被动感知</a:t>
            </a:r>
            <a:r>
              <a:rPr lang="en-US" altLang="zh-CN" b="1" dirty="0">
                <a:solidFill>
                  <a:schemeClr val="bg1"/>
                </a:solidFill>
                <a:latin typeface="+mj-ea"/>
                <a:cs typeface="+mj-ea"/>
              </a:rPr>
              <a:t>XXXX</a:t>
            </a:r>
            <a:r>
              <a:rPr lang="zh-CN" altLang="en-US" b="1" dirty="0">
                <a:solidFill>
                  <a:schemeClr val="bg1"/>
                </a:solidFill>
                <a:latin typeface="+mj-ea"/>
                <a:cs typeface="+mj-ea"/>
              </a:rPr>
              <a:t>技术</a:t>
            </a:r>
          </a:p>
        </p:txBody>
      </p:sp>
      <p:sp>
        <p:nvSpPr>
          <p:cNvPr id="22" name="矩形 21"/>
          <p:cNvSpPr/>
          <p:nvPr/>
        </p:nvSpPr>
        <p:spPr>
          <a:xfrm>
            <a:off x="-27305" y="5419725"/>
            <a:ext cx="12219305" cy="14382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22860" y="0"/>
            <a:ext cx="12205970" cy="1496060"/>
          </a:xfrm>
          <a:prstGeom prst="rect">
            <a:avLst/>
          </a:prstGeom>
          <a:gradFill>
            <a:gsLst>
              <a:gs pos="34000">
                <a:srgbClr val="0B2760">
                  <a:alpha val="44000"/>
                </a:srgbClr>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8" name="图片 17" descr="上交logo"/>
          <p:cNvPicPr>
            <a:picLocks noChangeAspect="1"/>
          </p:cNvPicPr>
          <p:nvPr/>
        </p:nvPicPr>
        <p:blipFill>
          <a:blip r:embed="rId3"/>
          <a:stretch>
            <a:fillRect/>
          </a:stretch>
        </p:blipFill>
        <p:spPr>
          <a:xfrm>
            <a:off x="5484295" y="5482907"/>
            <a:ext cx="1310640" cy="1311910"/>
          </a:xfrm>
          <a:prstGeom prst="rect">
            <a:avLst/>
          </a:prstGeom>
        </p:spPr>
      </p:pic>
      <p:sp>
        <p:nvSpPr>
          <p:cNvPr id="9" name="文本框 8"/>
          <p:cNvSpPr txBox="1"/>
          <p:nvPr/>
        </p:nvSpPr>
        <p:spPr>
          <a:xfrm>
            <a:off x="181610" y="254635"/>
            <a:ext cx="7510145" cy="1241425"/>
          </a:xfrm>
          <a:prstGeom prst="rect">
            <a:avLst/>
          </a:prstGeom>
          <a:noFill/>
        </p:spPr>
        <p:txBody>
          <a:bodyPr wrap="square">
            <a:noAutofit/>
          </a:bodyPr>
          <a:lstStyle/>
          <a:p>
            <a:pPr algn="l">
              <a:lnSpc>
                <a:spcPct val="150000"/>
              </a:lnSpc>
            </a:pPr>
            <a:r>
              <a:rPr lang="en-US" altLang="zh-CN" sz="1400" b="1" i="0" dirty="0">
                <a:solidFill>
                  <a:schemeClr val="bg1"/>
                </a:solidFill>
                <a:effectLst/>
                <a:latin typeface="FN Mizan Netrokona Unicode" panose="02000600000000000000" charset="0"/>
              </a:rPr>
              <a:t>KJ</a:t>
            </a:r>
            <a:r>
              <a:rPr lang="zh-CN" altLang="en-US" sz="1400" b="1" i="0" dirty="0">
                <a:solidFill>
                  <a:schemeClr val="bg1"/>
                </a:solidFill>
                <a:effectLst/>
                <a:latin typeface="FN Mizan Netrokona Unicode" panose="02000600000000000000" charset="0"/>
              </a:rPr>
              <a:t>十四五预研项目</a:t>
            </a:r>
            <a:endParaRPr lang="zh-CN" altLang="en-US" sz="1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10131136"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关键技术</a:t>
            </a:r>
            <a:r>
              <a:rPr lang="en-US" altLang="zh-CN" sz="3000" dirty="0">
                <a:solidFill>
                  <a:srgbClr val="0043A8"/>
                </a:solidFill>
              </a:rPr>
              <a:t>1</a:t>
            </a:r>
            <a:r>
              <a:rPr lang="zh-CN" altLang="en-US" sz="3000" dirty="0">
                <a:solidFill>
                  <a:srgbClr val="0043A8"/>
                </a:solidFill>
              </a:rPr>
              <a:t>：复值电磁特征提取与目标探测算法</a:t>
            </a:r>
          </a:p>
        </p:txBody>
      </p:sp>
      <p:cxnSp>
        <p:nvCxnSpPr>
          <p:cNvPr id="3" name="直接连接符 2"/>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E077DA78-E013-4A8C-AD75-63A150561B10}" type="slidenum">
              <a:rPr lang="zh-CN" altLang="en-US" smtClean="0"/>
              <a:t>10</a:t>
            </a:fld>
            <a:endParaRPr lang="zh-CN" altLang="en-US"/>
          </a:p>
        </p:txBody>
      </p:sp>
      <p:sp>
        <p:nvSpPr>
          <p:cNvPr id="22" name="圆角矩形 4">
            <a:extLst>
              <a:ext uri="{FF2B5EF4-FFF2-40B4-BE49-F238E27FC236}">
                <a16:creationId xmlns:a16="http://schemas.microsoft.com/office/drawing/2014/main" id="{E5437410-983E-40D2-9FC9-3EDA815988B1}"/>
              </a:ext>
            </a:extLst>
          </p:cNvPr>
          <p:cNvSpPr/>
          <p:nvPr>
            <p:custDataLst>
              <p:tags r:id="rId4"/>
            </p:custDataLst>
          </p:nvPr>
        </p:nvSpPr>
        <p:spPr>
          <a:xfrm>
            <a:off x="713914" y="3965901"/>
            <a:ext cx="5248736" cy="2438591"/>
          </a:xfrm>
          <a:prstGeom prst="roundRect">
            <a:avLst>
              <a:gd name="adj" fmla="val 6823"/>
            </a:avLst>
          </a:prstGeom>
          <a:noFill/>
          <a:ln w="19050">
            <a:solidFill>
              <a:srgbClr val="0043A8"/>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a:solidFill>
                  <a:srgbClr val="0043A8"/>
                </a:solidFill>
              </a:ln>
            </a:endParaRPr>
          </a:p>
        </p:txBody>
      </p:sp>
      <p:sp>
        <p:nvSpPr>
          <p:cNvPr id="23" name="文本框 22">
            <a:extLst>
              <a:ext uri="{FF2B5EF4-FFF2-40B4-BE49-F238E27FC236}">
                <a16:creationId xmlns:a16="http://schemas.microsoft.com/office/drawing/2014/main" id="{DD66FE5A-0603-4B6F-B72D-76563EF498F2}"/>
              </a:ext>
            </a:extLst>
          </p:cNvPr>
          <p:cNvSpPr txBox="1"/>
          <p:nvPr>
            <p:custDataLst>
              <p:tags r:id="rId5"/>
            </p:custDataLst>
          </p:nvPr>
        </p:nvSpPr>
        <p:spPr>
          <a:xfrm>
            <a:off x="2694598" y="3978242"/>
            <a:ext cx="1268095" cy="369332"/>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lang="zh-CN" altLang="en-US" b="1" noProof="0" dirty="0">
                <a:solidFill>
                  <a:srgbClr val="0043A8"/>
                </a:solidFill>
                <a:latin typeface="微软雅黑" panose="020B0503020204020204" pitchFamily="34" charset="-122"/>
                <a:ea typeface="微软雅黑" panose="020B0503020204020204" pitchFamily="34" charset="-122"/>
                <a:cs typeface="阿里巴巴普惠体" panose="00020600040101010101" pitchFamily="18" charset="-122"/>
                <a:sym typeface="+mn-ea"/>
              </a:rPr>
              <a:t>复值卷积</a:t>
            </a:r>
          </a:p>
        </p:txBody>
      </p:sp>
      <p:sp>
        <p:nvSpPr>
          <p:cNvPr id="27" name="文本框 26">
            <a:extLst>
              <a:ext uri="{FF2B5EF4-FFF2-40B4-BE49-F238E27FC236}">
                <a16:creationId xmlns:a16="http://schemas.microsoft.com/office/drawing/2014/main" id="{A05F3B85-FDCC-4F80-8E3C-50239718BF5F}"/>
              </a:ext>
            </a:extLst>
          </p:cNvPr>
          <p:cNvSpPr txBox="1"/>
          <p:nvPr>
            <p:custDataLst>
              <p:tags r:id="rId6"/>
            </p:custDataLst>
          </p:nvPr>
        </p:nvSpPr>
        <p:spPr>
          <a:xfrm>
            <a:off x="8046286" y="3970296"/>
            <a:ext cx="1447057" cy="369332"/>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lang="zh-CN" altLang="en-US" b="1" noProof="0" dirty="0">
                <a:solidFill>
                  <a:srgbClr val="0043A8"/>
                </a:solidFill>
                <a:latin typeface="微软雅黑" panose="020B0503020204020204" pitchFamily="34" charset="-122"/>
                <a:ea typeface="微软雅黑" panose="020B0503020204020204" pitchFamily="34" charset="-122"/>
                <a:cs typeface="阿里巴巴普惠体" panose="00020600040101010101" pitchFamily="18" charset="-122"/>
                <a:sym typeface="+mn-ea"/>
              </a:rPr>
              <a:t>复值全</a:t>
            </a:r>
            <a:r>
              <a:rPr lang="zh-CN" altLang="en-US" b="1" dirty="0">
                <a:solidFill>
                  <a:srgbClr val="0043A8"/>
                </a:solidFill>
                <a:latin typeface="微软雅黑" panose="020B0503020204020204" pitchFamily="34" charset="-122"/>
                <a:ea typeface="微软雅黑" panose="020B0503020204020204" pitchFamily="34" charset="-122"/>
                <a:cs typeface="阿里巴巴普惠体" panose="00020600040101010101" pitchFamily="18" charset="-122"/>
                <a:sym typeface="+mn-ea"/>
              </a:rPr>
              <a:t>连接</a:t>
            </a:r>
            <a:endParaRPr lang="zh-CN" altLang="en-US" b="1" noProof="0" dirty="0">
              <a:solidFill>
                <a:srgbClr val="0043A8"/>
              </a:solidFill>
              <a:latin typeface="微软雅黑" panose="020B0503020204020204" pitchFamily="34" charset="-122"/>
              <a:ea typeface="微软雅黑" panose="020B0503020204020204" pitchFamily="34" charset="-122"/>
              <a:cs typeface="阿里巴巴普惠体" panose="00020600040101010101" pitchFamily="18" charset="-122"/>
              <a:sym typeface="+mn-ea"/>
            </a:endParaRPr>
          </a:p>
        </p:txBody>
      </p:sp>
      <p:sp>
        <p:nvSpPr>
          <p:cNvPr id="30" name="圆角矩形 4">
            <a:extLst>
              <a:ext uri="{FF2B5EF4-FFF2-40B4-BE49-F238E27FC236}">
                <a16:creationId xmlns:a16="http://schemas.microsoft.com/office/drawing/2014/main" id="{12CDF98A-86B0-4F42-AF28-3AC782883D6C}"/>
              </a:ext>
            </a:extLst>
          </p:cNvPr>
          <p:cNvSpPr/>
          <p:nvPr>
            <p:custDataLst>
              <p:tags r:id="rId7"/>
            </p:custDataLst>
          </p:nvPr>
        </p:nvSpPr>
        <p:spPr>
          <a:xfrm>
            <a:off x="6134958" y="3966259"/>
            <a:ext cx="5319982" cy="2438233"/>
          </a:xfrm>
          <a:prstGeom prst="roundRect">
            <a:avLst>
              <a:gd name="adj" fmla="val 6823"/>
            </a:avLst>
          </a:prstGeom>
          <a:noFill/>
          <a:ln w="19050">
            <a:solidFill>
              <a:srgbClr val="0043A8"/>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a:solidFill>
                  <a:srgbClr val="0043A8"/>
                </a:solidFill>
              </a:ln>
            </a:endParaRPr>
          </a:p>
        </p:txBody>
      </p:sp>
      <p:pic>
        <p:nvPicPr>
          <p:cNvPr id="34" name="图片 33" descr="图片1">
            <a:extLst>
              <a:ext uri="{FF2B5EF4-FFF2-40B4-BE49-F238E27FC236}">
                <a16:creationId xmlns:a16="http://schemas.microsoft.com/office/drawing/2014/main" id="{4632E085-7A7E-4F7C-B0D1-7A83A9D950CF}"/>
              </a:ext>
            </a:extLst>
          </p:cNvPr>
          <p:cNvPicPr>
            <a:picLocks noChangeAspect="1"/>
          </p:cNvPicPr>
          <p:nvPr/>
        </p:nvPicPr>
        <p:blipFill>
          <a:blip r:embed="rId14"/>
          <a:stretch>
            <a:fillRect/>
          </a:stretch>
        </p:blipFill>
        <p:spPr>
          <a:xfrm>
            <a:off x="6472264" y="4380133"/>
            <a:ext cx="4645369" cy="1968277"/>
          </a:xfrm>
          <a:prstGeom prst="rect">
            <a:avLst/>
          </a:prstGeom>
        </p:spPr>
      </p:pic>
      <p:sp>
        <p:nvSpPr>
          <p:cNvPr id="37" name="文本框 36">
            <a:extLst>
              <a:ext uri="{FF2B5EF4-FFF2-40B4-BE49-F238E27FC236}">
                <a16:creationId xmlns:a16="http://schemas.microsoft.com/office/drawing/2014/main" id="{06899B83-143F-4E43-B970-C6FB59354A4C}"/>
              </a:ext>
            </a:extLst>
          </p:cNvPr>
          <p:cNvSpPr txBox="1"/>
          <p:nvPr/>
        </p:nvSpPr>
        <p:spPr>
          <a:xfrm>
            <a:off x="725170" y="1102836"/>
            <a:ext cx="10742295" cy="499624"/>
          </a:xfrm>
          <a:prstGeom prst="rect">
            <a:avLst/>
          </a:prstGeom>
          <a:noFill/>
          <a:ln w="9525">
            <a:noFill/>
          </a:ln>
        </p:spPr>
        <p:txBody>
          <a:bodyPr wrap="square">
            <a:spAutoFit/>
          </a:bodyPr>
          <a:lstStyle/>
          <a:p>
            <a:pPr indent="0">
              <a:lnSpc>
                <a:spcPct val="150000"/>
              </a:lnSpc>
            </a:pPr>
            <a:r>
              <a:rPr lang="zh-CN" altLang="en-US" sz="2000" b="1" dirty="0">
                <a:ln>
                  <a:noFill/>
                </a:ln>
                <a:solidFill>
                  <a:srgbClr val="0043A8"/>
                </a:solidFill>
                <a:effectLst/>
                <a:latin typeface="+mn-ea"/>
                <a:cs typeface="Times New Roman" panose="02020603050405020304" pitchFamily="18" charset="0"/>
              </a:rPr>
              <a:t>复值神经网络能够直接处理信号特征数据，准确地捕捉信号中的目标存在信息</a:t>
            </a:r>
          </a:p>
        </p:txBody>
      </p:sp>
      <p:grpSp>
        <p:nvGrpSpPr>
          <p:cNvPr id="43" name="组合 42">
            <a:extLst>
              <a:ext uri="{FF2B5EF4-FFF2-40B4-BE49-F238E27FC236}">
                <a16:creationId xmlns:a16="http://schemas.microsoft.com/office/drawing/2014/main" id="{3C92EDDD-1F90-4B2F-AFE4-6B07B158FD9D}"/>
              </a:ext>
            </a:extLst>
          </p:cNvPr>
          <p:cNvGrpSpPr/>
          <p:nvPr/>
        </p:nvGrpSpPr>
        <p:grpSpPr>
          <a:xfrm>
            <a:off x="755859" y="2298495"/>
            <a:ext cx="1857113" cy="1333716"/>
            <a:chOff x="438575" y="4813300"/>
            <a:chExt cx="1857113" cy="1333716"/>
          </a:xfrm>
        </p:grpSpPr>
        <p:sp>
          <p:nvSpPr>
            <p:cNvPr id="44" name="文本框 43">
              <a:extLst>
                <a:ext uri="{FF2B5EF4-FFF2-40B4-BE49-F238E27FC236}">
                  <a16:creationId xmlns:a16="http://schemas.microsoft.com/office/drawing/2014/main" id="{9220DD43-83F0-4422-8799-FDC8635471C1}"/>
                </a:ext>
              </a:extLst>
            </p:cNvPr>
            <p:cNvSpPr txBox="1"/>
            <p:nvPr/>
          </p:nvSpPr>
          <p:spPr>
            <a:xfrm>
              <a:off x="616222" y="5562241"/>
              <a:ext cx="1501819" cy="584775"/>
            </a:xfrm>
            <a:prstGeom prst="rect">
              <a:avLst/>
            </a:prstGeom>
            <a:noFill/>
          </p:spPr>
          <p:txBody>
            <a:bodyPr wrap="square" rtlCol="0">
              <a:spAutoFit/>
            </a:bodyPr>
            <a:lstStyle/>
            <a:p>
              <a:pPr algn="ctr"/>
              <a:r>
                <a:rPr lang="zh-CN" altLang="en-US" sz="1600" b="1" dirty="0">
                  <a:ea typeface="微软雅黑" panose="020B0503020204020204" charset="-122"/>
                  <a:cs typeface="Times New Roman" panose="02020603050405020304" pitchFamily="18" charset="0"/>
                </a:rPr>
                <a:t>接收信号数据（</a:t>
              </a:r>
              <a:r>
                <a:rPr lang="en-US" altLang="zh-CN" sz="1600" b="1" dirty="0">
                  <a:ea typeface="微软雅黑" panose="020B0503020204020204" charset="-122"/>
                  <a:cs typeface="Times New Roman" panose="02020603050405020304" pitchFamily="18" charset="0"/>
                </a:rPr>
                <a:t>IQ</a:t>
              </a:r>
              <a:r>
                <a:rPr lang="zh-CN" altLang="en-US" sz="1600" b="1" dirty="0">
                  <a:ea typeface="微软雅黑" panose="020B0503020204020204" charset="-122"/>
                  <a:cs typeface="Times New Roman" panose="02020603050405020304" pitchFamily="18" charset="0"/>
                </a:rPr>
                <a:t>数据）</a:t>
              </a:r>
            </a:p>
          </p:txBody>
        </p:sp>
        <p:grpSp>
          <p:nvGrpSpPr>
            <p:cNvPr id="45" name="组合 44">
              <a:extLst>
                <a:ext uri="{FF2B5EF4-FFF2-40B4-BE49-F238E27FC236}">
                  <a16:creationId xmlns:a16="http://schemas.microsoft.com/office/drawing/2014/main" id="{78328C57-9E59-4852-9996-4E30EB5E158E}"/>
                </a:ext>
              </a:extLst>
            </p:cNvPr>
            <p:cNvGrpSpPr/>
            <p:nvPr/>
          </p:nvGrpSpPr>
          <p:grpSpPr>
            <a:xfrm>
              <a:off x="438575" y="4813300"/>
              <a:ext cx="1857113" cy="708933"/>
              <a:chOff x="701713" y="4799181"/>
              <a:chExt cx="1857113" cy="708933"/>
            </a:xfrm>
          </p:grpSpPr>
          <p:grpSp>
            <p:nvGrpSpPr>
              <p:cNvPr id="46" name="组合 45">
                <a:extLst>
                  <a:ext uri="{FF2B5EF4-FFF2-40B4-BE49-F238E27FC236}">
                    <a16:creationId xmlns:a16="http://schemas.microsoft.com/office/drawing/2014/main" id="{A12524BC-9E22-45E2-B8A6-50B5B6750BE6}"/>
                  </a:ext>
                </a:extLst>
              </p:cNvPr>
              <p:cNvGrpSpPr/>
              <p:nvPr/>
            </p:nvGrpSpPr>
            <p:grpSpPr>
              <a:xfrm>
                <a:off x="701713" y="4799181"/>
                <a:ext cx="667452" cy="673623"/>
                <a:chOff x="9145124" y="2824566"/>
                <a:chExt cx="1380487" cy="1410892"/>
              </a:xfrm>
            </p:grpSpPr>
            <p:grpSp>
              <p:nvGrpSpPr>
                <p:cNvPr id="235" name="组合 234">
                  <a:extLst>
                    <a:ext uri="{FF2B5EF4-FFF2-40B4-BE49-F238E27FC236}">
                      <a16:creationId xmlns:a16="http://schemas.microsoft.com/office/drawing/2014/main" id="{93EDF9F8-D905-4295-B7AD-B9245C00860A}"/>
                    </a:ext>
                  </a:extLst>
                </p:cNvPr>
                <p:cNvGrpSpPr>
                  <a:grpSpLocks noChangeAspect="1"/>
                </p:cNvGrpSpPr>
                <p:nvPr/>
              </p:nvGrpSpPr>
              <p:grpSpPr>
                <a:xfrm>
                  <a:off x="9145124" y="2824566"/>
                  <a:ext cx="1079204" cy="1075697"/>
                  <a:chOff x="5083493" y="2519265"/>
                  <a:chExt cx="1733634" cy="1728000"/>
                </a:xfrm>
              </p:grpSpPr>
              <p:sp>
                <p:nvSpPr>
                  <p:cNvPr id="384" name="矩形 383">
                    <a:extLst>
                      <a:ext uri="{FF2B5EF4-FFF2-40B4-BE49-F238E27FC236}">
                        <a16:creationId xmlns:a16="http://schemas.microsoft.com/office/drawing/2014/main" id="{DCD6DA1B-7F53-4F8D-82EE-67177130C923}"/>
                      </a:ext>
                    </a:extLst>
                  </p:cNvPr>
                  <p:cNvSpPr>
                    <a:spLocks noChangeAspect="1"/>
                  </p:cNvSpPr>
                  <p:nvPr/>
                </p:nvSpPr>
                <p:spPr>
                  <a:xfrm>
                    <a:off x="5083493"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85" name="矩形 384">
                    <a:extLst>
                      <a:ext uri="{FF2B5EF4-FFF2-40B4-BE49-F238E27FC236}">
                        <a16:creationId xmlns:a16="http://schemas.microsoft.com/office/drawing/2014/main" id="{4EE12FC3-6258-453E-99ED-C3A896E464FE}"/>
                      </a:ext>
                    </a:extLst>
                  </p:cNvPr>
                  <p:cNvSpPr>
                    <a:spLocks noChangeAspect="1"/>
                  </p:cNvSpPr>
                  <p:nvPr/>
                </p:nvSpPr>
                <p:spPr>
                  <a:xfrm>
                    <a:off x="5372620"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6" name="矩形 385">
                    <a:extLst>
                      <a:ext uri="{FF2B5EF4-FFF2-40B4-BE49-F238E27FC236}">
                        <a16:creationId xmlns:a16="http://schemas.microsoft.com/office/drawing/2014/main" id="{AFEA3BD1-CCBF-49F9-9AC2-5248E7F3E3C6}"/>
                      </a:ext>
                    </a:extLst>
                  </p:cNvPr>
                  <p:cNvSpPr>
                    <a:spLocks noChangeAspect="1"/>
                  </p:cNvSpPr>
                  <p:nvPr/>
                </p:nvSpPr>
                <p:spPr>
                  <a:xfrm>
                    <a:off x="5661747"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87" name="矩形 386">
                    <a:extLst>
                      <a:ext uri="{FF2B5EF4-FFF2-40B4-BE49-F238E27FC236}">
                        <a16:creationId xmlns:a16="http://schemas.microsoft.com/office/drawing/2014/main" id="{87620436-87A2-4484-A56E-9C2B70EB0C5C}"/>
                      </a:ext>
                    </a:extLst>
                  </p:cNvPr>
                  <p:cNvSpPr>
                    <a:spLocks noChangeAspect="1"/>
                  </p:cNvSpPr>
                  <p:nvPr/>
                </p:nvSpPr>
                <p:spPr>
                  <a:xfrm>
                    <a:off x="5950874"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8" name="矩形 387">
                    <a:extLst>
                      <a:ext uri="{FF2B5EF4-FFF2-40B4-BE49-F238E27FC236}">
                        <a16:creationId xmlns:a16="http://schemas.microsoft.com/office/drawing/2014/main" id="{71904BA3-AD49-464C-90B8-78812C872268}"/>
                      </a:ext>
                    </a:extLst>
                  </p:cNvPr>
                  <p:cNvSpPr>
                    <a:spLocks noChangeAspect="1"/>
                  </p:cNvSpPr>
                  <p:nvPr/>
                </p:nvSpPr>
                <p:spPr>
                  <a:xfrm>
                    <a:off x="6240001"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9" name="矩形 388">
                    <a:extLst>
                      <a:ext uri="{FF2B5EF4-FFF2-40B4-BE49-F238E27FC236}">
                        <a16:creationId xmlns:a16="http://schemas.microsoft.com/office/drawing/2014/main" id="{15318980-05B4-483F-8154-E55E3FC9E8A9}"/>
                      </a:ext>
                    </a:extLst>
                  </p:cNvPr>
                  <p:cNvSpPr>
                    <a:spLocks noChangeAspect="1"/>
                  </p:cNvSpPr>
                  <p:nvPr/>
                </p:nvSpPr>
                <p:spPr>
                  <a:xfrm>
                    <a:off x="6529127"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0" name="矩形 389">
                    <a:extLst>
                      <a:ext uri="{FF2B5EF4-FFF2-40B4-BE49-F238E27FC236}">
                        <a16:creationId xmlns:a16="http://schemas.microsoft.com/office/drawing/2014/main" id="{9FFFC14C-CD4D-4287-A97B-24F006F9DFF6}"/>
                      </a:ext>
                    </a:extLst>
                  </p:cNvPr>
                  <p:cNvSpPr>
                    <a:spLocks noChangeAspect="1"/>
                  </p:cNvSpPr>
                  <p:nvPr/>
                </p:nvSpPr>
                <p:spPr>
                  <a:xfrm>
                    <a:off x="5083493"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1" name="矩形 390">
                    <a:extLst>
                      <a:ext uri="{FF2B5EF4-FFF2-40B4-BE49-F238E27FC236}">
                        <a16:creationId xmlns:a16="http://schemas.microsoft.com/office/drawing/2014/main" id="{3F120189-EA84-496B-8873-64EBC835676C}"/>
                      </a:ext>
                    </a:extLst>
                  </p:cNvPr>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2" name="矩形 391">
                    <a:extLst>
                      <a:ext uri="{FF2B5EF4-FFF2-40B4-BE49-F238E27FC236}">
                        <a16:creationId xmlns:a16="http://schemas.microsoft.com/office/drawing/2014/main" id="{BD56ECA2-CCE7-47A3-B4F1-87DB648644E6}"/>
                      </a:ext>
                    </a:extLst>
                  </p:cNvPr>
                  <p:cNvSpPr>
                    <a:spLocks noChangeAspect="1"/>
                  </p:cNvSpPr>
                  <p:nvPr/>
                </p:nvSpPr>
                <p:spPr>
                  <a:xfrm>
                    <a:off x="5661747" y="2807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3" name="矩形 392">
                    <a:extLst>
                      <a:ext uri="{FF2B5EF4-FFF2-40B4-BE49-F238E27FC236}">
                        <a16:creationId xmlns:a16="http://schemas.microsoft.com/office/drawing/2014/main" id="{E01D93AE-D6ED-41C2-B457-D7B23F863B7F}"/>
                      </a:ext>
                    </a:extLst>
                  </p:cNvPr>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4" name="矩形 393">
                    <a:extLst>
                      <a:ext uri="{FF2B5EF4-FFF2-40B4-BE49-F238E27FC236}">
                        <a16:creationId xmlns:a16="http://schemas.microsoft.com/office/drawing/2014/main" id="{5F7AAA07-3352-4502-9B41-D6239B783B99}"/>
                      </a:ext>
                    </a:extLst>
                  </p:cNvPr>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5" name="矩形 394">
                    <a:extLst>
                      <a:ext uri="{FF2B5EF4-FFF2-40B4-BE49-F238E27FC236}">
                        <a16:creationId xmlns:a16="http://schemas.microsoft.com/office/drawing/2014/main" id="{691A3B8E-F3CF-49AF-B9F5-3226880521D1}"/>
                      </a:ext>
                    </a:extLst>
                  </p:cNvPr>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6" name="矩形 395">
                    <a:extLst>
                      <a:ext uri="{FF2B5EF4-FFF2-40B4-BE49-F238E27FC236}">
                        <a16:creationId xmlns:a16="http://schemas.microsoft.com/office/drawing/2014/main" id="{5DF1A0FB-9266-4958-9579-BC97505E68AF}"/>
                      </a:ext>
                    </a:extLst>
                  </p:cNvPr>
                  <p:cNvSpPr>
                    <a:spLocks noChangeAspect="1"/>
                  </p:cNvSpPr>
                  <p:nvPr/>
                </p:nvSpPr>
                <p:spPr>
                  <a:xfrm>
                    <a:off x="5083493"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7" name="矩形 396">
                    <a:extLst>
                      <a:ext uri="{FF2B5EF4-FFF2-40B4-BE49-F238E27FC236}">
                        <a16:creationId xmlns:a16="http://schemas.microsoft.com/office/drawing/2014/main" id="{B5D49657-AA0D-40F2-8089-1E2EF67DF74B}"/>
                      </a:ext>
                    </a:extLst>
                  </p:cNvPr>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8" name="矩形 397">
                    <a:extLst>
                      <a:ext uri="{FF2B5EF4-FFF2-40B4-BE49-F238E27FC236}">
                        <a16:creationId xmlns:a16="http://schemas.microsoft.com/office/drawing/2014/main" id="{D7FF6903-3A15-42FA-BE70-587286394F19}"/>
                      </a:ext>
                    </a:extLst>
                  </p:cNvPr>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9" name="矩形 398">
                    <a:extLst>
                      <a:ext uri="{FF2B5EF4-FFF2-40B4-BE49-F238E27FC236}">
                        <a16:creationId xmlns:a16="http://schemas.microsoft.com/office/drawing/2014/main" id="{E8ADEDE7-BA40-4AF1-A186-35462729B248}"/>
                      </a:ext>
                    </a:extLst>
                  </p:cNvPr>
                  <p:cNvSpPr>
                    <a:spLocks noChangeAspect="1"/>
                  </p:cNvSpPr>
                  <p:nvPr/>
                </p:nvSpPr>
                <p:spPr>
                  <a:xfrm>
                    <a:off x="5950874"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0" name="矩形 399">
                    <a:extLst>
                      <a:ext uri="{FF2B5EF4-FFF2-40B4-BE49-F238E27FC236}">
                        <a16:creationId xmlns:a16="http://schemas.microsoft.com/office/drawing/2014/main" id="{2595CAAD-92CD-4086-B9EA-6F8381D5204A}"/>
                      </a:ext>
                    </a:extLst>
                  </p:cNvPr>
                  <p:cNvSpPr>
                    <a:spLocks noChangeAspect="1"/>
                  </p:cNvSpPr>
                  <p:nvPr/>
                </p:nvSpPr>
                <p:spPr>
                  <a:xfrm>
                    <a:off x="6240001"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1" name="矩形 400">
                    <a:extLst>
                      <a:ext uri="{FF2B5EF4-FFF2-40B4-BE49-F238E27FC236}">
                        <a16:creationId xmlns:a16="http://schemas.microsoft.com/office/drawing/2014/main" id="{B1AA7901-5ABA-4A69-8704-14E5D769B8E6}"/>
                      </a:ext>
                    </a:extLst>
                  </p:cNvPr>
                  <p:cNvSpPr>
                    <a:spLocks noChangeAspect="1"/>
                  </p:cNvSpPr>
                  <p:nvPr/>
                </p:nvSpPr>
                <p:spPr>
                  <a:xfrm>
                    <a:off x="6529127"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2" name="矩形 401">
                    <a:extLst>
                      <a:ext uri="{FF2B5EF4-FFF2-40B4-BE49-F238E27FC236}">
                        <a16:creationId xmlns:a16="http://schemas.microsoft.com/office/drawing/2014/main" id="{0B975241-10F0-4D1C-B50E-398994E98083}"/>
                      </a:ext>
                    </a:extLst>
                  </p:cNvPr>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3" name="矩形 402">
                    <a:extLst>
                      <a:ext uri="{FF2B5EF4-FFF2-40B4-BE49-F238E27FC236}">
                        <a16:creationId xmlns:a16="http://schemas.microsoft.com/office/drawing/2014/main" id="{8673B6E5-6CA4-462A-B710-7996FFC51641}"/>
                      </a:ext>
                    </a:extLst>
                  </p:cNvPr>
                  <p:cNvSpPr>
                    <a:spLocks noChangeAspect="1"/>
                  </p:cNvSpPr>
                  <p:nvPr/>
                </p:nvSpPr>
                <p:spPr>
                  <a:xfrm>
                    <a:off x="5372620"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4" name="矩形 403">
                    <a:extLst>
                      <a:ext uri="{FF2B5EF4-FFF2-40B4-BE49-F238E27FC236}">
                        <a16:creationId xmlns:a16="http://schemas.microsoft.com/office/drawing/2014/main" id="{3F637D4C-B6DC-4DD8-954E-597FD6F94D71}"/>
                      </a:ext>
                    </a:extLst>
                  </p:cNvPr>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5" name="矩形 404">
                    <a:extLst>
                      <a:ext uri="{FF2B5EF4-FFF2-40B4-BE49-F238E27FC236}">
                        <a16:creationId xmlns:a16="http://schemas.microsoft.com/office/drawing/2014/main" id="{00323270-05C1-410D-A6CD-BF325AE45F37}"/>
                      </a:ext>
                    </a:extLst>
                  </p:cNvPr>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6" name="矩形 405">
                    <a:extLst>
                      <a:ext uri="{FF2B5EF4-FFF2-40B4-BE49-F238E27FC236}">
                        <a16:creationId xmlns:a16="http://schemas.microsoft.com/office/drawing/2014/main" id="{50BFD840-5994-4613-985C-3FBB11C93054}"/>
                      </a:ext>
                    </a:extLst>
                  </p:cNvPr>
                  <p:cNvSpPr>
                    <a:spLocks noChangeAspect="1"/>
                  </p:cNvSpPr>
                  <p:nvPr/>
                </p:nvSpPr>
                <p:spPr>
                  <a:xfrm>
                    <a:off x="6240001"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7" name="矩形 406">
                    <a:extLst>
                      <a:ext uri="{FF2B5EF4-FFF2-40B4-BE49-F238E27FC236}">
                        <a16:creationId xmlns:a16="http://schemas.microsoft.com/office/drawing/2014/main" id="{D648B759-B77F-475F-8160-383C417469FE}"/>
                      </a:ext>
                    </a:extLst>
                  </p:cNvPr>
                  <p:cNvSpPr>
                    <a:spLocks noChangeAspect="1"/>
                  </p:cNvSpPr>
                  <p:nvPr/>
                </p:nvSpPr>
                <p:spPr>
                  <a:xfrm>
                    <a:off x="6529127"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8" name="矩形 407">
                    <a:extLst>
                      <a:ext uri="{FF2B5EF4-FFF2-40B4-BE49-F238E27FC236}">
                        <a16:creationId xmlns:a16="http://schemas.microsoft.com/office/drawing/2014/main" id="{A0CDC5CE-B311-46E7-9CA3-5D4F793CEBA0}"/>
                      </a:ext>
                    </a:extLst>
                  </p:cNvPr>
                  <p:cNvSpPr>
                    <a:spLocks noChangeAspect="1"/>
                  </p:cNvSpPr>
                  <p:nvPr/>
                </p:nvSpPr>
                <p:spPr>
                  <a:xfrm>
                    <a:off x="5083493"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9" name="矩形 408">
                    <a:extLst>
                      <a:ext uri="{FF2B5EF4-FFF2-40B4-BE49-F238E27FC236}">
                        <a16:creationId xmlns:a16="http://schemas.microsoft.com/office/drawing/2014/main" id="{E6FB7EC2-44D4-4DD3-9758-022F3BF6BE31}"/>
                      </a:ext>
                    </a:extLst>
                  </p:cNvPr>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0" name="矩形 409">
                    <a:extLst>
                      <a:ext uri="{FF2B5EF4-FFF2-40B4-BE49-F238E27FC236}">
                        <a16:creationId xmlns:a16="http://schemas.microsoft.com/office/drawing/2014/main" id="{AAA4F829-2425-433A-8F0B-C225E22CCD35}"/>
                      </a:ext>
                    </a:extLst>
                  </p:cNvPr>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1" name="矩形 410">
                    <a:extLst>
                      <a:ext uri="{FF2B5EF4-FFF2-40B4-BE49-F238E27FC236}">
                        <a16:creationId xmlns:a16="http://schemas.microsoft.com/office/drawing/2014/main" id="{08D87AB8-C2E2-41AA-94B9-7821CC1D50C0}"/>
                      </a:ext>
                    </a:extLst>
                  </p:cNvPr>
                  <p:cNvSpPr>
                    <a:spLocks noChangeAspect="1"/>
                  </p:cNvSpPr>
                  <p:nvPr/>
                </p:nvSpPr>
                <p:spPr>
                  <a:xfrm>
                    <a:off x="5950874"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2" name="矩形 411">
                    <a:extLst>
                      <a:ext uri="{FF2B5EF4-FFF2-40B4-BE49-F238E27FC236}">
                        <a16:creationId xmlns:a16="http://schemas.microsoft.com/office/drawing/2014/main" id="{1CA62714-702D-492A-811F-879FBEF37C4B}"/>
                      </a:ext>
                    </a:extLst>
                  </p:cNvPr>
                  <p:cNvSpPr>
                    <a:spLocks noChangeAspect="1"/>
                  </p:cNvSpPr>
                  <p:nvPr/>
                </p:nvSpPr>
                <p:spPr>
                  <a:xfrm>
                    <a:off x="6240001"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3" name="矩形 412">
                    <a:extLst>
                      <a:ext uri="{FF2B5EF4-FFF2-40B4-BE49-F238E27FC236}">
                        <a16:creationId xmlns:a16="http://schemas.microsoft.com/office/drawing/2014/main" id="{E893ED6E-8E7F-4908-8F7B-BE1575F6CBE3}"/>
                      </a:ext>
                    </a:extLst>
                  </p:cNvPr>
                  <p:cNvSpPr>
                    <a:spLocks noChangeAspect="1"/>
                  </p:cNvSpPr>
                  <p:nvPr/>
                </p:nvSpPr>
                <p:spPr>
                  <a:xfrm>
                    <a:off x="652912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4" name="矩形 413">
                    <a:extLst>
                      <a:ext uri="{FF2B5EF4-FFF2-40B4-BE49-F238E27FC236}">
                        <a16:creationId xmlns:a16="http://schemas.microsoft.com/office/drawing/2014/main" id="{DFC7DF62-B987-4A56-A75B-14B9E00702B1}"/>
                      </a:ext>
                    </a:extLst>
                  </p:cNvPr>
                  <p:cNvSpPr>
                    <a:spLocks noChangeAspect="1"/>
                  </p:cNvSpPr>
                  <p:nvPr/>
                </p:nvSpPr>
                <p:spPr>
                  <a:xfrm>
                    <a:off x="5083493"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5" name="矩形 414">
                    <a:extLst>
                      <a:ext uri="{FF2B5EF4-FFF2-40B4-BE49-F238E27FC236}">
                        <a16:creationId xmlns:a16="http://schemas.microsoft.com/office/drawing/2014/main" id="{E7AA2C6F-A10A-4F0F-85F0-9CB58360598B}"/>
                      </a:ext>
                    </a:extLst>
                  </p:cNvPr>
                  <p:cNvSpPr>
                    <a:spLocks noChangeAspect="1"/>
                  </p:cNvSpPr>
                  <p:nvPr/>
                </p:nvSpPr>
                <p:spPr>
                  <a:xfrm>
                    <a:off x="5372620"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6" name="矩形 415">
                    <a:extLst>
                      <a:ext uri="{FF2B5EF4-FFF2-40B4-BE49-F238E27FC236}">
                        <a16:creationId xmlns:a16="http://schemas.microsoft.com/office/drawing/2014/main" id="{BC0A78AD-C1DF-418A-86F4-492E7886E5F0}"/>
                      </a:ext>
                    </a:extLst>
                  </p:cNvPr>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7" name="矩形 416">
                    <a:extLst>
                      <a:ext uri="{FF2B5EF4-FFF2-40B4-BE49-F238E27FC236}">
                        <a16:creationId xmlns:a16="http://schemas.microsoft.com/office/drawing/2014/main" id="{CD942B8C-0CF1-4A39-A5AE-E0DDDAFCBAE0}"/>
                      </a:ext>
                    </a:extLst>
                  </p:cNvPr>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8" name="矩形 417">
                    <a:extLst>
                      <a:ext uri="{FF2B5EF4-FFF2-40B4-BE49-F238E27FC236}">
                        <a16:creationId xmlns:a16="http://schemas.microsoft.com/office/drawing/2014/main" id="{C7F23002-FD11-4223-AB33-ACDDDBEF7D06}"/>
                      </a:ext>
                    </a:extLst>
                  </p:cNvPr>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9" name="矩形 418">
                    <a:extLst>
                      <a:ext uri="{FF2B5EF4-FFF2-40B4-BE49-F238E27FC236}">
                        <a16:creationId xmlns:a16="http://schemas.microsoft.com/office/drawing/2014/main" id="{B4AD2738-1CD1-4217-A308-99DB280F0736}"/>
                      </a:ext>
                    </a:extLst>
                  </p:cNvPr>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36" name="组合 235">
                  <a:extLst>
                    <a:ext uri="{FF2B5EF4-FFF2-40B4-BE49-F238E27FC236}">
                      <a16:creationId xmlns:a16="http://schemas.microsoft.com/office/drawing/2014/main" id="{9E617063-19C0-4E84-8922-3B61A69C9D11}"/>
                    </a:ext>
                  </a:extLst>
                </p:cNvPr>
                <p:cNvGrpSpPr>
                  <a:grpSpLocks noChangeAspect="1"/>
                </p:cNvGrpSpPr>
                <p:nvPr/>
              </p:nvGrpSpPr>
              <p:grpSpPr>
                <a:xfrm>
                  <a:off x="9220445" y="2908365"/>
                  <a:ext cx="1079204" cy="1075697"/>
                  <a:chOff x="5083493" y="2519265"/>
                  <a:chExt cx="1733634" cy="1728000"/>
                </a:xfrm>
              </p:grpSpPr>
              <p:sp>
                <p:nvSpPr>
                  <p:cNvPr id="348" name="矩形 347">
                    <a:extLst>
                      <a:ext uri="{FF2B5EF4-FFF2-40B4-BE49-F238E27FC236}">
                        <a16:creationId xmlns:a16="http://schemas.microsoft.com/office/drawing/2014/main" id="{D64FB12E-0AD0-4D34-B663-449F67FFD7BC}"/>
                      </a:ext>
                    </a:extLst>
                  </p:cNvPr>
                  <p:cNvSpPr>
                    <a:spLocks noChangeAspect="1"/>
                  </p:cNvSpPr>
                  <p:nvPr/>
                </p:nvSpPr>
                <p:spPr>
                  <a:xfrm>
                    <a:off x="5083493"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49" name="矩形 348">
                    <a:extLst>
                      <a:ext uri="{FF2B5EF4-FFF2-40B4-BE49-F238E27FC236}">
                        <a16:creationId xmlns:a16="http://schemas.microsoft.com/office/drawing/2014/main" id="{0F090F16-A4E9-4784-BA9B-EF0760DC539D}"/>
                      </a:ext>
                    </a:extLst>
                  </p:cNvPr>
                  <p:cNvSpPr>
                    <a:spLocks noChangeAspect="1"/>
                  </p:cNvSpPr>
                  <p:nvPr/>
                </p:nvSpPr>
                <p:spPr>
                  <a:xfrm>
                    <a:off x="5372620"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0" name="矩形 349">
                    <a:extLst>
                      <a:ext uri="{FF2B5EF4-FFF2-40B4-BE49-F238E27FC236}">
                        <a16:creationId xmlns:a16="http://schemas.microsoft.com/office/drawing/2014/main" id="{5E6007E5-BD30-4999-90C5-0395FC9502A6}"/>
                      </a:ext>
                    </a:extLst>
                  </p:cNvPr>
                  <p:cNvSpPr>
                    <a:spLocks noChangeAspect="1"/>
                  </p:cNvSpPr>
                  <p:nvPr/>
                </p:nvSpPr>
                <p:spPr>
                  <a:xfrm>
                    <a:off x="5661747"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1" name="矩形 350">
                    <a:extLst>
                      <a:ext uri="{FF2B5EF4-FFF2-40B4-BE49-F238E27FC236}">
                        <a16:creationId xmlns:a16="http://schemas.microsoft.com/office/drawing/2014/main" id="{39A6F92C-7D36-441E-BE4D-12DEC929A10D}"/>
                      </a:ext>
                    </a:extLst>
                  </p:cNvPr>
                  <p:cNvSpPr>
                    <a:spLocks noChangeAspect="1"/>
                  </p:cNvSpPr>
                  <p:nvPr/>
                </p:nvSpPr>
                <p:spPr>
                  <a:xfrm>
                    <a:off x="5950874"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2" name="矩形 351">
                    <a:extLst>
                      <a:ext uri="{FF2B5EF4-FFF2-40B4-BE49-F238E27FC236}">
                        <a16:creationId xmlns:a16="http://schemas.microsoft.com/office/drawing/2014/main" id="{3C6D1A1C-AED5-4BED-AE88-CC54722365EF}"/>
                      </a:ext>
                    </a:extLst>
                  </p:cNvPr>
                  <p:cNvSpPr>
                    <a:spLocks noChangeAspect="1"/>
                  </p:cNvSpPr>
                  <p:nvPr/>
                </p:nvSpPr>
                <p:spPr>
                  <a:xfrm>
                    <a:off x="6240001"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3" name="矩形 352">
                    <a:extLst>
                      <a:ext uri="{FF2B5EF4-FFF2-40B4-BE49-F238E27FC236}">
                        <a16:creationId xmlns:a16="http://schemas.microsoft.com/office/drawing/2014/main" id="{46ACE2C5-A142-42DC-A152-8CE542726891}"/>
                      </a:ext>
                    </a:extLst>
                  </p:cNvPr>
                  <p:cNvSpPr>
                    <a:spLocks noChangeAspect="1"/>
                  </p:cNvSpPr>
                  <p:nvPr/>
                </p:nvSpPr>
                <p:spPr>
                  <a:xfrm>
                    <a:off x="6529127"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4" name="矩形 353">
                    <a:extLst>
                      <a:ext uri="{FF2B5EF4-FFF2-40B4-BE49-F238E27FC236}">
                        <a16:creationId xmlns:a16="http://schemas.microsoft.com/office/drawing/2014/main" id="{DBC6CC2A-6498-415A-8445-12FABEB119EA}"/>
                      </a:ext>
                    </a:extLst>
                  </p:cNvPr>
                  <p:cNvSpPr>
                    <a:spLocks noChangeAspect="1"/>
                  </p:cNvSpPr>
                  <p:nvPr/>
                </p:nvSpPr>
                <p:spPr>
                  <a:xfrm>
                    <a:off x="5083493"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5" name="矩形 354">
                    <a:extLst>
                      <a:ext uri="{FF2B5EF4-FFF2-40B4-BE49-F238E27FC236}">
                        <a16:creationId xmlns:a16="http://schemas.microsoft.com/office/drawing/2014/main" id="{4CF07F28-6F1E-4E86-B661-313509DE6CC7}"/>
                      </a:ext>
                    </a:extLst>
                  </p:cNvPr>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6" name="矩形 355">
                    <a:extLst>
                      <a:ext uri="{FF2B5EF4-FFF2-40B4-BE49-F238E27FC236}">
                        <a16:creationId xmlns:a16="http://schemas.microsoft.com/office/drawing/2014/main" id="{5915B283-DEB5-48A3-999C-DE121EACF1CA}"/>
                      </a:ext>
                    </a:extLst>
                  </p:cNvPr>
                  <p:cNvSpPr>
                    <a:spLocks noChangeAspect="1"/>
                  </p:cNvSpPr>
                  <p:nvPr/>
                </p:nvSpPr>
                <p:spPr>
                  <a:xfrm>
                    <a:off x="5661747"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7" name="矩形 356">
                    <a:extLst>
                      <a:ext uri="{FF2B5EF4-FFF2-40B4-BE49-F238E27FC236}">
                        <a16:creationId xmlns:a16="http://schemas.microsoft.com/office/drawing/2014/main" id="{D2121DC4-10DE-49E4-9B0F-462E6977B20C}"/>
                      </a:ext>
                    </a:extLst>
                  </p:cNvPr>
                  <p:cNvSpPr>
                    <a:spLocks noChangeAspect="1"/>
                  </p:cNvSpPr>
                  <p:nvPr/>
                </p:nvSpPr>
                <p:spPr>
                  <a:xfrm>
                    <a:off x="5950874"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8" name="矩形 357">
                    <a:extLst>
                      <a:ext uri="{FF2B5EF4-FFF2-40B4-BE49-F238E27FC236}">
                        <a16:creationId xmlns:a16="http://schemas.microsoft.com/office/drawing/2014/main" id="{65261773-7B51-4831-8FA3-99A8348F9418}"/>
                      </a:ext>
                    </a:extLst>
                  </p:cNvPr>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9" name="矩形 358">
                    <a:extLst>
                      <a:ext uri="{FF2B5EF4-FFF2-40B4-BE49-F238E27FC236}">
                        <a16:creationId xmlns:a16="http://schemas.microsoft.com/office/drawing/2014/main" id="{852DC1FB-A908-460E-8C37-A71605032B27}"/>
                      </a:ext>
                    </a:extLst>
                  </p:cNvPr>
                  <p:cNvSpPr>
                    <a:spLocks noChangeAspect="1"/>
                  </p:cNvSpPr>
                  <p:nvPr/>
                </p:nvSpPr>
                <p:spPr>
                  <a:xfrm>
                    <a:off x="652912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0" name="矩形 359">
                    <a:extLst>
                      <a:ext uri="{FF2B5EF4-FFF2-40B4-BE49-F238E27FC236}">
                        <a16:creationId xmlns:a16="http://schemas.microsoft.com/office/drawing/2014/main" id="{5E2B149F-F3DA-48E8-9EF0-6F686084016A}"/>
                      </a:ext>
                    </a:extLst>
                  </p:cNvPr>
                  <p:cNvSpPr>
                    <a:spLocks noChangeAspect="1"/>
                  </p:cNvSpPr>
                  <p:nvPr/>
                </p:nvSpPr>
                <p:spPr>
                  <a:xfrm>
                    <a:off x="5083493"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1" name="矩形 360">
                    <a:extLst>
                      <a:ext uri="{FF2B5EF4-FFF2-40B4-BE49-F238E27FC236}">
                        <a16:creationId xmlns:a16="http://schemas.microsoft.com/office/drawing/2014/main" id="{C994400E-8793-4223-AA39-904AF7856D32}"/>
                      </a:ext>
                    </a:extLst>
                  </p:cNvPr>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2" name="矩形 361">
                    <a:extLst>
                      <a:ext uri="{FF2B5EF4-FFF2-40B4-BE49-F238E27FC236}">
                        <a16:creationId xmlns:a16="http://schemas.microsoft.com/office/drawing/2014/main" id="{E9C85BB7-BFF3-455C-A01D-F8943F8D5322}"/>
                      </a:ext>
                    </a:extLst>
                  </p:cNvPr>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3" name="矩形 362">
                    <a:extLst>
                      <a:ext uri="{FF2B5EF4-FFF2-40B4-BE49-F238E27FC236}">
                        <a16:creationId xmlns:a16="http://schemas.microsoft.com/office/drawing/2014/main" id="{5BFFA3F1-E54D-4296-B3E7-A834FA9D20F0}"/>
                      </a:ext>
                    </a:extLst>
                  </p:cNvPr>
                  <p:cNvSpPr>
                    <a:spLocks noChangeAspect="1"/>
                  </p:cNvSpPr>
                  <p:nvPr/>
                </p:nvSpPr>
                <p:spPr>
                  <a:xfrm>
                    <a:off x="5950874"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4" name="矩形 363">
                    <a:extLst>
                      <a:ext uri="{FF2B5EF4-FFF2-40B4-BE49-F238E27FC236}">
                        <a16:creationId xmlns:a16="http://schemas.microsoft.com/office/drawing/2014/main" id="{1CA0C6B6-3CBB-45C1-AA29-23F216EFF3D6}"/>
                      </a:ext>
                    </a:extLst>
                  </p:cNvPr>
                  <p:cNvSpPr>
                    <a:spLocks noChangeAspect="1"/>
                  </p:cNvSpPr>
                  <p:nvPr/>
                </p:nvSpPr>
                <p:spPr>
                  <a:xfrm>
                    <a:off x="6240001"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5" name="矩形 364">
                    <a:extLst>
                      <a:ext uri="{FF2B5EF4-FFF2-40B4-BE49-F238E27FC236}">
                        <a16:creationId xmlns:a16="http://schemas.microsoft.com/office/drawing/2014/main" id="{B8F9ABE9-8580-4424-81B6-2A368BC24194}"/>
                      </a:ext>
                    </a:extLst>
                  </p:cNvPr>
                  <p:cNvSpPr>
                    <a:spLocks noChangeAspect="1"/>
                  </p:cNvSpPr>
                  <p:nvPr/>
                </p:nvSpPr>
                <p:spPr>
                  <a:xfrm>
                    <a:off x="652912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6" name="矩形 365">
                    <a:extLst>
                      <a:ext uri="{FF2B5EF4-FFF2-40B4-BE49-F238E27FC236}">
                        <a16:creationId xmlns:a16="http://schemas.microsoft.com/office/drawing/2014/main" id="{DECDD148-85E9-4DDF-AE2B-2361C91F1C92}"/>
                      </a:ext>
                    </a:extLst>
                  </p:cNvPr>
                  <p:cNvSpPr>
                    <a:spLocks noChangeAspect="1"/>
                  </p:cNvSpPr>
                  <p:nvPr/>
                </p:nvSpPr>
                <p:spPr>
                  <a:xfrm>
                    <a:off x="5083493"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7" name="矩形 366">
                    <a:extLst>
                      <a:ext uri="{FF2B5EF4-FFF2-40B4-BE49-F238E27FC236}">
                        <a16:creationId xmlns:a16="http://schemas.microsoft.com/office/drawing/2014/main" id="{990F18A0-2CFC-49EC-886B-360656C82018}"/>
                      </a:ext>
                    </a:extLst>
                  </p:cNvPr>
                  <p:cNvSpPr>
                    <a:spLocks noChangeAspect="1"/>
                  </p:cNvSpPr>
                  <p:nvPr/>
                </p:nvSpPr>
                <p:spPr>
                  <a:xfrm>
                    <a:off x="5372620"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8" name="矩形 367">
                    <a:extLst>
                      <a:ext uri="{FF2B5EF4-FFF2-40B4-BE49-F238E27FC236}">
                        <a16:creationId xmlns:a16="http://schemas.microsoft.com/office/drawing/2014/main" id="{28F3CA9E-9449-4002-A54A-844BBADB0015}"/>
                      </a:ext>
                    </a:extLst>
                  </p:cNvPr>
                  <p:cNvSpPr>
                    <a:spLocks noChangeAspect="1"/>
                  </p:cNvSpPr>
                  <p:nvPr/>
                </p:nvSpPr>
                <p:spPr>
                  <a:xfrm>
                    <a:off x="566174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9" name="矩形 368">
                    <a:extLst>
                      <a:ext uri="{FF2B5EF4-FFF2-40B4-BE49-F238E27FC236}">
                        <a16:creationId xmlns:a16="http://schemas.microsoft.com/office/drawing/2014/main" id="{554FB8B5-8DE3-4975-A3D4-FDD9D2C2DD4D}"/>
                      </a:ext>
                    </a:extLst>
                  </p:cNvPr>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0" name="矩形 369">
                    <a:extLst>
                      <a:ext uri="{FF2B5EF4-FFF2-40B4-BE49-F238E27FC236}">
                        <a16:creationId xmlns:a16="http://schemas.microsoft.com/office/drawing/2014/main" id="{E7E4BEA7-17B6-48CF-9A88-DABF3E1BF99B}"/>
                      </a:ext>
                    </a:extLst>
                  </p:cNvPr>
                  <p:cNvSpPr>
                    <a:spLocks noChangeAspect="1"/>
                  </p:cNvSpPr>
                  <p:nvPr/>
                </p:nvSpPr>
                <p:spPr>
                  <a:xfrm>
                    <a:off x="6240001"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1" name="矩形 370">
                    <a:extLst>
                      <a:ext uri="{FF2B5EF4-FFF2-40B4-BE49-F238E27FC236}">
                        <a16:creationId xmlns:a16="http://schemas.microsoft.com/office/drawing/2014/main" id="{8AC63DE0-7187-4285-8B27-338F0AF5BA8C}"/>
                      </a:ext>
                    </a:extLst>
                  </p:cNvPr>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2" name="矩形 371">
                    <a:extLst>
                      <a:ext uri="{FF2B5EF4-FFF2-40B4-BE49-F238E27FC236}">
                        <a16:creationId xmlns:a16="http://schemas.microsoft.com/office/drawing/2014/main" id="{B24E8084-1A11-46C1-9AF7-2E88B102E791}"/>
                      </a:ext>
                    </a:extLst>
                  </p:cNvPr>
                  <p:cNvSpPr>
                    <a:spLocks noChangeAspect="1"/>
                  </p:cNvSpPr>
                  <p:nvPr/>
                </p:nvSpPr>
                <p:spPr>
                  <a:xfrm>
                    <a:off x="5083493"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3" name="矩形 372">
                    <a:extLst>
                      <a:ext uri="{FF2B5EF4-FFF2-40B4-BE49-F238E27FC236}">
                        <a16:creationId xmlns:a16="http://schemas.microsoft.com/office/drawing/2014/main" id="{57A9ABD7-014B-455E-8EB3-8E99572435AF}"/>
                      </a:ext>
                    </a:extLst>
                  </p:cNvPr>
                  <p:cNvSpPr>
                    <a:spLocks noChangeAspect="1"/>
                  </p:cNvSpPr>
                  <p:nvPr/>
                </p:nvSpPr>
                <p:spPr>
                  <a:xfrm>
                    <a:off x="5372620"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4" name="矩形 373">
                    <a:extLst>
                      <a:ext uri="{FF2B5EF4-FFF2-40B4-BE49-F238E27FC236}">
                        <a16:creationId xmlns:a16="http://schemas.microsoft.com/office/drawing/2014/main" id="{9718A81B-919F-4999-BFE7-EBCF9C3BD90E}"/>
                      </a:ext>
                    </a:extLst>
                  </p:cNvPr>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5" name="矩形 374">
                    <a:extLst>
                      <a:ext uri="{FF2B5EF4-FFF2-40B4-BE49-F238E27FC236}">
                        <a16:creationId xmlns:a16="http://schemas.microsoft.com/office/drawing/2014/main" id="{6F16CAB4-FCE5-4DD0-B13D-CDAB8FBBF589}"/>
                      </a:ext>
                    </a:extLst>
                  </p:cNvPr>
                  <p:cNvSpPr>
                    <a:spLocks noChangeAspect="1"/>
                  </p:cNvSpPr>
                  <p:nvPr/>
                </p:nvSpPr>
                <p:spPr>
                  <a:xfrm>
                    <a:off x="5950874"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6" name="矩形 375">
                    <a:extLst>
                      <a:ext uri="{FF2B5EF4-FFF2-40B4-BE49-F238E27FC236}">
                        <a16:creationId xmlns:a16="http://schemas.microsoft.com/office/drawing/2014/main" id="{19421E4F-3610-47C1-B2CF-792EE235CBB7}"/>
                      </a:ext>
                    </a:extLst>
                  </p:cNvPr>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7" name="矩形 376">
                    <a:extLst>
                      <a:ext uri="{FF2B5EF4-FFF2-40B4-BE49-F238E27FC236}">
                        <a16:creationId xmlns:a16="http://schemas.microsoft.com/office/drawing/2014/main" id="{A297BE21-E8C0-46B1-973F-8BA843ABB498}"/>
                      </a:ext>
                    </a:extLst>
                  </p:cNvPr>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8" name="矩形 377">
                    <a:extLst>
                      <a:ext uri="{FF2B5EF4-FFF2-40B4-BE49-F238E27FC236}">
                        <a16:creationId xmlns:a16="http://schemas.microsoft.com/office/drawing/2014/main" id="{864F2EEF-977E-47F8-8E4D-12E91DC57EC1}"/>
                      </a:ext>
                    </a:extLst>
                  </p:cNvPr>
                  <p:cNvSpPr>
                    <a:spLocks noChangeAspect="1"/>
                  </p:cNvSpPr>
                  <p:nvPr/>
                </p:nvSpPr>
                <p:spPr>
                  <a:xfrm>
                    <a:off x="5083493"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9" name="矩形 378">
                    <a:extLst>
                      <a:ext uri="{FF2B5EF4-FFF2-40B4-BE49-F238E27FC236}">
                        <a16:creationId xmlns:a16="http://schemas.microsoft.com/office/drawing/2014/main" id="{8A80ED90-625A-4044-A19C-7B40C97B8AD6}"/>
                      </a:ext>
                    </a:extLst>
                  </p:cNvPr>
                  <p:cNvSpPr>
                    <a:spLocks noChangeAspect="1"/>
                  </p:cNvSpPr>
                  <p:nvPr/>
                </p:nvSpPr>
                <p:spPr>
                  <a:xfrm>
                    <a:off x="5372620"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0" name="矩形 379">
                    <a:extLst>
                      <a:ext uri="{FF2B5EF4-FFF2-40B4-BE49-F238E27FC236}">
                        <a16:creationId xmlns:a16="http://schemas.microsoft.com/office/drawing/2014/main" id="{32A308D6-D72E-4023-94E9-221FF8B4038F}"/>
                      </a:ext>
                    </a:extLst>
                  </p:cNvPr>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1" name="矩形 380">
                    <a:extLst>
                      <a:ext uri="{FF2B5EF4-FFF2-40B4-BE49-F238E27FC236}">
                        <a16:creationId xmlns:a16="http://schemas.microsoft.com/office/drawing/2014/main" id="{BC8460CC-A29B-453E-AC02-FDC52CEEFD69}"/>
                      </a:ext>
                    </a:extLst>
                  </p:cNvPr>
                  <p:cNvSpPr>
                    <a:spLocks noChangeAspect="1"/>
                  </p:cNvSpPr>
                  <p:nvPr/>
                </p:nvSpPr>
                <p:spPr>
                  <a:xfrm>
                    <a:off x="5950874"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2" name="矩形 381">
                    <a:extLst>
                      <a:ext uri="{FF2B5EF4-FFF2-40B4-BE49-F238E27FC236}">
                        <a16:creationId xmlns:a16="http://schemas.microsoft.com/office/drawing/2014/main" id="{1F3644F2-A4E2-490C-871D-FDA2D2202CBD}"/>
                      </a:ext>
                    </a:extLst>
                  </p:cNvPr>
                  <p:cNvSpPr>
                    <a:spLocks noChangeAspect="1"/>
                  </p:cNvSpPr>
                  <p:nvPr/>
                </p:nvSpPr>
                <p:spPr>
                  <a:xfrm>
                    <a:off x="6240001"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3" name="矩形 382">
                    <a:extLst>
                      <a:ext uri="{FF2B5EF4-FFF2-40B4-BE49-F238E27FC236}">
                        <a16:creationId xmlns:a16="http://schemas.microsoft.com/office/drawing/2014/main" id="{44309127-3CE4-4F8E-9A35-3E14EEF6DBED}"/>
                      </a:ext>
                    </a:extLst>
                  </p:cNvPr>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37" name="组合 236">
                  <a:extLst>
                    <a:ext uri="{FF2B5EF4-FFF2-40B4-BE49-F238E27FC236}">
                      <a16:creationId xmlns:a16="http://schemas.microsoft.com/office/drawing/2014/main" id="{0E7F4DB9-338C-426E-9913-F9A5396C59B7}"/>
                    </a:ext>
                  </a:extLst>
                </p:cNvPr>
                <p:cNvGrpSpPr>
                  <a:grpSpLocks noChangeAspect="1"/>
                </p:cNvGrpSpPr>
                <p:nvPr/>
              </p:nvGrpSpPr>
              <p:grpSpPr>
                <a:xfrm>
                  <a:off x="9295766" y="2992164"/>
                  <a:ext cx="1079204" cy="1075697"/>
                  <a:chOff x="5083493" y="2519265"/>
                  <a:chExt cx="1733634" cy="1728000"/>
                </a:xfrm>
                <a:solidFill>
                  <a:schemeClr val="accent2">
                    <a:lumMod val="20000"/>
                    <a:lumOff val="80000"/>
                  </a:schemeClr>
                </a:solidFill>
              </p:grpSpPr>
              <p:sp>
                <p:nvSpPr>
                  <p:cNvPr id="312" name="矩形 311">
                    <a:extLst>
                      <a:ext uri="{FF2B5EF4-FFF2-40B4-BE49-F238E27FC236}">
                        <a16:creationId xmlns:a16="http://schemas.microsoft.com/office/drawing/2014/main" id="{12954637-5134-4527-9B18-EC945699CA61}"/>
                      </a:ext>
                    </a:extLst>
                  </p:cNvPr>
                  <p:cNvSpPr>
                    <a:spLocks noChangeAspect="1"/>
                  </p:cNvSpPr>
                  <p:nvPr/>
                </p:nvSpPr>
                <p:spPr>
                  <a:xfrm>
                    <a:off x="5083493"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13" name="矩形 312">
                    <a:extLst>
                      <a:ext uri="{FF2B5EF4-FFF2-40B4-BE49-F238E27FC236}">
                        <a16:creationId xmlns:a16="http://schemas.microsoft.com/office/drawing/2014/main" id="{DF164317-CCE6-4019-A5CA-C144A94E19C0}"/>
                      </a:ext>
                    </a:extLst>
                  </p:cNvPr>
                  <p:cNvSpPr>
                    <a:spLocks noChangeAspect="1"/>
                  </p:cNvSpPr>
                  <p:nvPr/>
                </p:nvSpPr>
                <p:spPr>
                  <a:xfrm>
                    <a:off x="5372620"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14" name="矩形 313">
                    <a:extLst>
                      <a:ext uri="{FF2B5EF4-FFF2-40B4-BE49-F238E27FC236}">
                        <a16:creationId xmlns:a16="http://schemas.microsoft.com/office/drawing/2014/main" id="{ED33A09D-8E56-4F93-8FCD-9D7F39E72F34}"/>
                      </a:ext>
                    </a:extLst>
                  </p:cNvPr>
                  <p:cNvSpPr>
                    <a:spLocks noChangeAspect="1"/>
                  </p:cNvSpPr>
                  <p:nvPr/>
                </p:nvSpPr>
                <p:spPr>
                  <a:xfrm>
                    <a:off x="5661747"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15" name="矩形 314">
                    <a:extLst>
                      <a:ext uri="{FF2B5EF4-FFF2-40B4-BE49-F238E27FC236}">
                        <a16:creationId xmlns:a16="http://schemas.microsoft.com/office/drawing/2014/main" id="{CAF9345C-18E4-4DAB-BF2A-E1BD2030A200}"/>
                      </a:ext>
                    </a:extLst>
                  </p:cNvPr>
                  <p:cNvSpPr>
                    <a:spLocks noChangeAspect="1"/>
                  </p:cNvSpPr>
                  <p:nvPr/>
                </p:nvSpPr>
                <p:spPr>
                  <a:xfrm>
                    <a:off x="5950874"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6" name="矩形 315">
                    <a:extLst>
                      <a:ext uri="{FF2B5EF4-FFF2-40B4-BE49-F238E27FC236}">
                        <a16:creationId xmlns:a16="http://schemas.microsoft.com/office/drawing/2014/main" id="{D4AC8C8A-803E-4DF7-9736-49D201016F7E}"/>
                      </a:ext>
                    </a:extLst>
                  </p:cNvPr>
                  <p:cNvSpPr>
                    <a:spLocks noChangeAspect="1"/>
                  </p:cNvSpPr>
                  <p:nvPr/>
                </p:nvSpPr>
                <p:spPr>
                  <a:xfrm>
                    <a:off x="6240001"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7" name="矩形 316">
                    <a:extLst>
                      <a:ext uri="{FF2B5EF4-FFF2-40B4-BE49-F238E27FC236}">
                        <a16:creationId xmlns:a16="http://schemas.microsoft.com/office/drawing/2014/main" id="{62C6A7EC-FCBF-4D74-8DAB-700819511B4B}"/>
                      </a:ext>
                    </a:extLst>
                  </p:cNvPr>
                  <p:cNvSpPr>
                    <a:spLocks noChangeAspect="1"/>
                  </p:cNvSpPr>
                  <p:nvPr/>
                </p:nvSpPr>
                <p:spPr>
                  <a:xfrm>
                    <a:off x="6529127"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8" name="矩形 317">
                    <a:extLst>
                      <a:ext uri="{FF2B5EF4-FFF2-40B4-BE49-F238E27FC236}">
                        <a16:creationId xmlns:a16="http://schemas.microsoft.com/office/drawing/2014/main" id="{FC974CE9-9572-4658-9D08-A3E4BE6314DF}"/>
                      </a:ext>
                    </a:extLst>
                  </p:cNvPr>
                  <p:cNvSpPr>
                    <a:spLocks noChangeAspect="1"/>
                  </p:cNvSpPr>
                  <p:nvPr/>
                </p:nvSpPr>
                <p:spPr>
                  <a:xfrm>
                    <a:off x="5083493"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9" name="矩形 318">
                    <a:extLst>
                      <a:ext uri="{FF2B5EF4-FFF2-40B4-BE49-F238E27FC236}">
                        <a16:creationId xmlns:a16="http://schemas.microsoft.com/office/drawing/2014/main" id="{6EC9723D-42F7-4D5C-9395-5A035EE9A9C6}"/>
                      </a:ext>
                    </a:extLst>
                  </p:cNvPr>
                  <p:cNvSpPr>
                    <a:spLocks noChangeAspect="1"/>
                  </p:cNvSpPr>
                  <p:nvPr/>
                </p:nvSpPr>
                <p:spPr>
                  <a:xfrm>
                    <a:off x="5372620"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0" name="矩形 319">
                    <a:extLst>
                      <a:ext uri="{FF2B5EF4-FFF2-40B4-BE49-F238E27FC236}">
                        <a16:creationId xmlns:a16="http://schemas.microsoft.com/office/drawing/2014/main" id="{851FD577-1FC6-4194-A74E-1A1EE36FEDF3}"/>
                      </a:ext>
                    </a:extLst>
                  </p:cNvPr>
                  <p:cNvSpPr>
                    <a:spLocks noChangeAspect="1"/>
                  </p:cNvSpPr>
                  <p:nvPr/>
                </p:nvSpPr>
                <p:spPr>
                  <a:xfrm>
                    <a:off x="566174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1" name="矩形 320">
                    <a:extLst>
                      <a:ext uri="{FF2B5EF4-FFF2-40B4-BE49-F238E27FC236}">
                        <a16:creationId xmlns:a16="http://schemas.microsoft.com/office/drawing/2014/main" id="{5815A564-4859-4BE0-BDE7-90A3A4597FBB}"/>
                      </a:ext>
                    </a:extLst>
                  </p:cNvPr>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2" name="矩形 321">
                    <a:extLst>
                      <a:ext uri="{FF2B5EF4-FFF2-40B4-BE49-F238E27FC236}">
                        <a16:creationId xmlns:a16="http://schemas.microsoft.com/office/drawing/2014/main" id="{740C5873-59C2-40C0-AEAA-D3830C628171}"/>
                      </a:ext>
                    </a:extLst>
                  </p:cNvPr>
                  <p:cNvSpPr>
                    <a:spLocks noChangeAspect="1"/>
                  </p:cNvSpPr>
                  <p:nvPr/>
                </p:nvSpPr>
                <p:spPr>
                  <a:xfrm>
                    <a:off x="6240001"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3" name="矩形 322">
                    <a:extLst>
                      <a:ext uri="{FF2B5EF4-FFF2-40B4-BE49-F238E27FC236}">
                        <a16:creationId xmlns:a16="http://schemas.microsoft.com/office/drawing/2014/main" id="{DE8CB800-7878-49FA-86C3-13FCFF18A26F}"/>
                      </a:ext>
                    </a:extLst>
                  </p:cNvPr>
                  <p:cNvSpPr>
                    <a:spLocks noChangeAspect="1"/>
                  </p:cNvSpPr>
                  <p:nvPr/>
                </p:nvSpPr>
                <p:spPr>
                  <a:xfrm>
                    <a:off x="6529127"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4" name="矩形 323">
                    <a:extLst>
                      <a:ext uri="{FF2B5EF4-FFF2-40B4-BE49-F238E27FC236}">
                        <a16:creationId xmlns:a16="http://schemas.microsoft.com/office/drawing/2014/main" id="{4DD699EE-345B-4521-814E-D406A8A7A47D}"/>
                      </a:ext>
                    </a:extLst>
                  </p:cNvPr>
                  <p:cNvSpPr>
                    <a:spLocks noChangeAspect="1"/>
                  </p:cNvSpPr>
                  <p:nvPr/>
                </p:nvSpPr>
                <p:spPr>
                  <a:xfrm>
                    <a:off x="5083493" y="3095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5" name="矩形 324">
                    <a:extLst>
                      <a:ext uri="{FF2B5EF4-FFF2-40B4-BE49-F238E27FC236}">
                        <a16:creationId xmlns:a16="http://schemas.microsoft.com/office/drawing/2014/main" id="{32CD1654-C321-4BBA-8CE6-E48C95FA3E02}"/>
                      </a:ext>
                    </a:extLst>
                  </p:cNvPr>
                  <p:cNvSpPr>
                    <a:spLocks noChangeAspect="1"/>
                  </p:cNvSpPr>
                  <p:nvPr/>
                </p:nvSpPr>
                <p:spPr>
                  <a:xfrm>
                    <a:off x="5372619" y="3095266"/>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6" name="矩形 325">
                    <a:extLst>
                      <a:ext uri="{FF2B5EF4-FFF2-40B4-BE49-F238E27FC236}">
                        <a16:creationId xmlns:a16="http://schemas.microsoft.com/office/drawing/2014/main" id="{375E9130-69F2-45D5-8461-46A2A99B4227}"/>
                      </a:ext>
                    </a:extLst>
                  </p:cNvPr>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7" name="矩形 326">
                    <a:extLst>
                      <a:ext uri="{FF2B5EF4-FFF2-40B4-BE49-F238E27FC236}">
                        <a16:creationId xmlns:a16="http://schemas.microsoft.com/office/drawing/2014/main" id="{4012B570-4652-4A33-8449-942EF5B055F4}"/>
                      </a:ext>
                    </a:extLst>
                  </p:cNvPr>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8" name="矩形 327">
                    <a:extLst>
                      <a:ext uri="{FF2B5EF4-FFF2-40B4-BE49-F238E27FC236}">
                        <a16:creationId xmlns:a16="http://schemas.microsoft.com/office/drawing/2014/main" id="{3951829E-842F-49F9-AD88-96D035293C25}"/>
                      </a:ext>
                    </a:extLst>
                  </p:cNvPr>
                  <p:cNvSpPr>
                    <a:spLocks noChangeAspect="1"/>
                  </p:cNvSpPr>
                  <p:nvPr/>
                </p:nvSpPr>
                <p:spPr>
                  <a:xfrm>
                    <a:off x="6240001"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9" name="矩形 328">
                    <a:extLst>
                      <a:ext uri="{FF2B5EF4-FFF2-40B4-BE49-F238E27FC236}">
                        <a16:creationId xmlns:a16="http://schemas.microsoft.com/office/drawing/2014/main" id="{3311C62F-6C13-4134-BB3B-09B2CA077167}"/>
                      </a:ext>
                    </a:extLst>
                  </p:cNvPr>
                  <p:cNvSpPr>
                    <a:spLocks noChangeAspect="1"/>
                  </p:cNvSpPr>
                  <p:nvPr/>
                </p:nvSpPr>
                <p:spPr>
                  <a:xfrm>
                    <a:off x="6529127"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0" name="矩形 329">
                    <a:extLst>
                      <a:ext uri="{FF2B5EF4-FFF2-40B4-BE49-F238E27FC236}">
                        <a16:creationId xmlns:a16="http://schemas.microsoft.com/office/drawing/2014/main" id="{90F22E81-1DC3-4430-AA4E-D95CEA2A4EE9}"/>
                      </a:ext>
                    </a:extLst>
                  </p:cNvPr>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1" name="矩形 330">
                    <a:extLst>
                      <a:ext uri="{FF2B5EF4-FFF2-40B4-BE49-F238E27FC236}">
                        <a16:creationId xmlns:a16="http://schemas.microsoft.com/office/drawing/2014/main" id="{B57C111E-3FEE-4CEF-B1DA-FCD354C6092A}"/>
                      </a:ext>
                    </a:extLst>
                  </p:cNvPr>
                  <p:cNvSpPr>
                    <a:spLocks noChangeAspect="1"/>
                  </p:cNvSpPr>
                  <p:nvPr/>
                </p:nvSpPr>
                <p:spPr>
                  <a:xfrm>
                    <a:off x="5372620"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2" name="矩形 331">
                    <a:extLst>
                      <a:ext uri="{FF2B5EF4-FFF2-40B4-BE49-F238E27FC236}">
                        <a16:creationId xmlns:a16="http://schemas.microsoft.com/office/drawing/2014/main" id="{6716B652-6264-4ED8-9D18-819AD4E3C19D}"/>
                      </a:ext>
                    </a:extLst>
                  </p:cNvPr>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3" name="矩形 332">
                    <a:extLst>
                      <a:ext uri="{FF2B5EF4-FFF2-40B4-BE49-F238E27FC236}">
                        <a16:creationId xmlns:a16="http://schemas.microsoft.com/office/drawing/2014/main" id="{DBD1C5DA-8AD6-4844-A2E5-CBC5D9916604}"/>
                      </a:ext>
                    </a:extLst>
                  </p:cNvPr>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4" name="矩形 333">
                    <a:extLst>
                      <a:ext uri="{FF2B5EF4-FFF2-40B4-BE49-F238E27FC236}">
                        <a16:creationId xmlns:a16="http://schemas.microsoft.com/office/drawing/2014/main" id="{776D0DCE-23A8-49FF-ACA6-EC8247E01172}"/>
                      </a:ext>
                    </a:extLst>
                  </p:cNvPr>
                  <p:cNvSpPr>
                    <a:spLocks noChangeAspect="1"/>
                  </p:cNvSpPr>
                  <p:nvPr/>
                </p:nvSpPr>
                <p:spPr>
                  <a:xfrm>
                    <a:off x="6240001"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5" name="矩形 334">
                    <a:extLst>
                      <a:ext uri="{FF2B5EF4-FFF2-40B4-BE49-F238E27FC236}">
                        <a16:creationId xmlns:a16="http://schemas.microsoft.com/office/drawing/2014/main" id="{7504C2C4-F613-41B8-A3F4-7B9F5757A711}"/>
                      </a:ext>
                    </a:extLst>
                  </p:cNvPr>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6" name="矩形 335">
                    <a:extLst>
                      <a:ext uri="{FF2B5EF4-FFF2-40B4-BE49-F238E27FC236}">
                        <a16:creationId xmlns:a16="http://schemas.microsoft.com/office/drawing/2014/main" id="{D8FF1377-BB9D-43C6-8A04-95F662F030B5}"/>
                      </a:ext>
                    </a:extLst>
                  </p:cNvPr>
                  <p:cNvSpPr>
                    <a:spLocks noChangeAspect="1"/>
                  </p:cNvSpPr>
                  <p:nvPr/>
                </p:nvSpPr>
                <p:spPr>
                  <a:xfrm>
                    <a:off x="5083493"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7" name="矩形 336">
                    <a:extLst>
                      <a:ext uri="{FF2B5EF4-FFF2-40B4-BE49-F238E27FC236}">
                        <a16:creationId xmlns:a16="http://schemas.microsoft.com/office/drawing/2014/main" id="{586D844A-6C6E-433C-9D69-642C9FBC9A11}"/>
                      </a:ext>
                    </a:extLst>
                  </p:cNvPr>
                  <p:cNvSpPr>
                    <a:spLocks noChangeAspect="1"/>
                  </p:cNvSpPr>
                  <p:nvPr/>
                </p:nvSpPr>
                <p:spPr>
                  <a:xfrm>
                    <a:off x="5372620"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8" name="矩形 337">
                    <a:extLst>
                      <a:ext uri="{FF2B5EF4-FFF2-40B4-BE49-F238E27FC236}">
                        <a16:creationId xmlns:a16="http://schemas.microsoft.com/office/drawing/2014/main" id="{FFAA2C0D-1918-4100-AA42-8969760A0E48}"/>
                      </a:ext>
                    </a:extLst>
                  </p:cNvPr>
                  <p:cNvSpPr>
                    <a:spLocks noChangeAspect="1"/>
                  </p:cNvSpPr>
                  <p:nvPr/>
                </p:nvSpPr>
                <p:spPr>
                  <a:xfrm>
                    <a:off x="5661747"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9" name="矩形 338">
                    <a:extLst>
                      <a:ext uri="{FF2B5EF4-FFF2-40B4-BE49-F238E27FC236}">
                        <a16:creationId xmlns:a16="http://schemas.microsoft.com/office/drawing/2014/main" id="{8E111CBF-221D-480B-8E34-00897A6D7D43}"/>
                      </a:ext>
                    </a:extLst>
                  </p:cNvPr>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0" name="矩形 339">
                    <a:extLst>
                      <a:ext uri="{FF2B5EF4-FFF2-40B4-BE49-F238E27FC236}">
                        <a16:creationId xmlns:a16="http://schemas.microsoft.com/office/drawing/2014/main" id="{4973A31A-6CAD-40DD-AF7A-8657D9B2D6A5}"/>
                      </a:ext>
                    </a:extLst>
                  </p:cNvPr>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1" name="矩形 340">
                    <a:extLst>
                      <a:ext uri="{FF2B5EF4-FFF2-40B4-BE49-F238E27FC236}">
                        <a16:creationId xmlns:a16="http://schemas.microsoft.com/office/drawing/2014/main" id="{07F1046F-A56D-4CEB-8F16-6F0CDA1AFD40}"/>
                      </a:ext>
                    </a:extLst>
                  </p:cNvPr>
                  <p:cNvSpPr>
                    <a:spLocks noChangeAspect="1"/>
                  </p:cNvSpPr>
                  <p:nvPr/>
                </p:nvSpPr>
                <p:spPr>
                  <a:xfrm>
                    <a:off x="652912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2" name="矩形 341">
                    <a:extLst>
                      <a:ext uri="{FF2B5EF4-FFF2-40B4-BE49-F238E27FC236}">
                        <a16:creationId xmlns:a16="http://schemas.microsoft.com/office/drawing/2014/main" id="{3B4547C8-28B0-4E88-8246-039C57C4211D}"/>
                      </a:ext>
                    </a:extLst>
                  </p:cNvPr>
                  <p:cNvSpPr>
                    <a:spLocks noChangeAspect="1"/>
                  </p:cNvSpPr>
                  <p:nvPr/>
                </p:nvSpPr>
                <p:spPr>
                  <a:xfrm>
                    <a:off x="5083493"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3" name="矩形 342">
                    <a:extLst>
                      <a:ext uri="{FF2B5EF4-FFF2-40B4-BE49-F238E27FC236}">
                        <a16:creationId xmlns:a16="http://schemas.microsoft.com/office/drawing/2014/main" id="{B15C321B-85A6-4F1E-AD43-D3474BD442EB}"/>
                      </a:ext>
                    </a:extLst>
                  </p:cNvPr>
                  <p:cNvSpPr>
                    <a:spLocks noChangeAspect="1"/>
                  </p:cNvSpPr>
                  <p:nvPr/>
                </p:nvSpPr>
                <p:spPr>
                  <a:xfrm>
                    <a:off x="5372620"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4" name="矩形 343">
                    <a:extLst>
                      <a:ext uri="{FF2B5EF4-FFF2-40B4-BE49-F238E27FC236}">
                        <a16:creationId xmlns:a16="http://schemas.microsoft.com/office/drawing/2014/main" id="{2074E854-7327-419F-BF2F-825656874BD3}"/>
                      </a:ext>
                    </a:extLst>
                  </p:cNvPr>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5" name="矩形 344">
                    <a:extLst>
                      <a:ext uri="{FF2B5EF4-FFF2-40B4-BE49-F238E27FC236}">
                        <a16:creationId xmlns:a16="http://schemas.microsoft.com/office/drawing/2014/main" id="{6E293EAA-11BC-4D31-925D-9D85CC8CCA7A}"/>
                      </a:ext>
                    </a:extLst>
                  </p:cNvPr>
                  <p:cNvSpPr>
                    <a:spLocks noChangeAspect="1"/>
                  </p:cNvSpPr>
                  <p:nvPr/>
                </p:nvSpPr>
                <p:spPr>
                  <a:xfrm>
                    <a:off x="5950874"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6" name="矩形 345">
                    <a:extLst>
                      <a:ext uri="{FF2B5EF4-FFF2-40B4-BE49-F238E27FC236}">
                        <a16:creationId xmlns:a16="http://schemas.microsoft.com/office/drawing/2014/main" id="{4751015A-67A6-436A-BBF1-40E2E451D347}"/>
                      </a:ext>
                    </a:extLst>
                  </p:cNvPr>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7" name="矩形 346">
                    <a:extLst>
                      <a:ext uri="{FF2B5EF4-FFF2-40B4-BE49-F238E27FC236}">
                        <a16:creationId xmlns:a16="http://schemas.microsoft.com/office/drawing/2014/main" id="{13833AF9-C7B6-4B8D-B573-02FF25FD0C12}"/>
                      </a:ext>
                    </a:extLst>
                  </p:cNvPr>
                  <p:cNvSpPr>
                    <a:spLocks noChangeAspect="1"/>
                  </p:cNvSpPr>
                  <p:nvPr/>
                </p:nvSpPr>
                <p:spPr>
                  <a:xfrm>
                    <a:off x="6529127"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38" name="组合 237">
                  <a:extLst>
                    <a:ext uri="{FF2B5EF4-FFF2-40B4-BE49-F238E27FC236}">
                      <a16:creationId xmlns:a16="http://schemas.microsoft.com/office/drawing/2014/main" id="{7359E049-D21D-4174-B3A1-CC177A6972FE}"/>
                    </a:ext>
                  </a:extLst>
                </p:cNvPr>
                <p:cNvGrpSpPr>
                  <a:grpSpLocks noChangeAspect="1"/>
                </p:cNvGrpSpPr>
                <p:nvPr/>
              </p:nvGrpSpPr>
              <p:grpSpPr>
                <a:xfrm>
                  <a:off x="9371087" y="3075963"/>
                  <a:ext cx="1079204" cy="1075697"/>
                  <a:chOff x="5083493" y="2519265"/>
                  <a:chExt cx="1733634" cy="1728000"/>
                </a:xfrm>
                <a:solidFill>
                  <a:schemeClr val="accent2">
                    <a:lumMod val="20000"/>
                    <a:lumOff val="80000"/>
                  </a:schemeClr>
                </a:solidFill>
              </p:grpSpPr>
              <p:sp>
                <p:nvSpPr>
                  <p:cNvPr id="276" name="矩形 275">
                    <a:extLst>
                      <a:ext uri="{FF2B5EF4-FFF2-40B4-BE49-F238E27FC236}">
                        <a16:creationId xmlns:a16="http://schemas.microsoft.com/office/drawing/2014/main" id="{B6F7A180-2461-438C-85AE-6B221A1A5C0A}"/>
                      </a:ext>
                    </a:extLst>
                  </p:cNvPr>
                  <p:cNvSpPr>
                    <a:spLocks noChangeAspect="1"/>
                  </p:cNvSpPr>
                  <p:nvPr/>
                </p:nvSpPr>
                <p:spPr>
                  <a:xfrm>
                    <a:off x="5083493"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77" name="矩形 276">
                    <a:extLst>
                      <a:ext uri="{FF2B5EF4-FFF2-40B4-BE49-F238E27FC236}">
                        <a16:creationId xmlns:a16="http://schemas.microsoft.com/office/drawing/2014/main" id="{A1A2AB09-A188-47E2-9A5D-FCAC65A2CA9A}"/>
                      </a:ext>
                    </a:extLst>
                  </p:cNvPr>
                  <p:cNvSpPr>
                    <a:spLocks noChangeAspect="1"/>
                  </p:cNvSpPr>
                  <p:nvPr/>
                </p:nvSpPr>
                <p:spPr>
                  <a:xfrm>
                    <a:off x="5372620"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8" name="矩形 277">
                    <a:extLst>
                      <a:ext uri="{FF2B5EF4-FFF2-40B4-BE49-F238E27FC236}">
                        <a16:creationId xmlns:a16="http://schemas.microsoft.com/office/drawing/2014/main" id="{B7556A6F-6A90-4F59-BA58-28902C9E6BAB}"/>
                      </a:ext>
                    </a:extLst>
                  </p:cNvPr>
                  <p:cNvSpPr>
                    <a:spLocks noChangeAspect="1"/>
                  </p:cNvSpPr>
                  <p:nvPr/>
                </p:nvSpPr>
                <p:spPr>
                  <a:xfrm>
                    <a:off x="5661747"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9" name="矩形 278">
                    <a:extLst>
                      <a:ext uri="{FF2B5EF4-FFF2-40B4-BE49-F238E27FC236}">
                        <a16:creationId xmlns:a16="http://schemas.microsoft.com/office/drawing/2014/main" id="{4D87FE0C-D322-49D8-897D-530D254C6637}"/>
                      </a:ext>
                    </a:extLst>
                  </p:cNvPr>
                  <p:cNvSpPr>
                    <a:spLocks noChangeAspect="1"/>
                  </p:cNvSpPr>
                  <p:nvPr/>
                </p:nvSpPr>
                <p:spPr>
                  <a:xfrm>
                    <a:off x="5950874"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0" name="矩形 279">
                    <a:extLst>
                      <a:ext uri="{FF2B5EF4-FFF2-40B4-BE49-F238E27FC236}">
                        <a16:creationId xmlns:a16="http://schemas.microsoft.com/office/drawing/2014/main" id="{43BEC99B-C191-4B83-A16E-26B70E2240FE}"/>
                      </a:ext>
                    </a:extLst>
                  </p:cNvPr>
                  <p:cNvSpPr>
                    <a:spLocks noChangeAspect="1"/>
                  </p:cNvSpPr>
                  <p:nvPr/>
                </p:nvSpPr>
                <p:spPr>
                  <a:xfrm>
                    <a:off x="6240001"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1" name="矩形 280">
                    <a:extLst>
                      <a:ext uri="{FF2B5EF4-FFF2-40B4-BE49-F238E27FC236}">
                        <a16:creationId xmlns:a16="http://schemas.microsoft.com/office/drawing/2014/main" id="{5914AD9D-54DB-4C72-88F1-0E46E8CF510C}"/>
                      </a:ext>
                    </a:extLst>
                  </p:cNvPr>
                  <p:cNvSpPr>
                    <a:spLocks noChangeAspect="1"/>
                  </p:cNvSpPr>
                  <p:nvPr/>
                </p:nvSpPr>
                <p:spPr>
                  <a:xfrm>
                    <a:off x="6529127"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2" name="矩形 281">
                    <a:extLst>
                      <a:ext uri="{FF2B5EF4-FFF2-40B4-BE49-F238E27FC236}">
                        <a16:creationId xmlns:a16="http://schemas.microsoft.com/office/drawing/2014/main" id="{4F3C89BB-1595-4AA5-AE1D-641300B89C5A}"/>
                      </a:ext>
                    </a:extLst>
                  </p:cNvPr>
                  <p:cNvSpPr>
                    <a:spLocks noChangeAspect="1"/>
                  </p:cNvSpPr>
                  <p:nvPr/>
                </p:nvSpPr>
                <p:spPr>
                  <a:xfrm>
                    <a:off x="5083493"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3" name="矩形 282">
                    <a:extLst>
                      <a:ext uri="{FF2B5EF4-FFF2-40B4-BE49-F238E27FC236}">
                        <a16:creationId xmlns:a16="http://schemas.microsoft.com/office/drawing/2014/main" id="{A746A898-6870-4FB0-B984-205247942BEA}"/>
                      </a:ext>
                    </a:extLst>
                  </p:cNvPr>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4" name="矩形 283">
                    <a:extLst>
                      <a:ext uri="{FF2B5EF4-FFF2-40B4-BE49-F238E27FC236}">
                        <a16:creationId xmlns:a16="http://schemas.microsoft.com/office/drawing/2014/main" id="{B9DB5D62-326C-4F91-85B5-246B39E3D8D8}"/>
                      </a:ext>
                    </a:extLst>
                  </p:cNvPr>
                  <p:cNvSpPr>
                    <a:spLocks noChangeAspect="1"/>
                  </p:cNvSpPr>
                  <p:nvPr/>
                </p:nvSpPr>
                <p:spPr>
                  <a:xfrm>
                    <a:off x="566174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5" name="矩形 284">
                    <a:extLst>
                      <a:ext uri="{FF2B5EF4-FFF2-40B4-BE49-F238E27FC236}">
                        <a16:creationId xmlns:a16="http://schemas.microsoft.com/office/drawing/2014/main" id="{B499144B-EF15-4A09-8420-6291565EBF8F}"/>
                      </a:ext>
                    </a:extLst>
                  </p:cNvPr>
                  <p:cNvSpPr>
                    <a:spLocks noChangeAspect="1"/>
                  </p:cNvSpPr>
                  <p:nvPr/>
                </p:nvSpPr>
                <p:spPr>
                  <a:xfrm>
                    <a:off x="5950874"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6" name="矩形 285">
                    <a:extLst>
                      <a:ext uri="{FF2B5EF4-FFF2-40B4-BE49-F238E27FC236}">
                        <a16:creationId xmlns:a16="http://schemas.microsoft.com/office/drawing/2014/main" id="{FCC7FA9A-0452-444B-8B5C-9F68690DF678}"/>
                      </a:ext>
                    </a:extLst>
                  </p:cNvPr>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7" name="矩形 286">
                    <a:extLst>
                      <a:ext uri="{FF2B5EF4-FFF2-40B4-BE49-F238E27FC236}">
                        <a16:creationId xmlns:a16="http://schemas.microsoft.com/office/drawing/2014/main" id="{7AACA701-DEEB-4329-B9E9-5FFEF6C514F8}"/>
                      </a:ext>
                    </a:extLst>
                  </p:cNvPr>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8" name="矩形 287">
                    <a:extLst>
                      <a:ext uri="{FF2B5EF4-FFF2-40B4-BE49-F238E27FC236}">
                        <a16:creationId xmlns:a16="http://schemas.microsoft.com/office/drawing/2014/main" id="{9B6CC827-72BC-49CB-B820-7385A9B01647}"/>
                      </a:ext>
                    </a:extLst>
                  </p:cNvPr>
                  <p:cNvSpPr>
                    <a:spLocks noChangeAspect="1"/>
                  </p:cNvSpPr>
                  <p:nvPr/>
                </p:nvSpPr>
                <p:spPr>
                  <a:xfrm>
                    <a:off x="5083493" y="3095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9" name="矩形 288">
                    <a:extLst>
                      <a:ext uri="{FF2B5EF4-FFF2-40B4-BE49-F238E27FC236}">
                        <a16:creationId xmlns:a16="http://schemas.microsoft.com/office/drawing/2014/main" id="{98CCF683-71BE-415F-B512-3A9ADA71D05B}"/>
                      </a:ext>
                    </a:extLst>
                  </p:cNvPr>
                  <p:cNvSpPr>
                    <a:spLocks noChangeAspect="1"/>
                  </p:cNvSpPr>
                  <p:nvPr/>
                </p:nvSpPr>
                <p:spPr>
                  <a:xfrm>
                    <a:off x="5372620"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0" name="矩形 289">
                    <a:extLst>
                      <a:ext uri="{FF2B5EF4-FFF2-40B4-BE49-F238E27FC236}">
                        <a16:creationId xmlns:a16="http://schemas.microsoft.com/office/drawing/2014/main" id="{37B4ECB9-1845-4E9A-98AB-FD8830C6C3F5}"/>
                      </a:ext>
                    </a:extLst>
                  </p:cNvPr>
                  <p:cNvSpPr>
                    <a:spLocks noChangeAspect="1"/>
                  </p:cNvSpPr>
                  <p:nvPr/>
                </p:nvSpPr>
                <p:spPr>
                  <a:xfrm>
                    <a:off x="566174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1" name="矩形 290">
                    <a:extLst>
                      <a:ext uri="{FF2B5EF4-FFF2-40B4-BE49-F238E27FC236}">
                        <a16:creationId xmlns:a16="http://schemas.microsoft.com/office/drawing/2014/main" id="{39076B53-1E69-4900-B3D2-1532C6B2C4E3}"/>
                      </a:ext>
                    </a:extLst>
                  </p:cNvPr>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2" name="矩形 291">
                    <a:extLst>
                      <a:ext uri="{FF2B5EF4-FFF2-40B4-BE49-F238E27FC236}">
                        <a16:creationId xmlns:a16="http://schemas.microsoft.com/office/drawing/2014/main" id="{631DA6C0-ADD5-4A35-980D-032F6B0440DB}"/>
                      </a:ext>
                    </a:extLst>
                  </p:cNvPr>
                  <p:cNvSpPr>
                    <a:spLocks noChangeAspect="1"/>
                  </p:cNvSpPr>
                  <p:nvPr/>
                </p:nvSpPr>
                <p:spPr>
                  <a:xfrm>
                    <a:off x="6240001"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3" name="矩形 292">
                    <a:extLst>
                      <a:ext uri="{FF2B5EF4-FFF2-40B4-BE49-F238E27FC236}">
                        <a16:creationId xmlns:a16="http://schemas.microsoft.com/office/drawing/2014/main" id="{1E47BE90-13C8-4F6A-83F1-4C48571442C4}"/>
                      </a:ext>
                    </a:extLst>
                  </p:cNvPr>
                  <p:cNvSpPr>
                    <a:spLocks noChangeAspect="1"/>
                  </p:cNvSpPr>
                  <p:nvPr/>
                </p:nvSpPr>
                <p:spPr>
                  <a:xfrm>
                    <a:off x="652912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4" name="矩形 293">
                    <a:extLst>
                      <a:ext uri="{FF2B5EF4-FFF2-40B4-BE49-F238E27FC236}">
                        <a16:creationId xmlns:a16="http://schemas.microsoft.com/office/drawing/2014/main" id="{FFC462ED-EFF2-4CCD-8D43-1B283ACA8D38}"/>
                      </a:ext>
                    </a:extLst>
                  </p:cNvPr>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5" name="矩形 294">
                    <a:extLst>
                      <a:ext uri="{FF2B5EF4-FFF2-40B4-BE49-F238E27FC236}">
                        <a16:creationId xmlns:a16="http://schemas.microsoft.com/office/drawing/2014/main" id="{6B7391C1-42CC-4B4F-A16A-F8AE6810353C}"/>
                      </a:ext>
                    </a:extLst>
                  </p:cNvPr>
                  <p:cNvSpPr>
                    <a:spLocks noChangeAspect="1"/>
                  </p:cNvSpPr>
                  <p:nvPr/>
                </p:nvSpPr>
                <p:spPr>
                  <a:xfrm>
                    <a:off x="5372620"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6" name="矩形 295">
                    <a:extLst>
                      <a:ext uri="{FF2B5EF4-FFF2-40B4-BE49-F238E27FC236}">
                        <a16:creationId xmlns:a16="http://schemas.microsoft.com/office/drawing/2014/main" id="{AA2332AA-A6BB-4431-B8C9-8CA9F5598A5D}"/>
                      </a:ext>
                    </a:extLst>
                  </p:cNvPr>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7" name="矩形 296">
                    <a:extLst>
                      <a:ext uri="{FF2B5EF4-FFF2-40B4-BE49-F238E27FC236}">
                        <a16:creationId xmlns:a16="http://schemas.microsoft.com/office/drawing/2014/main" id="{C4E6EBDD-6FFC-4363-9A9F-91395EF502CC}"/>
                      </a:ext>
                    </a:extLst>
                  </p:cNvPr>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8" name="矩形 297">
                    <a:extLst>
                      <a:ext uri="{FF2B5EF4-FFF2-40B4-BE49-F238E27FC236}">
                        <a16:creationId xmlns:a16="http://schemas.microsoft.com/office/drawing/2014/main" id="{8038CF89-C8C3-4A1D-AE7E-33C0C4FE8BDB}"/>
                      </a:ext>
                    </a:extLst>
                  </p:cNvPr>
                  <p:cNvSpPr>
                    <a:spLocks noChangeAspect="1"/>
                  </p:cNvSpPr>
                  <p:nvPr/>
                </p:nvSpPr>
                <p:spPr>
                  <a:xfrm>
                    <a:off x="6240001"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9" name="矩形 298">
                    <a:extLst>
                      <a:ext uri="{FF2B5EF4-FFF2-40B4-BE49-F238E27FC236}">
                        <a16:creationId xmlns:a16="http://schemas.microsoft.com/office/drawing/2014/main" id="{D14014A9-7549-4C08-9C8B-C48A1904B912}"/>
                      </a:ext>
                    </a:extLst>
                  </p:cNvPr>
                  <p:cNvSpPr>
                    <a:spLocks noChangeAspect="1"/>
                  </p:cNvSpPr>
                  <p:nvPr/>
                </p:nvSpPr>
                <p:spPr>
                  <a:xfrm>
                    <a:off x="652912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0" name="矩形 299">
                    <a:extLst>
                      <a:ext uri="{FF2B5EF4-FFF2-40B4-BE49-F238E27FC236}">
                        <a16:creationId xmlns:a16="http://schemas.microsoft.com/office/drawing/2014/main" id="{DB5B89AC-7358-4886-9A1A-F4ED2908964C}"/>
                      </a:ext>
                    </a:extLst>
                  </p:cNvPr>
                  <p:cNvSpPr>
                    <a:spLocks noChangeAspect="1"/>
                  </p:cNvSpPr>
                  <p:nvPr/>
                </p:nvSpPr>
                <p:spPr>
                  <a:xfrm>
                    <a:off x="5083493"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1" name="矩形 300">
                    <a:extLst>
                      <a:ext uri="{FF2B5EF4-FFF2-40B4-BE49-F238E27FC236}">
                        <a16:creationId xmlns:a16="http://schemas.microsoft.com/office/drawing/2014/main" id="{8789D676-B9A3-423D-955A-1A317D129852}"/>
                      </a:ext>
                    </a:extLst>
                  </p:cNvPr>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2" name="矩形 301">
                    <a:extLst>
                      <a:ext uri="{FF2B5EF4-FFF2-40B4-BE49-F238E27FC236}">
                        <a16:creationId xmlns:a16="http://schemas.microsoft.com/office/drawing/2014/main" id="{8EF973C3-D7CF-4A84-8CDC-884F67B05B65}"/>
                      </a:ext>
                    </a:extLst>
                  </p:cNvPr>
                  <p:cNvSpPr>
                    <a:spLocks noChangeAspect="1"/>
                  </p:cNvSpPr>
                  <p:nvPr/>
                </p:nvSpPr>
                <p:spPr>
                  <a:xfrm>
                    <a:off x="566174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3" name="矩形 302">
                    <a:extLst>
                      <a:ext uri="{FF2B5EF4-FFF2-40B4-BE49-F238E27FC236}">
                        <a16:creationId xmlns:a16="http://schemas.microsoft.com/office/drawing/2014/main" id="{66C4D47A-1560-48CC-9683-FC4FD41B0D5B}"/>
                      </a:ext>
                    </a:extLst>
                  </p:cNvPr>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4" name="矩形 303">
                    <a:extLst>
                      <a:ext uri="{FF2B5EF4-FFF2-40B4-BE49-F238E27FC236}">
                        <a16:creationId xmlns:a16="http://schemas.microsoft.com/office/drawing/2014/main" id="{C423D401-4A21-4266-99E3-A289DC14D504}"/>
                      </a:ext>
                    </a:extLst>
                  </p:cNvPr>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5" name="矩形 304">
                    <a:extLst>
                      <a:ext uri="{FF2B5EF4-FFF2-40B4-BE49-F238E27FC236}">
                        <a16:creationId xmlns:a16="http://schemas.microsoft.com/office/drawing/2014/main" id="{0FB0560E-34B9-4D14-AF58-76949201C0DD}"/>
                      </a:ext>
                    </a:extLst>
                  </p:cNvPr>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6" name="矩形 305">
                    <a:extLst>
                      <a:ext uri="{FF2B5EF4-FFF2-40B4-BE49-F238E27FC236}">
                        <a16:creationId xmlns:a16="http://schemas.microsoft.com/office/drawing/2014/main" id="{EB69895C-B295-499D-9159-4E14A2F7EF5E}"/>
                      </a:ext>
                    </a:extLst>
                  </p:cNvPr>
                  <p:cNvSpPr>
                    <a:spLocks noChangeAspect="1"/>
                  </p:cNvSpPr>
                  <p:nvPr/>
                </p:nvSpPr>
                <p:spPr>
                  <a:xfrm>
                    <a:off x="5083493"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7" name="矩形 306">
                    <a:extLst>
                      <a:ext uri="{FF2B5EF4-FFF2-40B4-BE49-F238E27FC236}">
                        <a16:creationId xmlns:a16="http://schemas.microsoft.com/office/drawing/2014/main" id="{2C3BE672-ACA8-4629-AD86-3C1C9634AFA3}"/>
                      </a:ext>
                    </a:extLst>
                  </p:cNvPr>
                  <p:cNvSpPr>
                    <a:spLocks noChangeAspect="1"/>
                  </p:cNvSpPr>
                  <p:nvPr/>
                </p:nvSpPr>
                <p:spPr>
                  <a:xfrm>
                    <a:off x="5372620"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8" name="矩形 307">
                    <a:extLst>
                      <a:ext uri="{FF2B5EF4-FFF2-40B4-BE49-F238E27FC236}">
                        <a16:creationId xmlns:a16="http://schemas.microsoft.com/office/drawing/2014/main" id="{9D5C3E91-5611-493A-A6B6-1E7444925E36}"/>
                      </a:ext>
                    </a:extLst>
                  </p:cNvPr>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9" name="矩形 308">
                    <a:extLst>
                      <a:ext uri="{FF2B5EF4-FFF2-40B4-BE49-F238E27FC236}">
                        <a16:creationId xmlns:a16="http://schemas.microsoft.com/office/drawing/2014/main" id="{AEAF4AE8-5C25-46C5-B1C9-C8E23376B677}"/>
                      </a:ext>
                    </a:extLst>
                  </p:cNvPr>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0" name="矩形 309">
                    <a:extLst>
                      <a:ext uri="{FF2B5EF4-FFF2-40B4-BE49-F238E27FC236}">
                        <a16:creationId xmlns:a16="http://schemas.microsoft.com/office/drawing/2014/main" id="{42E64640-D597-4E1F-9F52-9928DF77D35E}"/>
                      </a:ext>
                    </a:extLst>
                  </p:cNvPr>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1" name="矩形 310">
                    <a:extLst>
                      <a:ext uri="{FF2B5EF4-FFF2-40B4-BE49-F238E27FC236}">
                        <a16:creationId xmlns:a16="http://schemas.microsoft.com/office/drawing/2014/main" id="{B33D5BBA-9A5A-45EA-9DE8-03E3DBC6E37B}"/>
                      </a:ext>
                    </a:extLst>
                  </p:cNvPr>
                  <p:cNvSpPr>
                    <a:spLocks noChangeAspect="1"/>
                  </p:cNvSpPr>
                  <p:nvPr/>
                </p:nvSpPr>
                <p:spPr>
                  <a:xfrm>
                    <a:off x="652912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39" name="组合 238">
                  <a:extLst>
                    <a:ext uri="{FF2B5EF4-FFF2-40B4-BE49-F238E27FC236}">
                      <a16:creationId xmlns:a16="http://schemas.microsoft.com/office/drawing/2014/main" id="{9C2ADDED-3826-44A1-97E7-B327A126912E}"/>
                    </a:ext>
                  </a:extLst>
                </p:cNvPr>
                <p:cNvGrpSpPr>
                  <a:grpSpLocks noChangeAspect="1"/>
                </p:cNvGrpSpPr>
                <p:nvPr/>
              </p:nvGrpSpPr>
              <p:grpSpPr>
                <a:xfrm>
                  <a:off x="9446407" y="3159761"/>
                  <a:ext cx="1079204" cy="1075697"/>
                  <a:chOff x="5083493" y="2519265"/>
                  <a:chExt cx="1733634" cy="1728000"/>
                </a:xfrm>
              </p:grpSpPr>
              <p:sp>
                <p:nvSpPr>
                  <p:cNvPr id="240" name="矩形 239">
                    <a:extLst>
                      <a:ext uri="{FF2B5EF4-FFF2-40B4-BE49-F238E27FC236}">
                        <a16:creationId xmlns:a16="http://schemas.microsoft.com/office/drawing/2014/main" id="{11FB5AEB-78AE-49C3-839E-DD7288AE89B9}"/>
                      </a:ext>
                    </a:extLst>
                  </p:cNvPr>
                  <p:cNvSpPr>
                    <a:spLocks noChangeAspect="1"/>
                  </p:cNvSpPr>
                  <p:nvPr/>
                </p:nvSpPr>
                <p:spPr>
                  <a:xfrm>
                    <a:off x="5083493"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41" name="矩形 240">
                    <a:extLst>
                      <a:ext uri="{FF2B5EF4-FFF2-40B4-BE49-F238E27FC236}">
                        <a16:creationId xmlns:a16="http://schemas.microsoft.com/office/drawing/2014/main" id="{90E124A0-9B4D-41CC-82F1-673A2BAE92E1}"/>
                      </a:ext>
                    </a:extLst>
                  </p:cNvPr>
                  <p:cNvSpPr>
                    <a:spLocks noChangeAspect="1"/>
                  </p:cNvSpPr>
                  <p:nvPr/>
                </p:nvSpPr>
                <p:spPr>
                  <a:xfrm>
                    <a:off x="5372620"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2" name="矩形 241">
                    <a:extLst>
                      <a:ext uri="{FF2B5EF4-FFF2-40B4-BE49-F238E27FC236}">
                        <a16:creationId xmlns:a16="http://schemas.microsoft.com/office/drawing/2014/main" id="{F85EF2D9-ED05-478B-8F16-6BA25B95EEC2}"/>
                      </a:ext>
                    </a:extLst>
                  </p:cNvPr>
                  <p:cNvSpPr>
                    <a:spLocks noChangeAspect="1"/>
                  </p:cNvSpPr>
                  <p:nvPr/>
                </p:nvSpPr>
                <p:spPr>
                  <a:xfrm>
                    <a:off x="5661747"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3" name="矩形 242">
                    <a:extLst>
                      <a:ext uri="{FF2B5EF4-FFF2-40B4-BE49-F238E27FC236}">
                        <a16:creationId xmlns:a16="http://schemas.microsoft.com/office/drawing/2014/main" id="{9FF65316-FBE9-46BD-B832-BA9EFCFDD59F}"/>
                      </a:ext>
                    </a:extLst>
                  </p:cNvPr>
                  <p:cNvSpPr>
                    <a:spLocks noChangeAspect="1"/>
                  </p:cNvSpPr>
                  <p:nvPr/>
                </p:nvSpPr>
                <p:spPr>
                  <a:xfrm>
                    <a:off x="5950874"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4" name="矩形 243">
                    <a:extLst>
                      <a:ext uri="{FF2B5EF4-FFF2-40B4-BE49-F238E27FC236}">
                        <a16:creationId xmlns:a16="http://schemas.microsoft.com/office/drawing/2014/main" id="{71B051D9-56FC-481A-B7B2-28C8B7A6DFE8}"/>
                      </a:ext>
                    </a:extLst>
                  </p:cNvPr>
                  <p:cNvSpPr>
                    <a:spLocks noChangeAspect="1"/>
                  </p:cNvSpPr>
                  <p:nvPr/>
                </p:nvSpPr>
                <p:spPr>
                  <a:xfrm>
                    <a:off x="6240001"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5" name="矩形 244">
                    <a:extLst>
                      <a:ext uri="{FF2B5EF4-FFF2-40B4-BE49-F238E27FC236}">
                        <a16:creationId xmlns:a16="http://schemas.microsoft.com/office/drawing/2014/main" id="{9B87CE7F-A93B-4377-8078-216082D0FECE}"/>
                      </a:ext>
                    </a:extLst>
                  </p:cNvPr>
                  <p:cNvSpPr>
                    <a:spLocks noChangeAspect="1"/>
                  </p:cNvSpPr>
                  <p:nvPr/>
                </p:nvSpPr>
                <p:spPr>
                  <a:xfrm>
                    <a:off x="6529127"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6" name="矩形 245">
                    <a:extLst>
                      <a:ext uri="{FF2B5EF4-FFF2-40B4-BE49-F238E27FC236}">
                        <a16:creationId xmlns:a16="http://schemas.microsoft.com/office/drawing/2014/main" id="{28C1F6A7-890C-459A-8885-A20ECC0D1AD6}"/>
                      </a:ext>
                    </a:extLst>
                  </p:cNvPr>
                  <p:cNvSpPr>
                    <a:spLocks noChangeAspect="1"/>
                  </p:cNvSpPr>
                  <p:nvPr/>
                </p:nvSpPr>
                <p:spPr>
                  <a:xfrm>
                    <a:off x="5083493"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7" name="矩形 246">
                    <a:extLst>
                      <a:ext uri="{FF2B5EF4-FFF2-40B4-BE49-F238E27FC236}">
                        <a16:creationId xmlns:a16="http://schemas.microsoft.com/office/drawing/2014/main" id="{338C68E6-B4AA-44B1-BBA5-06BA5CC9EA43}"/>
                      </a:ext>
                    </a:extLst>
                  </p:cNvPr>
                  <p:cNvSpPr>
                    <a:spLocks noChangeAspect="1"/>
                  </p:cNvSpPr>
                  <p:nvPr/>
                </p:nvSpPr>
                <p:spPr>
                  <a:xfrm>
                    <a:off x="5372620"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8" name="矩形 247">
                    <a:extLst>
                      <a:ext uri="{FF2B5EF4-FFF2-40B4-BE49-F238E27FC236}">
                        <a16:creationId xmlns:a16="http://schemas.microsoft.com/office/drawing/2014/main" id="{BD274F78-80DD-452E-9E5B-EA7790E6845B}"/>
                      </a:ext>
                    </a:extLst>
                  </p:cNvPr>
                  <p:cNvSpPr>
                    <a:spLocks noChangeAspect="1"/>
                  </p:cNvSpPr>
                  <p:nvPr/>
                </p:nvSpPr>
                <p:spPr>
                  <a:xfrm>
                    <a:off x="5661747" y="2807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9" name="矩形 248">
                    <a:extLst>
                      <a:ext uri="{FF2B5EF4-FFF2-40B4-BE49-F238E27FC236}">
                        <a16:creationId xmlns:a16="http://schemas.microsoft.com/office/drawing/2014/main" id="{D6FA4A20-73F2-409A-87E9-ECEDC48C0B83}"/>
                      </a:ext>
                    </a:extLst>
                  </p:cNvPr>
                  <p:cNvSpPr>
                    <a:spLocks noChangeAspect="1"/>
                  </p:cNvSpPr>
                  <p:nvPr/>
                </p:nvSpPr>
                <p:spPr>
                  <a:xfrm>
                    <a:off x="5950874"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0" name="矩形 249">
                    <a:extLst>
                      <a:ext uri="{FF2B5EF4-FFF2-40B4-BE49-F238E27FC236}">
                        <a16:creationId xmlns:a16="http://schemas.microsoft.com/office/drawing/2014/main" id="{C8D41970-B34A-434D-9104-BB626B64A96D}"/>
                      </a:ext>
                    </a:extLst>
                  </p:cNvPr>
                  <p:cNvSpPr>
                    <a:spLocks noChangeAspect="1"/>
                  </p:cNvSpPr>
                  <p:nvPr/>
                </p:nvSpPr>
                <p:spPr>
                  <a:xfrm>
                    <a:off x="6240002" y="2807266"/>
                    <a:ext cx="288000" cy="288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1" name="矩形 250">
                    <a:extLst>
                      <a:ext uri="{FF2B5EF4-FFF2-40B4-BE49-F238E27FC236}">
                        <a16:creationId xmlns:a16="http://schemas.microsoft.com/office/drawing/2014/main" id="{9A03D0C5-008B-48C3-9930-F7186ED9E88C}"/>
                      </a:ext>
                    </a:extLst>
                  </p:cNvPr>
                  <p:cNvSpPr>
                    <a:spLocks noChangeAspect="1"/>
                  </p:cNvSpPr>
                  <p:nvPr/>
                </p:nvSpPr>
                <p:spPr>
                  <a:xfrm>
                    <a:off x="6529127"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2" name="矩形 251">
                    <a:extLst>
                      <a:ext uri="{FF2B5EF4-FFF2-40B4-BE49-F238E27FC236}">
                        <a16:creationId xmlns:a16="http://schemas.microsoft.com/office/drawing/2014/main" id="{5E038F46-8AC1-494F-B438-D4E6F1E05396}"/>
                      </a:ext>
                    </a:extLst>
                  </p:cNvPr>
                  <p:cNvSpPr>
                    <a:spLocks noChangeAspect="1"/>
                  </p:cNvSpPr>
                  <p:nvPr/>
                </p:nvSpPr>
                <p:spPr>
                  <a:xfrm>
                    <a:off x="5083493"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3" name="矩形 252">
                    <a:extLst>
                      <a:ext uri="{FF2B5EF4-FFF2-40B4-BE49-F238E27FC236}">
                        <a16:creationId xmlns:a16="http://schemas.microsoft.com/office/drawing/2014/main" id="{36F87984-71E8-4E7D-8BCF-456D3F74EE83}"/>
                      </a:ext>
                    </a:extLst>
                  </p:cNvPr>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4" name="矩形 253">
                    <a:extLst>
                      <a:ext uri="{FF2B5EF4-FFF2-40B4-BE49-F238E27FC236}">
                        <a16:creationId xmlns:a16="http://schemas.microsoft.com/office/drawing/2014/main" id="{CEEB658F-846A-4157-A3D5-4F2A02B849BF}"/>
                      </a:ext>
                    </a:extLst>
                  </p:cNvPr>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5" name="矩形 254">
                    <a:extLst>
                      <a:ext uri="{FF2B5EF4-FFF2-40B4-BE49-F238E27FC236}">
                        <a16:creationId xmlns:a16="http://schemas.microsoft.com/office/drawing/2014/main" id="{C60EE090-C58D-483F-826C-7CC5E9393B27}"/>
                      </a:ext>
                    </a:extLst>
                  </p:cNvPr>
                  <p:cNvSpPr>
                    <a:spLocks noChangeAspect="1"/>
                  </p:cNvSpPr>
                  <p:nvPr/>
                </p:nvSpPr>
                <p:spPr>
                  <a:xfrm>
                    <a:off x="5950874"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6" name="矩形 255">
                    <a:extLst>
                      <a:ext uri="{FF2B5EF4-FFF2-40B4-BE49-F238E27FC236}">
                        <a16:creationId xmlns:a16="http://schemas.microsoft.com/office/drawing/2014/main" id="{D050FAEA-A124-438E-956F-5C65F1E9B5B6}"/>
                      </a:ext>
                    </a:extLst>
                  </p:cNvPr>
                  <p:cNvSpPr>
                    <a:spLocks noChangeAspect="1"/>
                  </p:cNvSpPr>
                  <p:nvPr/>
                </p:nvSpPr>
                <p:spPr>
                  <a:xfrm>
                    <a:off x="6240001"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7" name="矩形 256">
                    <a:extLst>
                      <a:ext uri="{FF2B5EF4-FFF2-40B4-BE49-F238E27FC236}">
                        <a16:creationId xmlns:a16="http://schemas.microsoft.com/office/drawing/2014/main" id="{FB39399E-0419-40BC-B8D0-6CFD116FF864}"/>
                      </a:ext>
                    </a:extLst>
                  </p:cNvPr>
                  <p:cNvSpPr>
                    <a:spLocks noChangeAspect="1"/>
                  </p:cNvSpPr>
                  <p:nvPr/>
                </p:nvSpPr>
                <p:spPr>
                  <a:xfrm>
                    <a:off x="6529127"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8" name="矩形 257">
                    <a:extLst>
                      <a:ext uri="{FF2B5EF4-FFF2-40B4-BE49-F238E27FC236}">
                        <a16:creationId xmlns:a16="http://schemas.microsoft.com/office/drawing/2014/main" id="{3B62F456-6FB0-4DA3-A6FF-18FC79F15521}"/>
                      </a:ext>
                    </a:extLst>
                  </p:cNvPr>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9" name="矩形 258">
                    <a:extLst>
                      <a:ext uri="{FF2B5EF4-FFF2-40B4-BE49-F238E27FC236}">
                        <a16:creationId xmlns:a16="http://schemas.microsoft.com/office/drawing/2014/main" id="{595CA486-6E15-4EF6-90B2-80C6F9C7E4BC}"/>
                      </a:ext>
                    </a:extLst>
                  </p:cNvPr>
                  <p:cNvSpPr>
                    <a:spLocks noChangeAspect="1"/>
                  </p:cNvSpPr>
                  <p:nvPr/>
                </p:nvSpPr>
                <p:spPr>
                  <a:xfrm>
                    <a:off x="5372620"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0" name="矩形 259">
                    <a:extLst>
                      <a:ext uri="{FF2B5EF4-FFF2-40B4-BE49-F238E27FC236}">
                        <a16:creationId xmlns:a16="http://schemas.microsoft.com/office/drawing/2014/main" id="{9BF96245-16BB-457E-A124-1A33B6E4F543}"/>
                      </a:ext>
                    </a:extLst>
                  </p:cNvPr>
                  <p:cNvSpPr>
                    <a:spLocks noChangeAspect="1"/>
                  </p:cNvSpPr>
                  <p:nvPr/>
                </p:nvSpPr>
                <p:spPr>
                  <a:xfrm>
                    <a:off x="5661747"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1" name="矩形 260">
                    <a:extLst>
                      <a:ext uri="{FF2B5EF4-FFF2-40B4-BE49-F238E27FC236}">
                        <a16:creationId xmlns:a16="http://schemas.microsoft.com/office/drawing/2014/main" id="{48F21F27-7B5F-4A6F-B7CC-8A41D790BAE3}"/>
                      </a:ext>
                    </a:extLst>
                  </p:cNvPr>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2" name="矩形 261">
                    <a:extLst>
                      <a:ext uri="{FF2B5EF4-FFF2-40B4-BE49-F238E27FC236}">
                        <a16:creationId xmlns:a16="http://schemas.microsoft.com/office/drawing/2014/main" id="{BA1C91C3-DBCE-4C42-87FF-F9BE429E9F60}"/>
                      </a:ext>
                    </a:extLst>
                  </p:cNvPr>
                  <p:cNvSpPr>
                    <a:spLocks noChangeAspect="1"/>
                  </p:cNvSpPr>
                  <p:nvPr/>
                </p:nvSpPr>
                <p:spPr>
                  <a:xfrm>
                    <a:off x="6240001"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3" name="矩形 262">
                    <a:extLst>
                      <a:ext uri="{FF2B5EF4-FFF2-40B4-BE49-F238E27FC236}">
                        <a16:creationId xmlns:a16="http://schemas.microsoft.com/office/drawing/2014/main" id="{6BCE0CD2-5C08-485B-BF34-180F0045DE1C}"/>
                      </a:ext>
                    </a:extLst>
                  </p:cNvPr>
                  <p:cNvSpPr>
                    <a:spLocks noChangeAspect="1"/>
                  </p:cNvSpPr>
                  <p:nvPr/>
                </p:nvSpPr>
                <p:spPr>
                  <a:xfrm>
                    <a:off x="6529127"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4" name="矩形 263">
                    <a:extLst>
                      <a:ext uri="{FF2B5EF4-FFF2-40B4-BE49-F238E27FC236}">
                        <a16:creationId xmlns:a16="http://schemas.microsoft.com/office/drawing/2014/main" id="{BAF2261D-CEFB-4EEA-979A-8ABFC634F2EC}"/>
                      </a:ext>
                    </a:extLst>
                  </p:cNvPr>
                  <p:cNvSpPr>
                    <a:spLocks noChangeAspect="1"/>
                  </p:cNvSpPr>
                  <p:nvPr/>
                </p:nvSpPr>
                <p:spPr>
                  <a:xfrm>
                    <a:off x="5083493"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5" name="矩形 264">
                    <a:extLst>
                      <a:ext uri="{FF2B5EF4-FFF2-40B4-BE49-F238E27FC236}">
                        <a16:creationId xmlns:a16="http://schemas.microsoft.com/office/drawing/2014/main" id="{054F7372-1D5F-458B-9DAA-D4EE25F5F503}"/>
                      </a:ext>
                    </a:extLst>
                  </p:cNvPr>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6" name="矩形 265">
                    <a:extLst>
                      <a:ext uri="{FF2B5EF4-FFF2-40B4-BE49-F238E27FC236}">
                        <a16:creationId xmlns:a16="http://schemas.microsoft.com/office/drawing/2014/main" id="{630D2B76-37BB-455D-B659-A230C2503FBC}"/>
                      </a:ext>
                    </a:extLst>
                  </p:cNvPr>
                  <p:cNvSpPr>
                    <a:spLocks noChangeAspect="1"/>
                  </p:cNvSpPr>
                  <p:nvPr/>
                </p:nvSpPr>
                <p:spPr>
                  <a:xfrm>
                    <a:off x="566174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7" name="矩形 266">
                    <a:extLst>
                      <a:ext uri="{FF2B5EF4-FFF2-40B4-BE49-F238E27FC236}">
                        <a16:creationId xmlns:a16="http://schemas.microsoft.com/office/drawing/2014/main" id="{28386E21-A5F2-49C9-B40E-355B0C748A6C}"/>
                      </a:ext>
                    </a:extLst>
                  </p:cNvPr>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8" name="矩形 267">
                    <a:extLst>
                      <a:ext uri="{FF2B5EF4-FFF2-40B4-BE49-F238E27FC236}">
                        <a16:creationId xmlns:a16="http://schemas.microsoft.com/office/drawing/2014/main" id="{969858B3-F288-4AD6-B19F-E4A3453BC7C6}"/>
                      </a:ext>
                    </a:extLst>
                  </p:cNvPr>
                  <p:cNvSpPr>
                    <a:spLocks noChangeAspect="1"/>
                  </p:cNvSpPr>
                  <p:nvPr/>
                </p:nvSpPr>
                <p:spPr>
                  <a:xfrm>
                    <a:off x="6240001"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9" name="矩形 268">
                    <a:extLst>
                      <a:ext uri="{FF2B5EF4-FFF2-40B4-BE49-F238E27FC236}">
                        <a16:creationId xmlns:a16="http://schemas.microsoft.com/office/drawing/2014/main" id="{BBE58E02-6796-40D0-8584-1CD17B7026F8}"/>
                      </a:ext>
                    </a:extLst>
                  </p:cNvPr>
                  <p:cNvSpPr>
                    <a:spLocks noChangeAspect="1"/>
                  </p:cNvSpPr>
                  <p:nvPr/>
                </p:nvSpPr>
                <p:spPr>
                  <a:xfrm>
                    <a:off x="6529127"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0" name="矩形 269">
                    <a:extLst>
                      <a:ext uri="{FF2B5EF4-FFF2-40B4-BE49-F238E27FC236}">
                        <a16:creationId xmlns:a16="http://schemas.microsoft.com/office/drawing/2014/main" id="{0F3142B7-339B-4D20-9675-4A06F197FCD4}"/>
                      </a:ext>
                    </a:extLst>
                  </p:cNvPr>
                  <p:cNvSpPr>
                    <a:spLocks noChangeAspect="1"/>
                  </p:cNvSpPr>
                  <p:nvPr/>
                </p:nvSpPr>
                <p:spPr>
                  <a:xfrm>
                    <a:off x="5083493"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1" name="矩形 270">
                    <a:extLst>
                      <a:ext uri="{FF2B5EF4-FFF2-40B4-BE49-F238E27FC236}">
                        <a16:creationId xmlns:a16="http://schemas.microsoft.com/office/drawing/2014/main" id="{71668CCB-3B47-4031-B660-F95F99F08885}"/>
                      </a:ext>
                    </a:extLst>
                  </p:cNvPr>
                  <p:cNvSpPr>
                    <a:spLocks noChangeAspect="1"/>
                  </p:cNvSpPr>
                  <p:nvPr/>
                </p:nvSpPr>
                <p:spPr>
                  <a:xfrm>
                    <a:off x="5372620"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2" name="矩形 271">
                    <a:extLst>
                      <a:ext uri="{FF2B5EF4-FFF2-40B4-BE49-F238E27FC236}">
                        <a16:creationId xmlns:a16="http://schemas.microsoft.com/office/drawing/2014/main" id="{B8BF4D32-84D9-4008-AE95-F22F10DE4F52}"/>
                      </a:ext>
                    </a:extLst>
                  </p:cNvPr>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3" name="矩形 272">
                    <a:extLst>
                      <a:ext uri="{FF2B5EF4-FFF2-40B4-BE49-F238E27FC236}">
                        <a16:creationId xmlns:a16="http://schemas.microsoft.com/office/drawing/2014/main" id="{FD2AA669-9662-4A24-B47F-FD2AFDA65D7E}"/>
                      </a:ext>
                    </a:extLst>
                  </p:cNvPr>
                  <p:cNvSpPr>
                    <a:spLocks noChangeAspect="1"/>
                  </p:cNvSpPr>
                  <p:nvPr/>
                </p:nvSpPr>
                <p:spPr>
                  <a:xfrm>
                    <a:off x="5950874"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4" name="矩形 273">
                    <a:extLst>
                      <a:ext uri="{FF2B5EF4-FFF2-40B4-BE49-F238E27FC236}">
                        <a16:creationId xmlns:a16="http://schemas.microsoft.com/office/drawing/2014/main" id="{10A6A1D1-7910-4993-9169-D3E926A58CEC}"/>
                      </a:ext>
                    </a:extLst>
                  </p:cNvPr>
                  <p:cNvSpPr>
                    <a:spLocks noChangeAspect="1"/>
                  </p:cNvSpPr>
                  <p:nvPr/>
                </p:nvSpPr>
                <p:spPr>
                  <a:xfrm>
                    <a:off x="6240001"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5" name="矩形 274">
                    <a:extLst>
                      <a:ext uri="{FF2B5EF4-FFF2-40B4-BE49-F238E27FC236}">
                        <a16:creationId xmlns:a16="http://schemas.microsoft.com/office/drawing/2014/main" id="{0E745354-AE94-48F4-AA07-47EDD4BD7BFB}"/>
                      </a:ext>
                    </a:extLst>
                  </p:cNvPr>
                  <p:cNvSpPr>
                    <a:spLocks noChangeAspect="1"/>
                  </p:cNvSpPr>
                  <p:nvPr/>
                </p:nvSpPr>
                <p:spPr>
                  <a:xfrm>
                    <a:off x="6529127"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47" name="组合 46">
                <a:extLst>
                  <a:ext uri="{FF2B5EF4-FFF2-40B4-BE49-F238E27FC236}">
                    <a16:creationId xmlns:a16="http://schemas.microsoft.com/office/drawing/2014/main" id="{949CF6D1-3279-41C6-A727-E18ABEB2F17A}"/>
                  </a:ext>
                </a:extLst>
              </p:cNvPr>
              <p:cNvGrpSpPr/>
              <p:nvPr/>
            </p:nvGrpSpPr>
            <p:grpSpPr>
              <a:xfrm>
                <a:off x="1891374" y="4834491"/>
                <a:ext cx="667452" cy="673623"/>
                <a:chOff x="9145124" y="2824566"/>
                <a:chExt cx="1380487" cy="1410892"/>
              </a:xfrm>
            </p:grpSpPr>
            <p:grpSp>
              <p:nvGrpSpPr>
                <p:cNvPr id="49" name="组合 48">
                  <a:extLst>
                    <a:ext uri="{FF2B5EF4-FFF2-40B4-BE49-F238E27FC236}">
                      <a16:creationId xmlns:a16="http://schemas.microsoft.com/office/drawing/2014/main" id="{541DB757-1308-4E7C-954E-C47AA522ED83}"/>
                    </a:ext>
                  </a:extLst>
                </p:cNvPr>
                <p:cNvGrpSpPr>
                  <a:grpSpLocks noChangeAspect="1"/>
                </p:cNvGrpSpPr>
                <p:nvPr/>
              </p:nvGrpSpPr>
              <p:grpSpPr>
                <a:xfrm>
                  <a:off x="9145124" y="2824566"/>
                  <a:ext cx="1079204" cy="1075697"/>
                  <a:chOff x="5083493" y="2519265"/>
                  <a:chExt cx="1733634" cy="1728000"/>
                </a:xfrm>
              </p:grpSpPr>
              <p:sp>
                <p:nvSpPr>
                  <p:cNvPr id="199" name="矩形 198">
                    <a:extLst>
                      <a:ext uri="{FF2B5EF4-FFF2-40B4-BE49-F238E27FC236}">
                        <a16:creationId xmlns:a16="http://schemas.microsoft.com/office/drawing/2014/main" id="{1789B73E-7A30-4373-B193-673505829F07}"/>
                      </a:ext>
                    </a:extLst>
                  </p:cNvPr>
                  <p:cNvSpPr>
                    <a:spLocks noChangeAspect="1"/>
                  </p:cNvSpPr>
                  <p:nvPr/>
                </p:nvSpPr>
                <p:spPr>
                  <a:xfrm>
                    <a:off x="5083493"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00" name="矩形 199">
                    <a:extLst>
                      <a:ext uri="{FF2B5EF4-FFF2-40B4-BE49-F238E27FC236}">
                        <a16:creationId xmlns:a16="http://schemas.microsoft.com/office/drawing/2014/main" id="{1AF21561-7860-4609-9DD0-BCD9B9B04EE5}"/>
                      </a:ext>
                    </a:extLst>
                  </p:cNvPr>
                  <p:cNvSpPr>
                    <a:spLocks noChangeAspect="1"/>
                  </p:cNvSpPr>
                  <p:nvPr/>
                </p:nvSpPr>
                <p:spPr>
                  <a:xfrm>
                    <a:off x="5372620"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1" name="矩形 200">
                    <a:extLst>
                      <a:ext uri="{FF2B5EF4-FFF2-40B4-BE49-F238E27FC236}">
                        <a16:creationId xmlns:a16="http://schemas.microsoft.com/office/drawing/2014/main" id="{C7760CE7-66D9-4BB1-A398-AD0B051B6753}"/>
                      </a:ext>
                    </a:extLst>
                  </p:cNvPr>
                  <p:cNvSpPr>
                    <a:spLocks noChangeAspect="1"/>
                  </p:cNvSpPr>
                  <p:nvPr/>
                </p:nvSpPr>
                <p:spPr>
                  <a:xfrm>
                    <a:off x="5661747"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02" name="矩形 201">
                    <a:extLst>
                      <a:ext uri="{FF2B5EF4-FFF2-40B4-BE49-F238E27FC236}">
                        <a16:creationId xmlns:a16="http://schemas.microsoft.com/office/drawing/2014/main" id="{2B3FA672-8167-4477-B36D-2C01771C8F1E}"/>
                      </a:ext>
                    </a:extLst>
                  </p:cNvPr>
                  <p:cNvSpPr>
                    <a:spLocks noChangeAspect="1"/>
                  </p:cNvSpPr>
                  <p:nvPr/>
                </p:nvSpPr>
                <p:spPr>
                  <a:xfrm>
                    <a:off x="5950874"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3" name="矩形 202">
                    <a:extLst>
                      <a:ext uri="{FF2B5EF4-FFF2-40B4-BE49-F238E27FC236}">
                        <a16:creationId xmlns:a16="http://schemas.microsoft.com/office/drawing/2014/main" id="{2D731E73-27D5-4EAB-BE75-935C23B985D8}"/>
                      </a:ext>
                    </a:extLst>
                  </p:cNvPr>
                  <p:cNvSpPr>
                    <a:spLocks noChangeAspect="1"/>
                  </p:cNvSpPr>
                  <p:nvPr/>
                </p:nvSpPr>
                <p:spPr>
                  <a:xfrm>
                    <a:off x="6240001"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4" name="矩形 203">
                    <a:extLst>
                      <a:ext uri="{FF2B5EF4-FFF2-40B4-BE49-F238E27FC236}">
                        <a16:creationId xmlns:a16="http://schemas.microsoft.com/office/drawing/2014/main" id="{4664E389-7C7F-4518-9ED0-699DCC500BC3}"/>
                      </a:ext>
                    </a:extLst>
                  </p:cNvPr>
                  <p:cNvSpPr>
                    <a:spLocks noChangeAspect="1"/>
                  </p:cNvSpPr>
                  <p:nvPr/>
                </p:nvSpPr>
                <p:spPr>
                  <a:xfrm>
                    <a:off x="6529127"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5" name="矩形 204">
                    <a:extLst>
                      <a:ext uri="{FF2B5EF4-FFF2-40B4-BE49-F238E27FC236}">
                        <a16:creationId xmlns:a16="http://schemas.microsoft.com/office/drawing/2014/main" id="{C5127A03-F6FD-4920-B238-B2B6E80B7084}"/>
                      </a:ext>
                    </a:extLst>
                  </p:cNvPr>
                  <p:cNvSpPr>
                    <a:spLocks noChangeAspect="1"/>
                  </p:cNvSpPr>
                  <p:nvPr/>
                </p:nvSpPr>
                <p:spPr>
                  <a:xfrm>
                    <a:off x="5083493"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6" name="矩形 205">
                    <a:extLst>
                      <a:ext uri="{FF2B5EF4-FFF2-40B4-BE49-F238E27FC236}">
                        <a16:creationId xmlns:a16="http://schemas.microsoft.com/office/drawing/2014/main" id="{913B1DE3-395D-490B-B773-983928DBB75B}"/>
                      </a:ext>
                    </a:extLst>
                  </p:cNvPr>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7" name="矩形 206">
                    <a:extLst>
                      <a:ext uri="{FF2B5EF4-FFF2-40B4-BE49-F238E27FC236}">
                        <a16:creationId xmlns:a16="http://schemas.microsoft.com/office/drawing/2014/main" id="{FC1670B5-C743-47AD-9CF9-73C76919A77F}"/>
                      </a:ext>
                    </a:extLst>
                  </p:cNvPr>
                  <p:cNvSpPr>
                    <a:spLocks noChangeAspect="1"/>
                  </p:cNvSpPr>
                  <p:nvPr/>
                </p:nvSpPr>
                <p:spPr>
                  <a:xfrm>
                    <a:off x="5661747" y="2807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8" name="矩形 207">
                    <a:extLst>
                      <a:ext uri="{FF2B5EF4-FFF2-40B4-BE49-F238E27FC236}">
                        <a16:creationId xmlns:a16="http://schemas.microsoft.com/office/drawing/2014/main" id="{5F15DFFD-9135-40FF-85C1-30FEAC15264C}"/>
                      </a:ext>
                    </a:extLst>
                  </p:cNvPr>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9" name="矩形 208">
                    <a:extLst>
                      <a:ext uri="{FF2B5EF4-FFF2-40B4-BE49-F238E27FC236}">
                        <a16:creationId xmlns:a16="http://schemas.microsoft.com/office/drawing/2014/main" id="{ACB34B1A-11EE-44CB-BDBC-730E9E6E2636}"/>
                      </a:ext>
                    </a:extLst>
                  </p:cNvPr>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0" name="矩形 209">
                    <a:extLst>
                      <a:ext uri="{FF2B5EF4-FFF2-40B4-BE49-F238E27FC236}">
                        <a16:creationId xmlns:a16="http://schemas.microsoft.com/office/drawing/2014/main" id="{D914518A-6754-47AF-9330-F40512B98299}"/>
                      </a:ext>
                    </a:extLst>
                  </p:cNvPr>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1" name="矩形 210">
                    <a:extLst>
                      <a:ext uri="{FF2B5EF4-FFF2-40B4-BE49-F238E27FC236}">
                        <a16:creationId xmlns:a16="http://schemas.microsoft.com/office/drawing/2014/main" id="{3A575EAC-0520-41AB-A39A-0042EFC5F424}"/>
                      </a:ext>
                    </a:extLst>
                  </p:cNvPr>
                  <p:cNvSpPr>
                    <a:spLocks noChangeAspect="1"/>
                  </p:cNvSpPr>
                  <p:nvPr/>
                </p:nvSpPr>
                <p:spPr>
                  <a:xfrm>
                    <a:off x="5083493"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2" name="矩形 211">
                    <a:extLst>
                      <a:ext uri="{FF2B5EF4-FFF2-40B4-BE49-F238E27FC236}">
                        <a16:creationId xmlns:a16="http://schemas.microsoft.com/office/drawing/2014/main" id="{CC753FFB-66FA-4DDC-AD4F-83243853F740}"/>
                      </a:ext>
                    </a:extLst>
                  </p:cNvPr>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3" name="矩形 212">
                    <a:extLst>
                      <a:ext uri="{FF2B5EF4-FFF2-40B4-BE49-F238E27FC236}">
                        <a16:creationId xmlns:a16="http://schemas.microsoft.com/office/drawing/2014/main" id="{85EE6D4A-3DBF-4321-BA2E-3DC90B394383}"/>
                      </a:ext>
                    </a:extLst>
                  </p:cNvPr>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4" name="矩形 213">
                    <a:extLst>
                      <a:ext uri="{FF2B5EF4-FFF2-40B4-BE49-F238E27FC236}">
                        <a16:creationId xmlns:a16="http://schemas.microsoft.com/office/drawing/2014/main" id="{B3DF7ADA-A1AB-455D-BB6C-5AC291F3C270}"/>
                      </a:ext>
                    </a:extLst>
                  </p:cNvPr>
                  <p:cNvSpPr>
                    <a:spLocks noChangeAspect="1"/>
                  </p:cNvSpPr>
                  <p:nvPr/>
                </p:nvSpPr>
                <p:spPr>
                  <a:xfrm>
                    <a:off x="5950874"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5" name="矩形 214">
                    <a:extLst>
                      <a:ext uri="{FF2B5EF4-FFF2-40B4-BE49-F238E27FC236}">
                        <a16:creationId xmlns:a16="http://schemas.microsoft.com/office/drawing/2014/main" id="{1F1381F0-F535-4CB4-9846-B0DC5250898B}"/>
                      </a:ext>
                    </a:extLst>
                  </p:cNvPr>
                  <p:cNvSpPr>
                    <a:spLocks noChangeAspect="1"/>
                  </p:cNvSpPr>
                  <p:nvPr/>
                </p:nvSpPr>
                <p:spPr>
                  <a:xfrm>
                    <a:off x="6240001"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6" name="矩形 215">
                    <a:extLst>
                      <a:ext uri="{FF2B5EF4-FFF2-40B4-BE49-F238E27FC236}">
                        <a16:creationId xmlns:a16="http://schemas.microsoft.com/office/drawing/2014/main" id="{4FB03B4E-0D30-4EAD-925D-EF506CCBFF6D}"/>
                      </a:ext>
                    </a:extLst>
                  </p:cNvPr>
                  <p:cNvSpPr>
                    <a:spLocks noChangeAspect="1"/>
                  </p:cNvSpPr>
                  <p:nvPr/>
                </p:nvSpPr>
                <p:spPr>
                  <a:xfrm>
                    <a:off x="6529127"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7" name="矩形 216">
                    <a:extLst>
                      <a:ext uri="{FF2B5EF4-FFF2-40B4-BE49-F238E27FC236}">
                        <a16:creationId xmlns:a16="http://schemas.microsoft.com/office/drawing/2014/main" id="{F88492E7-94DE-474F-BD46-592F55FC6AB0}"/>
                      </a:ext>
                    </a:extLst>
                  </p:cNvPr>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8" name="矩形 217">
                    <a:extLst>
                      <a:ext uri="{FF2B5EF4-FFF2-40B4-BE49-F238E27FC236}">
                        <a16:creationId xmlns:a16="http://schemas.microsoft.com/office/drawing/2014/main" id="{6F006627-ACB9-4B1E-A084-AC79740192C0}"/>
                      </a:ext>
                    </a:extLst>
                  </p:cNvPr>
                  <p:cNvSpPr>
                    <a:spLocks noChangeAspect="1"/>
                  </p:cNvSpPr>
                  <p:nvPr/>
                </p:nvSpPr>
                <p:spPr>
                  <a:xfrm>
                    <a:off x="5372620"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9" name="矩形 218">
                    <a:extLst>
                      <a:ext uri="{FF2B5EF4-FFF2-40B4-BE49-F238E27FC236}">
                        <a16:creationId xmlns:a16="http://schemas.microsoft.com/office/drawing/2014/main" id="{B8CC2CF1-3246-4D22-9F8E-7709A6DC432F}"/>
                      </a:ext>
                    </a:extLst>
                  </p:cNvPr>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0" name="矩形 219">
                    <a:extLst>
                      <a:ext uri="{FF2B5EF4-FFF2-40B4-BE49-F238E27FC236}">
                        <a16:creationId xmlns:a16="http://schemas.microsoft.com/office/drawing/2014/main" id="{59775283-E830-49C6-82BE-A3658AAA06E5}"/>
                      </a:ext>
                    </a:extLst>
                  </p:cNvPr>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1" name="矩形 220">
                    <a:extLst>
                      <a:ext uri="{FF2B5EF4-FFF2-40B4-BE49-F238E27FC236}">
                        <a16:creationId xmlns:a16="http://schemas.microsoft.com/office/drawing/2014/main" id="{572926E4-BB71-4EB6-8D39-9F297B9CB92E}"/>
                      </a:ext>
                    </a:extLst>
                  </p:cNvPr>
                  <p:cNvSpPr>
                    <a:spLocks noChangeAspect="1"/>
                  </p:cNvSpPr>
                  <p:nvPr/>
                </p:nvSpPr>
                <p:spPr>
                  <a:xfrm>
                    <a:off x="6240001"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2" name="矩形 221">
                    <a:extLst>
                      <a:ext uri="{FF2B5EF4-FFF2-40B4-BE49-F238E27FC236}">
                        <a16:creationId xmlns:a16="http://schemas.microsoft.com/office/drawing/2014/main" id="{6BDA7F0B-46C1-4093-96DA-ACE1FF88E181}"/>
                      </a:ext>
                    </a:extLst>
                  </p:cNvPr>
                  <p:cNvSpPr>
                    <a:spLocks noChangeAspect="1"/>
                  </p:cNvSpPr>
                  <p:nvPr/>
                </p:nvSpPr>
                <p:spPr>
                  <a:xfrm>
                    <a:off x="6529127"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3" name="矩形 222">
                    <a:extLst>
                      <a:ext uri="{FF2B5EF4-FFF2-40B4-BE49-F238E27FC236}">
                        <a16:creationId xmlns:a16="http://schemas.microsoft.com/office/drawing/2014/main" id="{28536EE9-00CA-4940-A809-D7996BBB26A2}"/>
                      </a:ext>
                    </a:extLst>
                  </p:cNvPr>
                  <p:cNvSpPr>
                    <a:spLocks noChangeAspect="1"/>
                  </p:cNvSpPr>
                  <p:nvPr/>
                </p:nvSpPr>
                <p:spPr>
                  <a:xfrm>
                    <a:off x="5083493"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4" name="矩形 223">
                    <a:extLst>
                      <a:ext uri="{FF2B5EF4-FFF2-40B4-BE49-F238E27FC236}">
                        <a16:creationId xmlns:a16="http://schemas.microsoft.com/office/drawing/2014/main" id="{FFC9258F-ACE0-4814-9A2E-E5AE1D8AA39B}"/>
                      </a:ext>
                    </a:extLst>
                  </p:cNvPr>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5" name="矩形 224">
                    <a:extLst>
                      <a:ext uri="{FF2B5EF4-FFF2-40B4-BE49-F238E27FC236}">
                        <a16:creationId xmlns:a16="http://schemas.microsoft.com/office/drawing/2014/main" id="{0B1ED693-737C-4A45-9BC4-406226DADEC1}"/>
                      </a:ext>
                    </a:extLst>
                  </p:cNvPr>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6" name="矩形 225">
                    <a:extLst>
                      <a:ext uri="{FF2B5EF4-FFF2-40B4-BE49-F238E27FC236}">
                        <a16:creationId xmlns:a16="http://schemas.microsoft.com/office/drawing/2014/main" id="{2950AAB2-9200-4907-B27A-DBC9A9E740C3}"/>
                      </a:ext>
                    </a:extLst>
                  </p:cNvPr>
                  <p:cNvSpPr>
                    <a:spLocks noChangeAspect="1"/>
                  </p:cNvSpPr>
                  <p:nvPr/>
                </p:nvSpPr>
                <p:spPr>
                  <a:xfrm>
                    <a:off x="5950874"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7" name="矩形 226">
                    <a:extLst>
                      <a:ext uri="{FF2B5EF4-FFF2-40B4-BE49-F238E27FC236}">
                        <a16:creationId xmlns:a16="http://schemas.microsoft.com/office/drawing/2014/main" id="{B0061F0B-6ACE-4BBA-8E00-C4545B85C2EE}"/>
                      </a:ext>
                    </a:extLst>
                  </p:cNvPr>
                  <p:cNvSpPr>
                    <a:spLocks noChangeAspect="1"/>
                  </p:cNvSpPr>
                  <p:nvPr/>
                </p:nvSpPr>
                <p:spPr>
                  <a:xfrm>
                    <a:off x="6240001"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8" name="矩形 227">
                    <a:extLst>
                      <a:ext uri="{FF2B5EF4-FFF2-40B4-BE49-F238E27FC236}">
                        <a16:creationId xmlns:a16="http://schemas.microsoft.com/office/drawing/2014/main" id="{DBC652AA-BD48-4AE5-82B2-4BB4E332F8E9}"/>
                      </a:ext>
                    </a:extLst>
                  </p:cNvPr>
                  <p:cNvSpPr>
                    <a:spLocks noChangeAspect="1"/>
                  </p:cNvSpPr>
                  <p:nvPr/>
                </p:nvSpPr>
                <p:spPr>
                  <a:xfrm>
                    <a:off x="652912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9" name="矩形 228">
                    <a:extLst>
                      <a:ext uri="{FF2B5EF4-FFF2-40B4-BE49-F238E27FC236}">
                        <a16:creationId xmlns:a16="http://schemas.microsoft.com/office/drawing/2014/main" id="{3A56AB93-21B4-4ED6-B47E-5C082D59840E}"/>
                      </a:ext>
                    </a:extLst>
                  </p:cNvPr>
                  <p:cNvSpPr>
                    <a:spLocks noChangeAspect="1"/>
                  </p:cNvSpPr>
                  <p:nvPr/>
                </p:nvSpPr>
                <p:spPr>
                  <a:xfrm>
                    <a:off x="5083493"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0" name="矩形 229">
                    <a:extLst>
                      <a:ext uri="{FF2B5EF4-FFF2-40B4-BE49-F238E27FC236}">
                        <a16:creationId xmlns:a16="http://schemas.microsoft.com/office/drawing/2014/main" id="{3CE1A3DA-B7C9-42FF-9335-C71B482DAD20}"/>
                      </a:ext>
                    </a:extLst>
                  </p:cNvPr>
                  <p:cNvSpPr>
                    <a:spLocks noChangeAspect="1"/>
                  </p:cNvSpPr>
                  <p:nvPr/>
                </p:nvSpPr>
                <p:spPr>
                  <a:xfrm>
                    <a:off x="5372620"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1" name="矩形 230">
                    <a:extLst>
                      <a:ext uri="{FF2B5EF4-FFF2-40B4-BE49-F238E27FC236}">
                        <a16:creationId xmlns:a16="http://schemas.microsoft.com/office/drawing/2014/main" id="{D356E3AF-D185-4CD4-B9A5-DDB3AD4C8394}"/>
                      </a:ext>
                    </a:extLst>
                  </p:cNvPr>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2" name="矩形 231">
                    <a:extLst>
                      <a:ext uri="{FF2B5EF4-FFF2-40B4-BE49-F238E27FC236}">
                        <a16:creationId xmlns:a16="http://schemas.microsoft.com/office/drawing/2014/main" id="{6B454895-0D08-4D1B-BDFD-E3B81B7E0650}"/>
                      </a:ext>
                    </a:extLst>
                  </p:cNvPr>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3" name="矩形 232">
                    <a:extLst>
                      <a:ext uri="{FF2B5EF4-FFF2-40B4-BE49-F238E27FC236}">
                        <a16:creationId xmlns:a16="http://schemas.microsoft.com/office/drawing/2014/main" id="{9EF9391F-F5EF-443C-902E-B3F5CF19F0E7}"/>
                      </a:ext>
                    </a:extLst>
                  </p:cNvPr>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4" name="矩形 233">
                    <a:extLst>
                      <a:ext uri="{FF2B5EF4-FFF2-40B4-BE49-F238E27FC236}">
                        <a16:creationId xmlns:a16="http://schemas.microsoft.com/office/drawing/2014/main" id="{921F5C26-EB86-483D-AD64-F2C2F86C09E0}"/>
                      </a:ext>
                    </a:extLst>
                  </p:cNvPr>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50" name="组合 49">
                  <a:extLst>
                    <a:ext uri="{FF2B5EF4-FFF2-40B4-BE49-F238E27FC236}">
                      <a16:creationId xmlns:a16="http://schemas.microsoft.com/office/drawing/2014/main" id="{39EBAF2E-3E25-4867-A7DB-22AF34757984}"/>
                    </a:ext>
                  </a:extLst>
                </p:cNvPr>
                <p:cNvGrpSpPr>
                  <a:grpSpLocks noChangeAspect="1"/>
                </p:cNvGrpSpPr>
                <p:nvPr/>
              </p:nvGrpSpPr>
              <p:grpSpPr>
                <a:xfrm>
                  <a:off x="9220445" y="2908365"/>
                  <a:ext cx="1079204" cy="1075697"/>
                  <a:chOff x="5083493" y="2519265"/>
                  <a:chExt cx="1733634" cy="1728000"/>
                </a:xfrm>
              </p:grpSpPr>
              <p:sp>
                <p:nvSpPr>
                  <p:cNvPr id="163" name="矩形 162">
                    <a:extLst>
                      <a:ext uri="{FF2B5EF4-FFF2-40B4-BE49-F238E27FC236}">
                        <a16:creationId xmlns:a16="http://schemas.microsoft.com/office/drawing/2014/main" id="{7E2EB7BE-770F-43DA-A67B-2E6DDE9A7D5E}"/>
                      </a:ext>
                    </a:extLst>
                  </p:cNvPr>
                  <p:cNvSpPr>
                    <a:spLocks noChangeAspect="1"/>
                  </p:cNvSpPr>
                  <p:nvPr/>
                </p:nvSpPr>
                <p:spPr>
                  <a:xfrm>
                    <a:off x="5083493"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64" name="矩形 163">
                    <a:extLst>
                      <a:ext uri="{FF2B5EF4-FFF2-40B4-BE49-F238E27FC236}">
                        <a16:creationId xmlns:a16="http://schemas.microsoft.com/office/drawing/2014/main" id="{ACBFEE3C-9749-4D18-9020-74D9327C4D17}"/>
                      </a:ext>
                    </a:extLst>
                  </p:cNvPr>
                  <p:cNvSpPr>
                    <a:spLocks noChangeAspect="1"/>
                  </p:cNvSpPr>
                  <p:nvPr/>
                </p:nvSpPr>
                <p:spPr>
                  <a:xfrm>
                    <a:off x="5372620"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5" name="矩形 164">
                    <a:extLst>
                      <a:ext uri="{FF2B5EF4-FFF2-40B4-BE49-F238E27FC236}">
                        <a16:creationId xmlns:a16="http://schemas.microsoft.com/office/drawing/2014/main" id="{8DF78AB1-5302-4112-93ED-0404720EB0C8}"/>
                      </a:ext>
                    </a:extLst>
                  </p:cNvPr>
                  <p:cNvSpPr>
                    <a:spLocks noChangeAspect="1"/>
                  </p:cNvSpPr>
                  <p:nvPr/>
                </p:nvSpPr>
                <p:spPr>
                  <a:xfrm>
                    <a:off x="5661747"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6" name="矩形 165">
                    <a:extLst>
                      <a:ext uri="{FF2B5EF4-FFF2-40B4-BE49-F238E27FC236}">
                        <a16:creationId xmlns:a16="http://schemas.microsoft.com/office/drawing/2014/main" id="{A114F341-F863-47DC-AE87-C016C07450B5}"/>
                      </a:ext>
                    </a:extLst>
                  </p:cNvPr>
                  <p:cNvSpPr>
                    <a:spLocks noChangeAspect="1"/>
                  </p:cNvSpPr>
                  <p:nvPr/>
                </p:nvSpPr>
                <p:spPr>
                  <a:xfrm>
                    <a:off x="5950874"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7" name="矩形 166">
                    <a:extLst>
                      <a:ext uri="{FF2B5EF4-FFF2-40B4-BE49-F238E27FC236}">
                        <a16:creationId xmlns:a16="http://schemas.microsoft.com/office/drawing/2014/main" id="{D92CF34B-D128-4494-9A63-8746F7B643B6}"/>
                      </a:ext>
                    </a:extLst>
                  </p:cNvPr>
                  <p:cNvSpPr>
                    <a:spLocks noChangeAspect="1"/>
                  </p:cNvSpPr>
                  <p:nvPr/>
                </p:nvSpPr>
                <p:spPr>
                  <a:xfrm>
                    <a:off x="6240001"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8" name="矩形 167">
                    <a:extLst>
                      <a:ext uri="{FF2B5EF4-FFF2-40B4-BE49-F238E27FC236}">
                        <a16:creationId xmlns:a16="http://schemas.microsoft.com/office/drawing/2014/main" id="{20A60814-040C-4822-9B54-3E390D669F3F}"/>
                      </a:ext>
                    </a:extLst>
                  </p:cNvPr>
                  <p:cNvSpPr>
                    <a:spLocks noChangeAspect="1"/>
                  </p:cNvSpPr>
                  <p:nvPr/>
                </p:nvSpPr>
                <p:spPr>
                  <a:xfrm>
                    <a:off x="6529127"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9" name="矩形 168">
                    <a:extLst>
                      <a:ext uri="{FF2B5EF4-FFF2-40B4-BE49-F238E27FC236}">
                        <a16:creationId xmlns:a16="http://schemas.microsoft.com/office/drawing/2014/main" id="{78B53A3A-6D77-4B56-9751-5AD472498FCC}"/>
                      </a:ext>
                    </a:extLst>
                  </p:cNvPr>
                  <p:cNvSpPr>
                    <a:spLocks noChangeAspect="1"/>
                  </p:cNvSpPr>
                  <p:nvPr/>
                </p:nvSpPr>
                <p:spPr>
                  <a:xfrm>
                    <a:off x="5083493"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0" name="矩形 169">
                    <a:extLst>
                      <a:ext uri="{FF2B5EF4-FFF2-40B4-BE49-F238E27FC236}">
                        <a16:creationId xmlns:a16="http://schemas.microsoft.com/office/drawing/2014/main" id="{19E4D4F5-21AB-4A89-BB55-7B8458148701}"/>
                      </a:ext>
                    </a:extLst>
                  </p:cNvPr>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1" name="矩形 170">
                    <a:extLst>
                      <a:ext uri="{FF2B5EF4-FFF2-40B4-BE49-F238E27FC236}">
                        <a16:creationId xmlns:a16="http://schemas.microsoft.com/office/drawing/2014/main" id="{ABCB816E-ADF8-49F7-8BB6-759CAE127FE9}"/>
                      </a:ext>
                    </a:extLst>
                  </p:cNvPr>
                  <p:cNvSpPr>
                    <a:spLocks noChangeAspect="1"/>
                  </p:cNvSpPr>
                  <p:nvPr/>
                </p:nvSpPr>
                <p:spPr>
                  <a:xfrm>
                    <a:off x="5661747"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2" name="矩形 171">
                    <a:extLst>
                      <a:ext uri="{FF2B5EF4-FFF2-40B4-BE49-F238E27FC236}">
                        <a16:creationId xmlns:a16="http://schemas.microsoft.com/office/drawing/2014/main" id="{148F35E7-CE2F-4A0E-B8AE-F3E24EDCC6C3}"/>
                      </a:ext>
                    </a:extLst>
                  </p:cNvPr>
                  <p:cNvSpPr>
                    <a:spLocks noChangeAspect="1"/>
                  </p:cNvSpPr>
                  <p:nvPr/>
                </p:nvSpPr>
                <p:spPr>
                  <a:xfrm>
                    <a:off x="5950874"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3" name="矩形 172">
                    <a:extLst>
                      <a:ext uri="{FF2B5EF4-FFF2-40B4-BE49-F238E27FC236}">
                        <a16:creationId xmlns:a16="http://schemas.microsoft.com/office/drawing/2014/main" id="{84E769E4-ADB7-4234-853A-5DB4436F37B2}"/>
                      </a:ext>
                    </a:extLst>
                  </p:cNvPr>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4" name="矩形 173">
                    <a:extLst>
                      <a:ext uri="{FF2B5EF4-FFF2-40B4-BE49-F238E27FC236}">
                        <a16:creationId xmlns:a16="http://schemas.microsoft.com/office/drawing/2014/main" id="{C59B6AF8-DEFD-4967-83B7-E04768AB2627}"/>
                      </a:ext>
                    </a:extLst>
                  </p:cNvPr>
                  <p:cNvSpPr>
                    <a:spLocks noChangeAspect="1"/>
                  </p:cNvSpPr>
                  <p:nvPr/>
                </p:nvSpPr>
                <p:spPr>
                  <a:xfrm>
                    <a:off x="652912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5" name="矩形 174">
                    <a:extLst>
                      <a:ext uri="{FF2B5EF4-FFF2-40B4-BE49-F238E27FC236}">
                        <a16:creationId xmlns:a16="http://schemas.microsoft.com/office/drawing/2014/main" id="{BB8D2760-D421-4E27-83B7-E1FF5CE67DE4}"/>
                      </a:ext>
                    </a:extLst>
                  </p:cNvPr>
                  <p:cNvSpPr>
                    <a:spLocks noChangeAspect="1"/>
                  </p:cNvSpPr>
                  <p:nvPr/>
                </p:nvSpPr>
                <p:spPr>
                  <a:xfrm>
                    <a:off x="5083493"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6" name="矩形 175">
                    <a:extLst>
                      <a:ext uri="{FF2B5EF4-FFF2-40B4-BE49-F238E27FC236}">
                        <a16:creationId xmlns:a16="http://schemas.microsoft.com/office/drawing/2014/main" id="{A6321804-C7CB-446C-B88E-13C02D237085}"/>
                      </a:ext>
                    </a:extLst>
                  </p:cNvPr>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7" name="矩形 176">
                    <a:extLst>
                      <a:ext uri="{FF2B5EF4-FFF2-40B4-BE49-F238E27FC236}">
                        <a16:creationId xmlns:a16="http://schemas.microsoft.com/office/drawing/2014/main" id="{F4B65E81-FC2B-4F52-A816-A8A5491DF85E}"/>
                      </a:ext>
                    </a:extLst>
                  </p:cNvPr>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8" name="矩形 177">
                    <a:extLst>
                      <a:ext uri="{FF2B5EF4-FFF2-40B4-BE49-F238E27FC236}">
                        <a16:creationId xmlns:a16="http://schemas.microsoft.com/office/drawing/2014/main" id="{383737B7-CCA3-4909-A2FD-582B55D241A7}"/>
                      </a:ext>
                    </a:extLst>
                  </p:cNvPr>
                  <p:cNvSpPr>
                    <a:spLocks noChangeAspect="1"/>
                  </p:cNvSpPr>
                  <p:nvPr/>
                </p:nvSpPr>
                <p:spPr>
                  <a:xfrm>
                    <a:off x="5950874"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9" name="矩形 178">
                    <a:extLst>
                      <a:ext uri="{FF2B5EF4-FFF2-40B4-BE49-F238E27FC236}">
                        <a16:creationId xmlns:a16="http://schemas.microsoft.com/office/drawing/2014/main" id="{CFC4DFA4-B300-4FC8-9B07-CF8D92E45347}"/>
                      </a:ext>
                    </a:extLst>
                  </p:cNvPr>
                  <p:cNvSpPr>
                    <a:spLocks noChangeAspect="1"/>
                  </p:cNvSpPr>
                  <p:nvPr/>
                </p:nvSpPr>
                <p:spPr>
                  <a:xfrm>
                    <a:off x="6240001"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矩形 179">
                    <a:extLst>
                      <a:ext uri="{FF2B5EF4-FFF2-40B4-BE49-F238E27FC236}">
                        <a16:creationId xmlns:a16="http://schemas.microsoft.com/office/drawing/2014/main" id="{2C9DE84F-F619-4746-9BD1-45A77B950164}"/>
                      </a:ext>
                    </a:extLst>
                  </p:cNvPr>
                  <p:cNvSpPr>
                    <a:spLocks noChangeAspect="1"/>
                  </p:cNvSpPr>
                  <p:nvPr/>
                </p:nvSpPr>
                <p:spPr>
                  <a:xfrm>
                    <a:off x="652912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1" name="矩形 180">
                    <a:extLst>
                      <a:ext uri="{FF2B5EF4-FFF2-40B4-BE49-F238E27FC236}">
                        <a16:creationId xmlns:a16="http://schemas.microsoft.com/office/drawing/2014/main" id="{8CA30026-4023-4929-B6D4-7072A608C464}"/>
                      </a:ext>
                    </a:extLst>
                  </p:cNvPr>
                  <p:cNvSpPr>
                    <a:spLocks noChangeAspect="1"/>
                  </p:cNvSpPr>
                  <p:nvPr/>
                </p:nvSpPr>
                <p:spPr>
                  <a:xfrm>
                    <a:off x="5083493"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2" name="矩形 181">
                    <a:extLst>
                      <a:ext uri="{FF2B5EF4-FFF2-40B4-BE49-F238E27FC236}">
                        <a16:creationId xmlns:a16="http://schemas.microsoft.com/office/drawing/2014/main" id="{F77DF61F-D145-4AC2-B30D-54BE8C41878F}"/>
                      </a:ext>
                    </a:extLst>
                  </p:cNvPr>
                  <p:cNvSpPr>
                    <a:spLocks noChangeAspect="1"/>
                  </p:cNvSpPr>
                  <p:nvPr/>
                </p:nvSpPr>
                <p:spPr>
                  <a:xfrm>
                    <a:off x="5372620"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3" name="矩形 182">
                    <a:extLst>
                      <a:ext uri="{FF2B5EF4-FFF2-40B4-BE49-F238E27FC236}">
                        <a16:creationId xmlns:a16="http://schemas.microsoft.com/office/drawing/2014/main" id="{1B098346-A58D-4EF4-8B69-CD89EEBB2654}"/>
                      </a:ext>
                    </a:extLst>
                  </p:cNvPr>
                  <p:cNvSpPr>
                    <a:spLocks noChangeAspect="1"/>
                  </p:cNvSpPr>
                  <p:nvPr/>
                </p:nvSpPr>
                <p:spPr>
                  <a:xfrm>
                    <a:off x="566174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4" name="矩形 183">
                    <a:extLst>
                      <a:ext uri="{FF2B5EF4-FFF2-40B4-BE49-F238E27FC236}">
                        <a16:creationId xmlns:a16="http://schemas.microsoft.com/office/drawing/2014/main" id="{568B1A65-0F2E-48D9-A7AE-4DFF28BF2177}"/>
                      </a:ext>
                    </a:extLst>
                  </p:cNvPr>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5" name="矩形 184">
                    <a:extLst>
                      <a:ext uri="{FF2B5EF4-FFF2-40B4-BE49-F238E27FC236}">
                        <a16:creationId xmlns:a16="http://schemas.microsoft.com/office/drawing/2014/main" id="{A35B019A-4B19-4D85-82A4-7D215B889B4F}"/>
                      </a:ext>
                    </a:extLst>
                  </p:cNvPr>
                  <p:cNvSpPr>
                    <a:spLocks noChangeAspect="1"/>
                  </p:cNvSpPr>
                  <p:nvPr/>
                </p:nvSpPr>
                <p:spPr>
                  <a:xfrm>
                    <a:off x="6240001"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6" name="矩形 185">
                    <a:extLst>
                      <a:ext uri="{FF2B5EF4-FFF2-40B4-BE49-F238E27FC236}">
                        <a16:creationId xmlns:a16="http://schemas.microsoft.com/office/drawing/2014/main" id="{F7D2A7A6-BB19-4F72-ACB3-B64A3A959006}"/>
                      </a:ext>
                    </a:extLst>
                  </p:cNvPr>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7" name="矩形 186">
                    <a:extLst>
                      <a:ext uri="{FF2B5EF4-FFF2-40B4-BE49-F238E27FC236}">
                        <a16:creationId xmlns:a16="http://schemas.microsoft.com/office/drawing/2014/main" id="{59B5F8A8-732B-4857-9CCC-66C545034EB6}"/>
                      </a:ext>
                    </a:extLst>
                  </p:cNvPr>
                  <p:cNvSpPr>
                    <a:spLocks noChangeAspect="1"/>
                  </p:cNvSpPr>
                  <p:nvPr/>
                </p:nvSpPr>
                <p:spPr>
                  <a:xfrm>
                    <a:off x="5083493"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8" name="矩形 187">
                    <a:extLst>
                      <a:ext uri="{FF2B5EF4-FFF2-40B4-BE49-F238E27FC236}">
                        <a16:creationId xmlns:a16="http://schemas.microsoft.com/office/drawing/2014/main" id="{72A9CBE2-399F-42F5-9A39-C841953EF6D1}"/>
                      </a:ext>
                    </a:extLst>
                  </p:cNvPr>
                  <p:cNvSpPr>
                    <a:spLocks noChangeAspect="1"/>
                  </p:cNvSpPr>
                  <p:nvPr/>
                </p:nvSpPr>
                <p:spPr>
                  <a:xfrm>
                    <a:off x="5372620"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9" name="矩形 188">
                    <a:extLst>
                      <a:ext uri="{FF2B5EF4-FFF2-40B4-BE49-F238E27FC236}">
                        <a16:creationId xmlns:a16="http://schemas.microsoft.com/office/drawing/2014/main" id="{83718DA2-99CB-4DAC-9A17-1B7988291A55}"/>
                      </a:ext>
                    </a:extLst>
                  </p:cNvPr>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0" name="矩形 189">
                    <a:extLst>
                      <a:ext uri="{FF2B5EF4-FFF2-40B4-BE49-F238E27FC236}">
                        <a16:creationId xmlns:a16="http://schemas.microsoft.com/office/drawing/2014/main" id="{A7A024C4-180D-493E-85D8-65B31C6206C1}"/>
                      </a:ext>
                    </a:extLst>
                  </p:cNvPr>
                  <p:cNvSpPr>
                    <a:spLocks noChangeAspect="1"/>
                  </p:cNvSpPr>
                  <p:nvPr/>
                </p:nvSpPr>
                <p:spPr>
                  <a:xfrm>
                    <a:off x="5950874"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1" name="矩形 190">
                    <a:extLst>
                      <a:ext uri="{FF2B5EF4-FFF2-40B4-BE49-F238E27FC236}">
                        <a16:creationId xmlns:a16="http://schemas.microsoft.com/office/drawing/2014/main" id="{5F260990-D965-4624-B871-8FB76770D589}"/>
                      </a:ext>
                    </a:extLst>
                  </p:cNvPr>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2" name="矩形 191">
                    <a:extLst>
                      <a:ext uri="{FF2B5EF4-FFF2-40B4-BE49-F238E27FC236}">
                        <a16:creationId xmlns:a16="http://schemas.microsoft.com/office/drawing/2014/main" id="{2EF2F40D-5723-4BE6-B91F-ABD70BF0C314}"/>
                      </a:ext>
                    </a:extLst>
                  </p:cNvPr>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3" name="矩形 192">
                    <a:extLst>
                      <a:ext uri="{FF2B5EF4-FFF2-40B4-BE49-F238E27FC236}">
                        <a16:creationId xmlns:a16="http://schemas.microsoft.com/office/drawing/2014/main" id="{31290974-A1B2-4FCA-B4DA-08DA773D41D2}"/>
                      </a:ext>
                    </a:extLst>
                  </p:cNvPr>
                  <p:cNvSpPr>
                    <a:spLocks noChangeAspect="1"/>
                  </p:cNvSpPr>
                  <p:nvPr/>
                </p:nvSpPr>
                <p:spPr>
                  <a:xfrm>
                    <a:off x="5083493"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4" name="矩形 193">
                    <a:extLst>
                      <a:ext uri="{FF2B5EF4-FFF2-40B4-BE49-F238E27FC236}">
                        <a16:creationId xmlns:a16="http://schemas.microsoft.com/office/drawing/2014/main" id="{C0B479F8-5170-4A52-AA3C-BDE07CD70D0C}"/>
                      </a:ext>
                    </a:extLst>
                  </p:cNvPr>
                  <p:cNvSpPr>
                    <a:spLocks noChangeAspect="1"/>
                  </p:cNvSpPr>
                  <p:nvPr/>
                </p:nvSpPr>
                <p:spPr>
                  <a:xfrm>
                    <a:off x="5372620"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5" name="矩形 194">
                    <a:extLst>
                      <a:ext uri="{FF2B5EF4-FFF2-40B4-BE49-F238E27FC236}">
                        <a16:creationId xmlns:a16="http://schemas.microsoft.com/office/drawing/2014/main" id="{7940252A-E764-4BB1-8784-85DEEBD0044A}"/>
                      </a:ext>
                    </a:extLst>
                  </p:cNvPr>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6" name="矩形 195">
                    <a:extLst>
                      <a:ext uri="{FF2B5EF4-FFF2-40B4-BE49-F238E27FC236}">
                        <a16:creationId xmlns:a16="http://schemas.microsoft.com/office/drawing/2014/main" id="{59A1F436-3FB2-4F31-924A-38D44AB0CE55}"/>
                      </a:ext>
                    </a:extLst>
                  </p:cNvPr>
                  <p:cNvSpPr>
                    <a:spLocks noChangeAspect="1"/>
                  </p:cNvSpPr>
                  <p:nvPr/>
                </p:nvSpPr>
                <p:spPr>
                  <a:xfrm>
                    <a:off x="5950874"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7" name="矩形 196">
                    <a:extLst>
                      <a:ext uri="{FF2B5EF4-FFF2-40B4-BE49-F238E27FC236}">
                        <a16:creationId xmlns:a16="http://schemas.microsoft.com/office/drawing/2014/main" id="{337C5602-4183-4F73-9741-42F638F95646}"/>
                      </a:ext>
                    </a:extLst>
                  </p:cNvPr>
                  <p:cNvSpPr>
                    <a:spLocks noChangeAspect="1"/>
                  </p:cNvSpPr>
                  <p:nvPr/>
                </p:nvSpPr>
                <p:spPr>
                  <a:xfrm>
                    <a:off x="6240001"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8" name="矩形 197">
                    <a:extLst>
                      <a:ext uri="{FF2B5EF4-FFF2-40B4-BE49-F238E27FC236}">
                        <a16:creationId xmlns:a16="http://schemas.microsoft.com/office/drawing/2014/main" id="{0A17C8BC-E16D-4BBA-BFD8-A29B995D971F}"/>
                      </a:ext>
                    </a:extLst>
                  </p:cNvPr>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51" name="组合 50">
                  <a:extLst>
                    <a:ext uri="{FF2B5EF4-FFF2-40B4-BE49-F238E27FC236}">
                      <a16:creationId xmlns:a16="http://schemas.microsoft.com/office/drawing/2014/main" id="{196EAC9A-D526-41E5-9C03-44E038A888EE}"/>
                    </a:ext>
                  </a:extLst>
                </p:cNvPr>
                <p:cNvGrpSpPr>
                  <a:grpSpLocks noChangeAspect="1"/>
                </p:cNvGrpSpPr>
                <p:nvPr/>
              </p:nvGrpSpPr>
              <p:grpSpPr>
                <a:xfrm>
                  <a:off x="9295766" y="2992164"/>
                  <a:ext cx="1079204" cy="1075697"/>
                  <a:chOff x="5083493" y="2519265"/>
                  <a:chExt cx="1733634" cy="1728000"/>
                </a:xfrm>
                <a:solidFill>
                  <a:schemeClr val="accent2">
                    <a:lumMod val="20000"/>
                    <a:lumOff val="80000"/>
                  </a:schemeClr>
                </a:solidFill>
              </p:grpSpPr>
              <p:sp>
                <p:nvSpPr>
                  <p:cNvPr id="127" name="矩形 126">
                    <a:extLst>
                      <a:ext uri="{FF2B5EF4-FFF2-40B4-BE49-F238E27FC236}">
                        <a16:creationId xmlns:a16="http://schemas.microsoft.com/office/drawing/2014/main" id="{43D61E22-565E-4A96-8A11-9CFAB293D3B4}"/>
                      </a:ext>
                    </a:extLst>
                  </p:cNvPr>
                  <p:cNvSpPr>
                    <a:spLocks noChangeAspect="1"/>
                  </p:cNvSpPr>
                  <p:nvPr/>
                </p:nvSpPr>
                <p:spPr>
                  <a:xfrm>
                    <a:off x="5083493"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8" name="矩形 127">
                    <a:extLst>
                      <a:ext uri="{FF2B5EF4-FFF2-40B4-BE49-F238E27FC236}">
                        <a16:creationId xmlns:a16="http://schemas.microsoft.com/office/drawing/2014/main" id="{315C8FA7-2823-4AEC-87EE-99273B44428C}"/>
                      </a:ext>
                    </a:extLst>
                  </p:cNvPr>
                  <p:cNvSpPr>
                    <a:spLocks noChangeAspect="1"/>
                  </p:cNvSpPr>
                  <p:nvPr/>
                </p:nvSpPr>
                <p:spPr>
                  <a:xfrm>
                    <a:off x="5372620"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9" name="矩形 128">
                    <a:extLst>
                      <a:ext uri="{FF2B5EF4-FFF2-40B4-BE49-F238E27FC236}">
                        <a16:creationId xmlns:a16="http://schemas.microsoft.com/office/drawing/2014/main" id="{B273F266-9BD3-4430-B0F5-C8D4004FED68}"/>
                      </a:ext>
                    </a:extLst>
                  </p:cNvPr>
                  <p:cNvSpPr>
                    <a:spLocks noChangeAspect="1"/>
                  </p:cNvSpPr>
                  <p:nvPr/>
                </p:nvSpPr>
                <p:spPr>
                  <a:xfrm>
                    <a:off x="5661747"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0" name="矩形 129">
                    <a:extLst>
                      <a:ext uri="{FF2B5EF4-FFF2-40B4-BE49-F238E27FC236}">
                        <a16:creationId xmlns:a16="http://schemas.microsoft.com/office/drawing/2014/main" id="{29E637CF-72D9-4604-8CB7-24E244DF8648}"/>
                      </a:ext>
                    </a:extLst>
                  </p:cNvPr>
                  <p:cNvSpPr>
                    <a:spLocks noChangeAspect="1"/>
                  </p:cNvSpPr>
                  <p:nvPr/>
                </p:nvSpPr>
                <p:spPr>
                  <a:xfrm>
                    <a:off x="5950874"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1" name="矩形 130">
                    <a:extLst>
                      <a:ext uri="{FF2B5EF4-FFF2-40B4-BE49-F238E27FC236}">
                        <a16:creationId xmlns:a16="http://schemas.microsoft.com/office/drawing/2014/main" id="{18ED6867-00C6-4C70-8DA0-D62FB8371299}"/>
                      </a:ext>
                    </a:extLst>
                  </p:cNvPr>
                  <p:cNvSpPr>
                    <a:spLocks noChangeAspect="1"/>
                  </p:cNvSpPr>
                  <p:nvPr/>
                </p:nvSpPr>
                <p:spPr>
                  <a:xfrm>
                    <a:off x="6240001"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2" name="矩形 131">
                    <a:extLst>
                      <a:ext uri="{FF2B5EF4-FFF2-40B4-BE49-F238E27FC236}">
                        <a16:creationId xmlns:a16="http://schemas.microsoft.com/office/drawing/2014/main" id="{ABF5E865-E9F4-4B18-819C-1E87DE002723}"/>
                      </a:ext>
                    </a:extLst>
                  </p:cNvPr>
                  <p:cNvSpPr>
                    <a:spLocks noChangeAspect="1"/>
                  </p:cNvSpPr>
                  <p:nvPr/>
                </p:nvSpPr>
                <p:spPr>
                  <a:xfrm>
                    <a:off x="6529127"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3" name="矩形 132">
                    <a:extLst>
                      <a:ext uri="{FF2B5EF4-FFF2-40B4-BE49-F238E27FC236}">
                        <a16:creationId xmlns:a16="http://schemas.microsoft.com/office/drawing/2014/main" id="{A2E03CFC-FD19-4FDB-87EC-182A65E56A31}"/>
                      </a:ext>
                    </a:extLst>
                  </p:cNvPr>
                  <p:cNvSpPr>
                    <a:spLocks noChangeAspect="1"/>
                  </p:cNvSpPr>
                  <p:nvPr/>
                </p:nvSpPr>
                <p:spPr>
                  <a:xfrm>
                    <a:off x="5083493"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4" name="矩形 133">
                    <a:extLst>
                      <a:ext uri="{FF2B5EF4-FFF2-40B4-BE49-F238E27FC236}">
                        <a16:creationId xmlns:a16="http://schemas.microsoft.com/office/drawing/2014/main" id="{4C409EC4-BDC5-4768-BFA5-DCCAFC4D2087}"/>
                      </a:ext>
                    </a:extLst>
                  </p:cNvPr>
                  <p:cNvSpPr>
                    <a:spLocks noChangeAspect="1"/>
                  </p:cNvSpPr>
                  <p:nvPr/>
                </p:nvSpPr>
                <p:spPr>
                  <a:xfrm>
                    <a:off x="5372620"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5" name="矩形 134">
                    <a:extLst>
                      <a:ext uri="{FF2B5EF4-FFF2-40B4-BE49-F238E27FC236}">
                        <a16:creationId xmlns:a16="http://schemas.microsoft.com/office/drawing/2014/main" id="{47984842-D75C-47BC-B10B-9CE77FDA8EFD}"/>
                      </a:ext>
                    </a:extLst>
                  </p:cNvPr>
                  <p:cNvSpPr>
                    <a:spLocks noChangeAspect="1"/>
                  </p:cNvSpPr>
                  <p:nvPr/>
                </p:nvSpPr>
                <p:spPr>
                  <a:xfrm>
                    <a:off x="566174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6" name="矩形 135">
                    <a:extLst>
                      <a:ext uri="{FF2B5EF4-FFF2-40B4-BE49-F238E27FC236}">
                        <a16:creationId xmlns:a16="http://schemas.microsoft.com/office/drawing/2014/main" id="{E3BE833A-F930-4B66-9DAC-2AFF0AAF4E8D}"/>
                      </a:ext>
                    </a:extLst>
                  </p:cNvPr>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7" name="矩形 136">
                    <a:extLst>
                      <a:ext uri="{FF2B5EF4-FFF2-40B4-BE49-F238E27FC236}">
                        <a16:creationId xmlns:a16="http://schemas.microsoft.com/office/drawing/2014/main" id="{CCB1E03E-947C-4661-B76C-68B78B121125}"/>
                      </a:ext>
                    </a:extLst>
                  </p:cNvPr>
                  <p:cNvSpPr>
                    <a:spLocks noChangeAspect="1"/>
                  </p:cNvSpPr>
                  <p:nvPr/>
                </p:nvSpPr>
                <p:spPr>
                  <a:xfrm>
                    <a:off x="6240001"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8" name="矩形 137">
                    <a:extLst>
                      <a:ext uri="{FF2B5EF4-FFF2-40B4-BE49-F238E27FC236}">
                        <a16:creationId xmlns:a16="http://schemas.microsoft.com/office/drawing/2014/main" id="{6551235F-C29F-4C40-AEAA-0FFA90F4B93D}"/>
                      </a:ext>
                    </a:extLst>
                  </p:cNvPr>
                  <p:cNvSpPr>
                    <a:spLocks noChangeAspect="1"/>
                  </p:cNvSpPr>
                  <p:nvPr/>
                </p:nvSpPr>
                <p:spPr>
                  <a:xfrm>
                    <a:off x="6529127"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9" name="矩形 138">
                    <a:extLst>
                      <a:ext uri="{FF2B5EF4-FFF2-40B4-BE49-F238E27FC236}">
                        <a16:creationId xmlns:a16="http://schemas.microsoft.com/office/drawing/2014/main" id="{4BCE7E67-78EB-48C2-A10D-715160E9E05F}"/>
                      </a:ext>
                    </a:extLst>
                  </p:cNvPr>
                  <p:cNvSpPr>
                    <a:spLocks noChangeAspect="1"/>
                  </p:cNvSpPr>
                  <p:nvPr/>
                </p:nvSpPr>
                <p:spPr>
                  <a:xfrm>
                    <a:off x="5083493" y="3095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0" name="矩形 139">
                    <a:extLst>
                      <a:ext uri="{FF2B5EF4-FFF2-40B4-BE49-F238E27FC236}">
                        <a16:creationId xmlns:a16="http://schemas.microsoft.com/office/drawing/2014/main" id="{E3A5CF1B-E430-4942-A65B-8D1109011932}"/>
                      </a:ext>
                    </a:extLst>
                  </p:cNvPr>
                  <p:cNvSpPr>
                    <a:spLocks noChangeAspect="1"/>
                  </p:cNvSpPr>
                  <p:nvPr/>
                </p:nvSpPr>
                <p:spPr>
                  <a:xfrm>
                    <a:off x="5372619" y="3095266"/>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1" name="矩形 140">
                    <a:extLst>
                      <a:ext uri="{FF2B5EF4-FFF2-40B4-BE49-F238E27FC236}">
                        <a16:creationId xmlns:a16="http://schemas.microsoft.com/office/drawing/2014/main" id="{EFE2C794-FC59-4AB2-B937-A58B4930CF27}"/>
                      </a:ext>
                    </a:extLst>
                  </p:cNvPr>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2" name="矩形 141">
                    <a:extLst>
                      <a:ext uri="{FF2B5EF4-FFF2-40B4-BE49-F238E27FC236}">
                        <a16:creationId xmlns:a16="http://schemas.microsoft.com/office/drawing/2014/main" id="{A3329FD6-5FA8-4A9A-980E-8BD34F0F215D}"/>
                      </a:ext>
                    </a:extLst>
                  </p:cNvPr>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3" name="矩形 142">
                    <a:extLst>
                      <a:ext uri="{FF2B5EF4-FFF2-40B4-BE49-F238E27FC236}">
                        <a16:creationId xmlns:a16="http://schemas.microsoft.com/office/drawing/2014/main" id="{F1074614-6C93-4276-8C6E-CBD04F85BDCF}"/>
                      </a:ext>
                    </a:extLst>
                  </p:cNvPr>
                  <p:cNvSpPr>
                    <a:spLocks noChangeAspect="1"/>
                  </p:cNvSpPr>
                  <p:nvPr/>
                </p:nvSpPr>
                <p:spPr>
                  <a:xfrm>
                    <a:off x="6240001"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4" name="矩形 143">
                    <a:extLst>
                      <a:ext uri="{FF2B5EF4-FFF2-40B4-BE49-F238E27FC236}">
                        <a16:creationId xmlns:a16="http://schemas.microsoft.com/office/drawing/2014/main" id="{BD65A99A-1968-4F0F-9558-F1A8B39345B5}"/>
                      </a:ext>
                    </a:extLst>
                  </p:cNvPr>
                  <p:cNvSpPr>
                    <a:spLocks noChangeAspect="1"/>
                  </p:cNvSpPr>
                  <p:nvPr/>
                </p:nvSpPr>
                <p:spPr>
                  <a:xfrm>
                    <a:off x="6529127"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5" name="矩形 144">
                    <a:extLst>
                      <a:ext uri="{FF2B5EF4-FFF2-40B4-BE49-F238E27FC236}">
                        <a16:creationId xmlns:a16="http://schemas.microsoft.com/office/drawing/2014/main" id="{C6C452B8-7C44-4526-AEEE-9A2BABA21ECD}"/>
                      </a:ext>
                    </a:extLst>
                  </p:cNvPr>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6" name="矩形 145">
                    <a:extLst>
                      <a:ext uri="{FF2B5EF4-FFF2-40B4-BE49-F238E27FC236}">
                        <a16:creationId xmlns:a16="http://schemas.microsoft.com/office/drawing/2014/main" id="{2AD3629A-861A-47E5-B603-2071E5EDDDB3}"/>
                      </a:ext>
                    </a:extLst>
                  </p:cNvPr>
                  <p:cNvSpPr>
                    <a:spLocks noChangeAspect="1"/>
                  </p:cNvSpPr>
                  <p:nvPr/>
                </p:nvSpPr>
                <p:spPr>
                  <a:xfrm>
                    <a:off x="5372620"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7" name="矩形 146">
                    <a:extLst>
                      <a:ext uri="{FF2B5EF4-FFF2-40B4-BE49-F238E27FC236}">
                        <a16:creationId xmlns:a16="http://schemas.microsoft.com/office/drawing/2014/main" id="{E7DD6AC2-E3D0-4D1B-93B8-07C268641C66}"/>
                      </a:ext>
                    </a:extLst>
                  </p:cNvPr>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8" name="矩形 147">
                    <a:extLst>
                      <a:ext uri="{FF2B5EF4-FFF2-40B4-BE49-F238E27FC236}">
                        <a16:creationId xmlns:a16="http://schemas.microsoft.com/office/drawing/2014/main" id="{7D0610CD-AB58-4384-9B31-63238943BD1A}"/>
                      </a:ext>
                    </a:extLst>
                  </p:cNvPr>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9" name="矩形 148">
                    <a:extLst>
                      <a:ext uri="{FF2B5EF4-FFF2-40B4-BE49-F238E27FC236}">
                        <a16:creationId xmlns:a16="http://schemas.microsoft.com/office/drawing/2014/main" id="{91641A17-2D47-49C8-A9C0-C78BDFD3A028}"/>
                      </a:ext>
                    </a:extLst>
                  </p:cNvPr>
                  <p:cNvSpPr>
                    <a:spLocks noChangeAspect="1"/>
                  </p:cNvSpPr>
                  <p:nvPr/>
                </p:nvSpPr>
                <p:spPr>
                  <a:xfrm>
                    <a:off x="6240001"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0" name="矩形 149">
                    <a:extLst>
                      <a:ext uri="{FF2B5EF4-FFF2-40B4-BE49-F238E27FC236}">
                        <a16:creationId xmlns:a16="http://schemas.microsoft.com/office/drawing/2014/main" id="{233EA38A-0A76-4FF9-9218-B2B6B7F79F80}"/>
                      </a:ext>
                    </a:extLst>
                  </p:cNvPr>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1" name="矩形 150">
                    <a:extLst>
                      <a:ext uri="{FF2B5EF4-FFF2-40B4-BE49-F238E27FC236}">
                        <a16:creationId xmlns:a16="http://schemas.microsoft.com/office/drawing/2014/main" id="{9F3E00C3-A2DB-4255-AE3D-F80B46E4BAE1}"/>
                      </a:ext>
                    </a:extLst>
                  </p:cNvPr>
                  <p:cNvSpPr>
                    <a:spLocks noChangeAspect="1"/>
                  </p:cNvSpPr>
                  <p:nvPr/>
                </p:nvSpPr>
                <p:spPr>
                  <a:xfrm>
                    <a:off x="5083493"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2" name="矩形 151">
                    <a:extLst>
                      <a:ext uri="{FF2B5EF4-FFF2-40B4-BE49-F238E27FC236}">
                        <a16:creationId xmlns:a16="http://schemas.microsoft.com/office/drawing/2014/main" id="{EBC76DF3-9FC6-45C5-950A-A94AE86545FA}"/>
                      </a:ext>
                    </a:extLst>
                  </p:cNvPr>
                  <p:cNvSpPr>
                    <a:spLocks noChangeAspect="1"/>
                  </p:cNvSpPr>
                  <p:nvPr/>
                </p:nvSpPr>
                <p:spPr>
                  <a:xfrm>
                    <a:off x="5372620"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3" name="矩形 152">
                    <a:extLst>
                      <a:ext uri="{FF2B5EF4-FFF2-40B4-BE49-F238E27FC236}">
                        <a16:creationId xmlns:a16="http://schemas.microsoft.com/office/drawing/2014/main" id="{5855FEBF-19E8-49D2-A1F6-2164F154972F}"/>
                      </a:ext>
                    </a:extLst>
                  </p:cNvPr>
                  <p:cNvSpPr>
                    <a:spLocks noChangeAspect="1"/>
                  </p:cNvSpPr>
                  <p:nvPr/>
                </p:nvSpPr>
                <p:spPr>
                  <a:xfrm>
                    <a:off x="5661747"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4" name="矩形 153">
                    <a:extLst>
                      <a:ext uri="{FF2B5EF4-FFF2-40B4-BE49-F238E27FC236}">
                        <a16:creationId xmlns:a16="http://schemas.microsoft.com/office/drawing/2014/main" id="{56DC3070-46A2-45CA-91F6-8909F05497FD}"/>
                      </a:ext>
                    </a:extLst>
                  </p:cNvPr>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5" name="矩形 154">
                    <a:extLst>
                      <a:ext uri="{FF2B5EF4-FFF2-40B4-BE49-F238E27FC236}">
                        <a16:creationId xmlns:a16="http://schemas.microsoft.com/office/drawing/2014/main" id="{3A9E2EFF-37B8-4830-AB85-91876983F642}"/>
                      </a:ext>
                    </a:extLst>
                  </p:cNvPr>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6" name="矩形 155">
                    <a:extLst>
                      <a:ext uri="{FF2B5EF4-FFF2-40B4-BE49-F238E27FC236}">
                        <a16:creationId xmlns:a16="http://schemas.microsoft.com/office/drawing/2014/main" id="{B12C7251-C255-4091-95D6-4F4D42CED75A}"/>
                      </a:ext>
                    </a:extLst>
                  </p:cNvPr>
                  <p:cNvSpPr>
                    <a:spLocks noChangeAspect="1"/>
                  </p:cNvSpPr>
                  <p:nvPr/>
                </p:nvSpPr>
                <p:spPr>
                  <a:xfrm>
                    <a:off x="652912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7" name="矩形 156">
                    <a:extLst>
                      <a:ext uri="{FF2B5EF4-FFF2-40B4-BE49-F238E27FC236}">
                        <a16:creationId xmlns:a16="http://schemas.microsoft.com/office/drawing/2014/main" id="{2B890F4C-6214-41FA-A725-F575AE122D2B}"/>
                      </a:ext>
                    </a:extLst>
                  </p:cNvPr>
                  <p:cNvSpPr>
                    <a:spLocks noChangeAspect="1"/>
                  </p:cNvSpPr>
                  <p:nvPr/>
                </p:nvSpPr>
                <p:spPr>
                  <a:xfrm>
                    <a:off x="5083493"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8" name="矩形 157">
                    <a:extLst>
                      <a:ext uri="{FF2B5EF4-FFF2-40B4-BE49-F238E27FC236}">
                        <a16:creationId xmlns:a16="http://schemas.microsoft.com/office/drawing/2014/main" id="{45E7C7DB-370B-42C0-BA54-048949CCB015}"/>
                      </a:ext>
                    </a:extLst>
                  </p:cNvPr>
                  <p:cNvSpPr>
                    <a:spLocks noChangeAspect="1"/>
                  </p:cNvSpPr>
                  <p:nvPr/>
                </p:nvSpPr>
                <p:spPr>
                  <a:xfrm>
                    <a:off x="5372620"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9" name="矩形 158">
                    <a:extLst>
                      <a:ext uri="{FF2B5EF4-FFF2-40B4-BE49-F238E27FC236}">
                        <a16:creationId xmlns:a16="http://schemas.microsoft.com/office/drawing/2014/main" id="{C2ACB305-85BB-4C3C-87F1-DDC8AE56FEE9}"/>
                      </a:ext>
                    </a:extLst>
                  </p:cNvPr>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a:extLst>
                      <a:ext uri="{FF2B5EF4-FFF2-40B4-BE49-F238E27FC236}">
                        <a16:creationId xmlns:a16="http://schemas.microsoft.com/office/drawing/2014/main" id="{29E226FE-A9C4-452E-AF4D-BF36400BD78E}"/>
                      </a:ext>
                    </a:extLst>
                  </p:cNvPr>
                  <p:cNvSpPr>
                    <a:spLocks noChangeAspect="1"/>
                  </p:cNvSpPr>
                  <p:nvPr/>
                </p:nvSpPr>
                <p:spPr>
                  <a:xfrm>
                    <a:off x="5950874"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1" name="矩形 160">
                    <a:extLst>
                      <a:ext uri="{FF2B5EF4-FFF2-40B4-BE49-F238E27FC236}">
                        <a16:creationId xmlns:a16="http://schemas.microsoft.com/office/drawing/2014/main" id="{053CDF48-97A2-4A4A-913C-54240D584A4C}"/>
                      </a:ext>
                    </a:extLst>
                  </p:cNvPr>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2" name="矩形 161">
                    <a:extLst>
                      <a:ext uri="{FF2B5EF4-FFF2-40B4-BE49-F238E27FC236}">
                        <a16:creationId xmlns:a16="http://schemas.microsoft.com/office/drawing/2014/main" id="{BBFE1ACB-8268-41AF-B9AB-2B6693302A48}"/>
                      </a:ext>
                    </a:extLst>
                  </p:cNvPr>
                  <p:cNvSpPr>
                    <a:spLocks noChangeAspect="1"/>
                  </p:cNvSpPr>
                  <p:nvPr/>
                </p:nvSpPr>
                <p:spPr>
                  <a:xfrm>
                    <a:off x="6529127"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52" name="组合 51">
                  <a:extLst>
                    <a:ext uri="{FF2B5EF4-FFF2-40B4-BE49-F238E27FC236}">
                      <a16:creationId xmlns:a16="http://schemas.microsoft.com/office/drawing/2014/main" id="{F7E54F71-3E0F-4664-80BA-95A916F6AADD}"/>
                    </a:ext>
                  </a:extLst>
                </p:cNvPr>
                <p:cNvGrpSpPr>
                  <a:grpSpLocks noChangeAspect="1"/>
                </p:cNvGrpSpPr>
                <p:nvPr/>
              </p:nvGrpSpPr>
              <p:grpSpPr>
                <a:xfrm>
                  <a:off x="9371087" y="3075963"/>
                  <a:ext cx="1079204" cy="1075697"/>
                  <a:chOff x="5083493" y="2519265"/>
                  <a:chExt cx="1733634" cy="1728000"/>
                </a:xfrm>
                <a:solidFill>
                  <a:schemeClr val="accent2">
                    <a:lumMod val="20000"/>
                    <a:lumOff val="80000"/>
                  </a:schemeClr>
                </a:solidFill>
              </p:grpSpPr>
              <p:sp>
                <p:nvSpPr>
                  <p:cNvPr id="90" name="矩形 89">
                    <a:extLst>
                      <a:ext uri="{FF2B5EF4-FFF2-40B4-BE49-F238E27FC236}">
                        <a16:creationId xmlns:a16="http://schemas.microsoft.com/office/drawing/2014/main" id="{B69771D9-6714-4292-8B1F-88B4922C342C}"/>
                      </a:ext>
                    </a:extLst>
                  </p:cNvPr>
                  <p:cNvSpPr>
                    <a:spLocks noChangeAspect="1"/>
                  </p:cNvSpPr>
                  <p:nvPr/>
                </p:nvSpPr>
                <p:spPr>
                  <a:xfrm>
                    <a:off x="5083493"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91" name="矩形 90">
                    <a:extLst>
                      <a:ext uri="{FF2B5EF4-FFF2-40B4-BE49-F238E27FC236}">
                        <a16:creationId xmlns:a16="http://schemas.microsoft.com/office/drawing/2014/main" id="{316C0CEC-447C-44A2-AE8D-7D218B28672B}"/>
                      </a:ext>
                    </a:extLst>
                  </p:cNvPr>
                  <p:cNvSpPr>
                    <a:spLocks noChangeAspect="1"/>
                  </p:cNvSpPr>
                  <p:nvPr/>
                </p:nvSpPr>
                <p:spPr>
                  <a:xfrm>
                    <a:off x="5372620"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2" name="矩形 91">
                    <a:extLst>
                      <a:ext uri="{FF2B5EF4-FFF2-40B4-BE49-F238E27FC236}">
                        <a16:creationId xmlns:a16="http://schemas.microsoft.com/office/drawing/2014/main" id="{1F4D8B64-11E8-4110-BE2A-99F80462D9EA}"/>
                      </a:ext>
                    </a:extLst>
                  </p:cNvPr>
                  <p:cNvSpPr>
                    <a:spLocks noChangeAspect="1"/>
                  </p:cNvSpPr>
                  <p:nvPr/>
                </p:nvSpPr>
                <p:spPr>
                  <a:xfrm>
                    <a:off x="5661747"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3" name="矩形 92">
                    <a:extLst>
                      <a:ext uri="{FF2B5EF4-FFF2-40B4-BE49-F238E27FC236}">
                        <a16:creationId xmlns:a16="http://schemas.microsoft.com/office/drawing/2014/main" id="{D92E02B3-85E6-4148-B760-5BB9200F54B2}"/>
                      </a:ext>
                    </a:extLst>
                  </p:cNvPr>
                  <p:cNvSpPr>
                    <a:spLocks noChangeAspect="1"/>
                  </p:cNvSpPr>
                  <p:nvPr/>
                </p:nvSpPr>
                <p:spPr>
                  <a:xfrm>
                    <a:off x="5950874"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矩形 93">
                    <a:extLst>
                      <a:ext uri="{FF2B5EF4-FFF2-40B4-BE49-F238E27FC236}">
                        <a16:creationId xmlns:a16="http://schemas.microsoft.com/office/drawing/2014/main" id="{FEF3F59B-531D-46D6-88BF-95680F26A968}"/>
                      </a:ext>
                    </a:extLst>
                  </p:cNvPr>
                  <p:cNvSpPr>
                    <a:spLocks noChangeAspect="1"/>
                  </p:cNvSpPr>
                  <p:nvPr/>
                </p:nvSpPr>
                <p:spPr>
                  <a:xfrm>
                    <a:off x="6240001"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矩形 94">
                    <a:extLst>
                      <a:ext uri="{FF2B5EF4-FFF2-40B4-BE49-F238E27FC236}">
                        <a16:creationId xmlns:a16="http://schemas.microsoft.com/office/drawing/2014/main" id="{A8A8B386-F1B5-41C6-A52C-680369703F49}"/>
                      </a:ext>
                    </a:extLst>
                  </p:cNvPr>
                  <p:cNvSpPr>
                    <a:spLocks noChangeAspect="1"/>
                  </p:cNvSpPr>
                  <p:nvPr/>
                </p:nvSpPr>
                <p:spPr>
                  <a:xfrm>
                    <a:off x="6529127"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矩形 95">
                    <a:extLst>
                      <a:ext uri="{FF2B5EF4-FFF2-40B4-BE49-F238E27FC236}">
                        <a16:creationId xmlns:a16="http://schemas.microsoft.com/office/drawing/2014/main" id="{DDA27DE7-69CF-4012-BE33-963830EDE195}"/>
                      </a:ext>
                    </a:extLst>
                  </p:cNvPr>
                  <p:cNvSpPr>
                    <a:spLocks noChangeAspect="1"/>
                  </p:cNvSpPr>
                  <p:nvPr/>
                </p:nvSpPr>
                <p:spPr>
                  <a:xfrm>
                    <a:off x="5083493"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7" name="矩形 96">
                    <a:extLst>
                      <a:ext uri="{FF2B5EF4-FFF2-40B4-BE49-F238E27FC236}">
                        <a16:creationId xmlns:a16="http://schemas.microsoft.com/office/drawing/2014/main" id="{AE9D2007-66A0-4A46-8A11-828D3EA3206C}"/>
                      </a:ext>
                    </a:extLst>
                  </p:cNvPr>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8" name="矩形 97">
                    <a:extLst>
                      <a:ext uri="{FF2B5EF4-FFF2-40B4-BE49-F238E27FC236}">
                        <a16:creationId xmlns:a16="http://schemas.microsoft.com/office/drawing/2014/main" id="{2294E15C-8179-4BCD-8CB9-4D9D2C5ECF48}"/>
                      </a:ext>
                    </a:extLst>
                  </p:cNvPr>
                  <p:cNvSpPr>
                    <a:spLocks noChangeAspect="1"/>
                  </p:cNvSpPr>
                  <p:nvPr/>
                </p:nvSpPr>
                <p:spPr>
                  <a:xfrm>
                    <a:off x="566174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9" name="矩形 98">
                    <a:extLst>
                      <a:ext uri="{FF2B5EF4-FFF2-40B4-BE49-F238E27FC236}">
                        <a16:creationId xmlns:a16="http://schemas.microsoft.com/office/drawing/2014/main" id="{80B58306-779B-4FA5-B820-A6FD9DC4978F}"/>
                      </a:ext>
                    </a:extLst>
                  </p:cNvPr>
                  <p:cNvSpPr>
                    <a:spLocks noChangeAspect="1"/>
                  </p:cNvSpPr>
                  <p:nvPr/>
                </p:nvSpPr>
                <p:spPr>
                  <a:xfrm>
                    <a:off x="5950874"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矩形 100">
                    <a:extLst>
                      <a:ext uri="{FF2B5EF4-FFF2-40B4-BE49-F238E27FC236}">
                        <a16:creationId xmlns:a16="http://schemas.microsoft.com/office/drawing/2014/main" id="{0775F77B-DC42-421D-A09F-A7567F5D88D2}"/>
                      </a:ext>
                    </a:extLst>
                  </p:cNvPr>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2" name="矩形 101">
                    <a:extLst>
                      <a:ext uri="{FF2B5EF4-FFF2-40B4-BE49-F238E27FC236}">
                        <a16:creationId xmlns:a16="http://schemas.microsoft.com/office/drawing/2014/main" id="{670A39B8-3BFF-4A3F-96B8-9F2EDED28B54}"/>
                      </a:ext>
                    </a:extLst>
                  </p:cNvPr>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3" name="矩形 102">
                    <a:extLst>
                      <a:ext uri="{FF2B5EF4-FFF2-40B4-BE49-F238E27FC236}">
                        <a16:creationId xmlns:a16="http://schemas.microsoft.com/office/drawing/2014/main" id="{8DDF489E-CC44-4345-B462-CB8470D82D98}"/>
                      </a:ext>
                    </a:extLst>
                  </p:cNvPr>
                  <p:cNvSpPr>
                    <a:spLocks noChangeAspect="1"/>
                  </p:cNvSpPr>
                  <p:nvPr/>
                </p:nvSpPr>
                <p:spPr>
                  <a:xfrm>
                    <a:off x="5083493" y="3095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4" name="矩形 103">
                    <a:extLst>
                      <a:ext uri="{FF2B5EF4-FFF2-40B4-BE49-F238E27FC236}">
                        <a16:creationId xmlns:a16="http://schemas.microsoft.com/office/drawing/2014/main" id="{50D21E3C-572D-4970-BD81-21DD2366363B}"/>
                      </a:ext>
                    </a:extLst>
                  </p:cNvPr>
                  <p:cNvSpPr>
                    <a:spLocks noChangeAspect="1"/>
                  </p:cNvSpPr>
                  <p:nvPr/>
                </p:nvSpPr>
                <p:spPr>
                  <a:xfrm>
                    <a:off x="5372620"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矩形 104">
                    <a:extLst>
                      <a:ext uri="{FF2B5EF4-FFF2-40B4-BE49-F238E27FC236}">
                        <a16:creationId xmlns:a16="http://schemas.microsoft.com/office/drawing/2014/main" id="{AFC3B1A0-018B-4F0E-933C-A83435A35974}"/>
                      </a:ext>
                    </a:extLst>
                  </p:cNvPr>
                  <p:cNvSpPr>
                    <a:spLocks noChangeAspect="1"/>
                  </p:cNvSpPr>
                  <p:nvPr/>
                </p:nvSpPr>
                <p:spPr>
                  <a:xfrm>
                    <a:off x="566174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矩形 105">
                    <a:extLst>
                      <a:ext uri="{FF2B5EF4-FFF2-40B4-BE49-F238E27FC236}">
                        <a16:creationId xmlns:a16="http://schemas.microsoft.com/office/drawing/2014/main" id="{0E858BE6-119C-40A0-9EA3-37636F22A66A}"/>
                      </a:ext>
                    </a:extLst>
                  </p:cNvPr>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7" name="矩形 106">
                    <a:extLst>
                      <a:ext uri="{FF2B5EF4-FFF2-40B4-BE49-F238E27FC236}">
                        <a16:creationId xmlns:a16="http://schemas.microsoft.com/office/drawing/2014/main" id="{B2997402-6A7E-435A-AAB6-3AEFF4311954}"/>
                      </a:ext>
                    </a:extLst>
                  </p:cNvPr>
                  <p:cNvSpPr>
                    <a:spLocks noChangeAspect="1"/>
                  </p:cNvSpPr>
                  <p:nvPr/>
                </p:nvSpPr>
                <p:spPr>
                  <a:xfrm>
                    <a:off x="6240001"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矩形 107">
                    <a:extLst>
                      <a:ext uri="{FF2B5EF4-FFF2-40B4-BE49-F238E27FC236}">
                        <a16:creationId xmlns:a16="http://schemas.microsoft.com/office/drawing/2014/main" id="{A3DB0C21-F0B5-463E-933D-9BE96A932355}"/>
                      </a:ext>
                    </a:extLst>
                  </p:cNvPr>
                  <p:cNvSpPr>
                    <a:spLocks noChangeAspect="1"/>
                  </p:cNvSpPr>
                  <p:nvPr/>
                </p:nvSpPr>
                <p:spPr>
                  <a:xfrm>
                    <a:off x="652912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9" name="矩形 108">
                    <a:extLst>
                      <a:ext uri="{FF2B5EF4-FFF2-40B4-BE49-F238E27FC236}">
                        <a16:creationId xmlns:a16="http://schemas.microsoft.com/office/drawing/2014/main" id="{8DFD7045-50A4-4812-99E3-493136701E7E}"/>
                      </a:ext>
                    </a:extLst>
                  </p:cNvPr>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0" name="矩形 109">
                    <a:extLst>
                      <a:ext uri="{FF2B5EF4-FFF2-40B4-BE49-F238E27FC236}">
                        <a16:creationId xmlns:a16="http://schemas.microsoft.com/office/drawing/2014/main" id="{81691D1C-4688-4BDB-A778-3A916837D769}"/>
                      </a:ext>
                    </a:extLst>
                  </p:cNvPr>
                  <p:cNvSpPr>
                    <a:spLocks noChangeAspect="1"/>
                  </p:cNvSpPr>
                  <p:nvPr/>
                </p:nvSpPr>
                <p:spPr>
                  <a:xfrm>
                    <a:off x="5372620"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1" name="矩形 110">
                    <a:extLst>
                      <a:ext uri="{FF2B5EF4-FFF2-40B4-BE49-F238E27FC236}">
                        <a16:creationId xmlns:a16="http://schemas.microsoft.com/office/drawing/2014/main" id="{FAE987AB-3879-4BBD-8C8A-6199B31D1056}"/>
                      </a:ext>
                    </a:extLst>
                  </p:cNvPr>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矩形 111">
                    <a:extLst>
                      <a:ext uri="{FF2B5EF4-FFF2-40B4-BE49-F238E27FC236}">
                        <a16:creationId xmlns:a16="http://schemas.microsoft.com/office/drawing/2014/main" id="{4790BC2E-DC1D-404B-AE83-BA943D8281EF}"/>
                      </a:ext>
                    </a:extLst>
                  </p:cNvPr>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矩形 112">
                    <a:extLst>
                      <a:ext uri="{FF2B5EF4-FFF2-40B4-BE49-F238E27FC236}">
                        <a16:creationId xmlns:a16="http://schemas.microsoft.com/office/drawing/2014/main" id="{F00DE2B1-8262-4D2A-9083-18A9C8A45610}"/>
                      </a:ext>
                    </a:extLst>
                  </p:cNvPr>
                  <p:cNvSpPr>
                    <a:spLocks noChangeAspect="1"/>
                  </p:cNvSpPr>
                  <p:nvPr/>
                </p:nvSpPr>
                <p:spPr>
                  <a:xfrm>
                    <a:off x="6240001"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4" name="矩形 113">
                    <a:extLst>
                      <a:ext uri="{FF2B5EF4-FFF2-40B4-BE49-F238E27FC236}">
                        <a16:creationId xmlns:a16="http://schemas.microsoft.com/office/drawing/2014/main" id="{89D79A54-AE1A-4F38-9654-A6E2C1133A32}"/>
                      </a:ext>
                    </a:extLst>
                  </p:cNvPr>
                  <p:cNvSpPr>
                    <a:spLocks noChangeAspect="1"/>
                  </p:cNvSpPr>
                  <p:nvPr/>
                </p:nvSpPr>
                <p:spPr>
                  <a:xfrm>
                    <a:off x="652912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5" name="矩形 114">
                    <a:extLst>
                      <a:ext uri="{FF2B5EF4-FFF2-40B4-BE49-F238E27FC236}">
                        <a16:creationId xmlns:a16="http://schemas.microsoft.com/office/drawing/2014/main" id="{E314346F-14F4-4DB2-AF35-81ED881E850B}"/>
                      </a:ext>
                    </a:extLst>
                  </p:cNvPr>
                  <p:cNvSpPr>
                    <a:spLocks noChangeAspect="1"/>
                  </p:cNvSpPr>
                  <p:nvPr/>
                </p:nvSpPr>
                <p:spPr>
                  <a:xfrm>
                    <a:off x="5083493"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矩形 115">
                    <a:extLst>
                      <a:ext uri="{FF2B5EF4-FFF2-40B4-BE49-F238E27FC236}">
                        <a16:creationId xmlns:a16="http://schemas.microsoft.com/office/drawing/2014/main" id="{FAC215C0-D20C-4D1F-8B5B-0D6DEBD7CD68}"/>
                      </a:ext>
                    </a:extLst>
                  </p:cNvPr>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矩形 116">
                    <a:extLst>
                      <a:ext uri="{FF2B5EF4-FFF2-40B4-BE49-F238E27FC236}">
                        <a16:creationId xmlns:a16="http://schemas.microsoft.com/office/drawing/2014/main" id="{2C635272-2BCD-468A-8726-A6E1FF77529B}"/>
                      </a:ext>
                    </a:extLst>
                  </p:cNvPr>
                  <p:cNvSpPr>
                    <a:spLocks noChangeAspect="1"/>
                  </p:cNvSpPr>
                  <p:nvPr/>
                </p:nvSpPr>
                <p:spPr>
                  <a:xfrm>
                    <a:off x="566174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8" name="矩形 117">
                    <a:extLst>
                      <a:ext uri="{FF2B5EF4-FFF2-40B4-BE49-F238E27FC236}">
                        <a16:creationId xmlns:a16="http://schemas.microsoft.com/office/drawing/2014/main" id="{47938B5C-324F-47CA-A218-0CAEED4EB707}"/>
                      </a:ext>
                    </a:extLst>
                  </p:cNvPr>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9" name="矩形 118">
                    <a:extLst>
                      <a:ext uri="{FF2B5EF4-FFF2-40B4-BE49-F238E27FC236}">
                        <a16:creationId xmlns:a16="http://schemas.microsoft.com/office/drawing/2014/main" id="{693E7C24-28B1-4050-98CD-9E6016550BEB}"/>
                      </a:ext>
                    </a:extLst>
                  </p:cNvPr>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0" name="矩形 119">
                    <a:extLst>
                      <a:ext uri="{FF2B5EF4-FFF2-40B4-BE49-F238E27FC236}">
                        <a16:creationId xmlns:a16="http://schemas.microsoft.com/office/drawing/2014/main" id="{1ACC160F-2DA8-4D2C-B38B-3A2E36224FCD}"/>
                      </a:ext>
                    </a:extLst>
                  </p:cNvPr>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1" name="矩形 120">
                    <a:extLst>
                      <a:ext uri="{FF2B5EF4-FFF2-40B4-BE49-F238E27FC236}">
                        <a16:creationId xmlns:a16="http://schemas.microsoft.com/office/drawing/2014/main" id="{AFCC5FE2-3145-40DE-87FC-587D937D7768}"/>
                      </a:ext>
                    </a:extLst>
                  </p:cNvPr>
                  <p:cNvSpPr>
                    <a:spLocks noChangeAspect="1"/>
                  </p:cNvSpPr>
                  <p:nvPr/>
                </p:nvSpPr>
                <p:spPr>
                  <a:xfrm>
                    <a:off x="5083493"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2" name="矩形 121">
                    <a:extLst>
                      <a:ext uri="{FF2B5EF4-FFF2-40B4-BE49-F238E27FC236}">
                        <a16:creationId xmlns:a16="http://schemas.microsoft.com/office/drawing/2014/main" id="{18D1AB1B-F6B9-49DE-891C-E1DAE7FD237A}"/>
                      </a:ext>
                    </a:extLst>
                  </p:cNvPr>
                  <p:cNvSpPr>
                    <a:spLocks noChangeAspect="1"/>
                  </p:cNvSpPr>
                  <p:nvPr/>
                </p:nvSpPr>
                <p:spPr>
                  <a:xfrm>
                    <a:off x="5372620"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3" name="矩形 122">
                    <a:extLst>
                      <a:ext uri="{FF2B5EF4-FFF2-40B4-BE49-F238E27FC236}">
                        <a16:creationId xmlns:a16="http://schemas.microsoft.com/office/drawing/2014/main" id="{E9B87E41-A1E1-4AF6-B0CD-3EDB0092A7C4}"/>
                      </a:ext>
                    </a:extLst>
                  </p:cNvPr>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4" name="矩形 123">
                    <a:extLst>
                      <a:ext uri="{FF2B5EF4-FFF2-40B4-BE49-F238E27FC236}">
                        <a16:creationId xmlns:a16="http://schemas.microsoft.com/office/drawing/2014/main" id="{A22FC220-DA18-4C51-9F67-E7D7B263C99D}"/>
                      </a:ext>
                    </a:extLst>
                  </p:cNvPr>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矩形 124">
                    <a:extLst>
                      <a:ext uri="{FF2B5EF4-FFF2-40B4-BE49-F238E27FC236}">
                        <a16:creationId xmlns:a16="http://schemas.microsoft.com/office/drawing/2014/main" id="{24810D26-A193-4083-A225-E3E0A2E96FD1}"/>
                      </a:ext>
                    </a:extLst>
                  </p:cNvPr>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6" name="矩形 125">
                    <a:extLst>
                      <a:ext uri="{FF2B5EF4-FFF2-40B4-BE49-F238E27FC236}">
                        <a16:creationId xmlns:a16="http://schemas.microsoft.com/office/drawing/2014/main" id="{917DE42C-E4AB-4146-A682-ADD1999196E2}"/>
                      </a:ext>
                    </a:extLst>
                  </p:cNvPr>
                  <p:cNvSpPr>
                    <a:spLocks noChangeAspect="1"/>
                  </p:cNvSpPr>
                  <p:nvPr/>
                </p:nvSpPr>
                <p:spPr>
                  <a:xfrm>
                    <a:off x="652912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53" name="组合 52">
                  <a:extLst>
                    <a:ext uri="{FF2B5EF4-FFF2-40B4-BE49-F238E27FC236}">
                      <a16:creationId xmlns:a16="http://schemas.microsoft.com/office/drawing/2014/main" id="{75336D10-C8E5-49ED-9F45-165AC12DF272}"/>
                    </a:ext>
                  </a:extLst>
                </p:cNvPr>
                <p:cNvGrpSpPr>
                  <a:grpSpLocks noChangeAspect="1"/>
                </p:cNvGrpSpPr>
                <p:nvPr/>
              </p:nvGrpSpPr>
              <p:grpSpPr>
                <a:xfrm>
                  <a:off x="9446407" y="3159761"/>
                  <a:ext cx="1079204" cy="1075697"/>
                  <a:chOff x="5083493" y="2519265"/>
                  <a:chExt cx="1733634" cy="1728000"/>
                </a:xfrm>
              </p:grpSpPr>
              <p:sp>
                <p:nvSpPr>
                  <p:cNvPr id="54" name="矩形 53">
                    <a:extLst>
                      <a:ext uri="{FF2B5EF4-FFF2-40B4-BE49-F238E27FC236}">
                        <a16:creationId xmlns:a16="http://schemas.microsoft.com/office/drawing/2014/main" id="{78A8AC4B-6CE8-4BC7-B0B7-2B09ACF37C71}"/>
                      </a:ext>
                    </a:extLst>
                  </p:cNvPr>
                  <p:cNvSpPr>
                    <a:spLocks noChangeAspect="1"/>
                  </p:cNvSpPr>
                  <p:nvPr/>
                </p:nvSpPr>
                <p:spPr>
                  <a:xfrm>
                    <a:off x="5083493"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5" name="矩形 54">
                    <a:extLst>
                      <a:ext uri="{FF2B5EF4-FFF2-40B4-BE49-F238E27FC236}">
                        <a16:creationId xmlns:a16="http://schemas.microsoft.com/office/drawing/2014/main" id="{99A5C87A-1C5B-4696-9C45-C7033E0431AD}"/>
                      </a:ext>
                    </a:extLst>
                  </p:cNvPr>
                  <p:cNvSpPr>
                    <a:spLocks noChangeAspect="1"/>
                  </p:cNvSpPr>
                  <p:nvPr/>
                </p:nvSpPr>
                <p:spPr>
                  <a:xfrm>
                    <a:off x="5372620"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 name="矩形 55">
                    <a:extLst>
                      <a:ext uri="{FF2B5EF4-FFF2-40B4-BE49-F238E27FC236}">
                        <a16:creationId xmlns:a16="http://schemas.microsoft.com/office/drawing/2014/main" id="{F3B6B0CB-D7D5-4BF6-B575-9B89187EF3E0}"/>
                      </a:ext>
                    </a:extLst>
                  </p:cNvPr>
                  <p:cNvSpPr>
                    <a:spLocks noChangeAspect="1"/>
                  </p:cNvSpPr>
                  <p:nvPr/>
                </p:nvSpPr>
                <p:spPr>
                  <a:xfrm>
                    <a:off x="5661747"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矩形 56">
                    <a:extLst>
                      <a:ext uri="{FF2B5EF4-FFF2-40B4-BE49-F238E27FC236}">
                        <a16:creationId xmlns:a16="http://schemas.microsoft.com/office/drawing/2014/main" id="{F03DBDFE-D137-436D-92D2-B7D4654D43AD}"/>
                      </a:ext>
                    </a:extLst>
                  </p:cNvPr>
                  <p:cNvSpPr>
                    <a:spLocks noChangeAspect="1"/>
                  </p:cNvSpPr>
                  <p:nvPr/>
                </p:nvSpPr>
                <p:spPr>
                  <a:xfrm>
                    <a:off x="5950874"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 name="矩形 57">
                    <a:extLst>
                      <a:ext uri="{FF2B5EF4-FFF2-40B4-BE49-F238E27FC236}">
                        <a16:creationId xmlns:a16="http://schemas.microsoft.com/office/drawing/2014/main" id="{C2AD3A99-7F05-478C-8B24-32D356F32753}"/>
                      </a:ext>
                    </a:extLst>
                  </p:cNvPr>
                  <p:cNvSpPr>
                    <a:spLocks noChangeAspect="1"/>
                  </p:cNvSpPr>
                  <p:nvPr/>
                </p:nvSpPr>
                <p:spPr>
                  <a:xfrm>
                    <a:off x="6240001"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 name="矩形 58">
                    <a:extLst>
                      <a:ext uri="{FF2B5EF4-FFF2-40B4-BE49-F238E27FC236}">
                        <a16:creationId xmlns:a16="http://schemas.microsoft.com/office/drawing/2014/main" id="{7CD15B38-DFED-4910-A91A-B6615AB1775A}"/>
                      </a:ext>
                    </a:extLst>
                  </p:cNvPr>
                  <p:cNvSpPr>
                    <a:spLocks noChangeAspect="1"/>
                  </p:cNvSpPr>
                  <p:nvPr/>
                </p:nvSpPr>
                <p:spPr>
                  <a:xfrm>
                    <a:off x="6529127"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矩形 59">
                    <a:extLst>
                      <a:ext uri="{FF2B5EF4-FFF2-40B4-BE49-F238E27FC236}">
                        <a16:creationId xmlns:a16="http://schemas.microsoft.com/office/drawing/2014/main" id="{0B65620C-4099-4DDD-BD54-610894F3AE5A}"/>
                      </a:ext>
                    </a:extLst>
                  </p:cNvPr>
                  <p:cNvSpPr>
                    <a:spLocks noChangeAspect="1"/>
                  </p:cNvSpPr>
                  <p:nvPr/>
                </p:nvSpPr>
                <p:spPr>
                  <a:xfrm>
                    <a:off x="5083493"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矩形 60">
                    <a:extLst>
                      <a:ext uri="{FF2B5EF4-FFF2-40B4-BE49-F238E27FC236}">
                        <a16:creationId xmlns:a16="http://schemas.microsoft.com/office/drawing/2014/main" id="{D8CB4EA5-90D3-4246-B1C2-7CD946165BC9}"/>
                      </a:ext>
                    </a:extLst>
                  </p:cNvPr>
                  <p:cNvSpPr>
                    <a:spLocks noChangeAspect="1"/>
                  </p:cNvSpPr>
                  <p:nvPr/>
                </p:nvSpPr>
                <p:spPr>
                  <a:xfrm>
                    <a:off x="5372620"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 name="矩形 61">
                    <a:extLst>
                      <a:ext uri="{FF2B5EF4-FFF2-40B4-BE49-F238E27FC236}">
                        <a16:creationId xmlns:a16="http://schemas.microsoft.com/office/drawing/2014/main" id="{91C93DD0-92C4-47F0-A06B-FA7B2FDF3BC9}"/>
                      </a:ext>
                    </a:extLst>
                  </p:cNvPr>
                  <p:cNvSpPr>
                    <a:spLocks noChangeAspect="1"/>
                  </p:cNvSpPr>
                  <p:nvPr/>
                </p:nvSpPr>
                <p:spPr>
                  <a:xfrm>
                    <a:off x="5661747" y="2807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矩形 62">
                    <a:extLst>
                      <a:ext uri="{FF2B5EF4-FFF2-40B4-BE49-F238E27FC236}">
                        <a16:creationId xmlns:a16="http://schemas.microsoft.com/office/drawing/2014/main" id="{834C5810-DD49-4443-847A-3FA1AB025984}"/>
                      </a:ext>
                    </a:extLst>
                  </p:cNvPr>
                  <p:cNvSpPr>
                    <a:spLocks noChangeAspect="1"/>
                  </p:cNvSpPr>
                  <p:nvPr/>
                </p:nvSpPr>
                <p:spPr>
                  <a:xfrm>
                    <a:off x="5950874"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 name="矩形 63">
                    <a:extLst>
                      <a:ext uri="{FF2B5EF4-FFF2-40B4-BE49-F238E27FC236}">
                        <a16:creationId xmlns:a16="http://schemas.microsoft.com/office/drawing/2014/main" id="{EFE4DE67-6D16-42D8-9448-1027F1876764}"/>
                      </a:ext>
                    </a:extLst>
                  </p:cNvPr>
                  <p:cNvSpPr>
                    <a:spLocks noChangeAspect="1"/>
                  </p:cNvSpPr>
                  <p:nvPr/>
                </p:nvSpPr>
                <p:spPr>
                  <a:xfrm>
                    <a:off x="6240002" y="2807266"/>
                    <a:ext cx="288000" cy="288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矩形 64">
                    <a:extLst>
                      <a:ext uri="{FF2B5EF4-FFF2-40B4-BE49-F238E27FC236}">
                        <a16:creationId xmlns:a16="http://schemas.microsoft.com/office/drawing/2014/main" id="{7074BB33-2158-40F6-91EC-40DFA0C26CF3}"/>
                      </a:ext>
                    </a:extLst>
                  </p:cNvPr>
                  <p:cNvSpPr>
                    <a:spLocks noChangeAspect="1"/>
                  </p:cNvSpPr>
                  <p:nvPr/>
                </p:nvSpPr>
                <p:spPr>
                  <a:xfrm>
                    <a:off x="6529127"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矩形 65">
                    <a:extLst>
                      <a:ext uri="{FF2B5EF4-FFF2-40B4-BE49-F238E27FC236}">
                        <a16:creationId xmlns:a16="http://schemas.microsoft.com/office/drawing/2014/main" id="{E8E05961-69AC-48D0-89BF-C9F9BE5C1E25}"/>
                      </a:ext>
                    </a:extLst>
                  </p:cNvPr>
                  <p:cNvSpPr>
                    <a:spLocks noChangeAspect="1"/>
                  </p:cNvSpPr>
                  <p:nvPr/>
                </p:nvSpPr>
                <p:spPr>
                  <a:xfrm>
                    <a:off x="5083493"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7" name="矩形 66">
                    <a:extLst>
                      <a:ext uri="{FF2B5EF4-FFF2-40B4-BE49-F238E27FC236}">
                        <a16:creationId xmlns:a16="http://schemas.microsoft.com/office/drawing/2014/main" id="{14262953-9CA8-4B58-8075-E744CDBC3A2D}"/>
                      </a:ext>
                    </a:extLst>
                  </p:cNvPr>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8" name="矩形 67">
                    <a:extLst>
                      <a:ext uri="{FF2B5EF4-FFF2-40B4-BE49-F238E27FC236}">
                        <a16:creationId xmlns:a16="http://schemas.microsoft.com/office/drawing/2014/main" id="{EE46437C-08CD-4A2B-86B8-187B3C933654}"/>
                      </a:ext>
                    </a:extLst>
                  </p:cNvPr>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矩形 68">
                    <a:extLst>
                      <a:ext uri="{FF2B5EF4-FFF2-40B4-BE49-F238E27FC236}">
                        <a16:creationId xmlns:a16="http://schemas.microsoft.com/office/drawing/2014/main" id="{B28E389B-7324-41A7-A6C0-17FC2837693B}"/>
                      </a:ext>
                    </a:extLst>
                  </p:cNvPr>
                  <p:cNvSpPr>
                    <a:spLocks noChangeAspect="1"/>
                  </p:cNvSpPr>
                  <p:nvPr/>
                </p:nvSpPr>
                <p:spPr>
                  <a:xfrm>
                    <a:off x="5950874"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矩形 69">
                    <a:extLst>
                      <a:ext uri="{FF2B5EF4-FFF2-40B4-BE49-F238E27FC236}">
                        <a16:creationId xmlns:a16="http://schemas.microsoft.com/office/drawing/2014/main" id="{DBAF51D4-8A3E-434C-86D8-962107E73C01}"/>
                      </a:ext>
                    </a:extLst>
                  </p:cNvPr>
                  <p:cNvSpPr>
                    <a:spLocks noChangeAspect="1"/>
                  </p:cNvSpPr>
                  <p:nvPr/>
                </p:nvSpPr>
                <p:spPr>
                  <a:xfrm>
                    <a:off x="6240001"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矩形 70">
                    <a:extLst>
                      <a:ext uri="{FF2B5EF4-FFF2-40B4-BE49-F238E27FC236}">
                        <a16:creationId xmlns:a16="http://schemas.microsoft.com/office/drawing/2014/main" id="{D58150B5-A139-4C97-885A-BC9D6D3D325C}"/>
                      </a:ext>
                    </a:extLst>
                  </p:cNvPr>
                  <p:cNvSpPr>
                    <a:spLocks noChangeAspect="1"/>
                  </p:cNvSpPr>
                  <p:nvPr/>
                </p:nvSpPr>
                <p:spPr>
                  <a:xfrm>
                    <a:off x="6529127"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2" name="矩形 71">
                    <a:extLst>
                      <a:ext uri="{FF2B5EF4-FFF2-40B4-BE49-F238E27FC236}">
                        <a16:creationId xmlns:a16="http://schemas.microsoft.com/office/drawing/2014/main" id="{95338429-EB43-4F53-BD1C-E153CF3DFC2A}"/>
                      </a:ext>
                    </a:extLst>
                  </p:cNvPr>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矩形 72">
                    <a:extLst>
                      <a:ext uri="{FF2B5EF4-FFF2-40B4-BE49-F238E27FC236}">
                        <a16:creationId xmlns:a16="http://schemas.microsoft.com/office/drawing/2014/main" id="{B3FDBE4D-3060-4B46-8CD5-98054F2FC347}"/>
                      </a:ext>
                    </a:extLst>
                  </p:cNvPr>
                  <p:cNvSpPr>
                    <a:spLocks noChangeAspect="1"/>
                  </p:cNvSpPr>
                  <p:nvPr/>
                </p:nvSpPr>
                <p:spPr>
                  <a:xfrm>
                    <a:off x="5372620"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矩形 73">
                    <a:extLst>
                      <a:ext uri="{FF2B5EF4-FFF2-40B4-BE49-F238E27FC236}">
                        <a16:creationId xmlns:a16="http://schemas.microsoft.com/office/drawing/2014/main" id="{2C065B17-2E86-45B7-A9F7-C26D9B18A17A}"/>
                      </a:ext>
                    </a:extLst>
                  </p:cNvPr>
                  <p:cNvSpPr>
                    <a:spLocks noChangeAspect="1"/>
                  </p:cNvSpPr>
                  <p:nvPr/>
                </p:nvSpPr>
                <p:spPr>
                  <a:xfrm>
                    <a:off x="5661747"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矩形 74">
                    <a:extLst>
                      <a:ext uri="{FF2B5EF4-FFF2-40B4-BE49-F238E27FC236}">
                        <a16:creationId xmlns:a16="http://schemas.microsoft.com/office/drawing/2014/main" id="{ADA119FC-F25C-4C10-BBBA-B934136B4060}"/>
                      </a:ext>
                    </a:extLst>
                  </p:cNvPr>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6" name="矩形 75">
                    <a:extLst>
                      <a:ext uri="{FF2B5EF4-FFF2-40B4-BE49-F238E27FC236}">
                        <a16:creationId xmlns:a16="http://schemas.microsoft.com/office/drawing/2014/main" id="{1E89776B-A1D7-4F3B-95AB-BD9A6E0A866B}"/>
                      </a:ext>
                    </a:extLst>
                  </p:cNvPr>
                  <p:cNvSpPr>
                    <a:spLocks noChangeAspect="1"/>
                  </p:cNvSpPr>
                  <p:nvPr/>
                </p:nvSpPr>
                <p:spPr>
                  <a:xfrm>
                    <a:off x="6240001"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7" name="矩形 76">
                    <a:extLst>
                      <a:ext uri="{FF2B5EF4-FFF2-40B4-BE49-F238E27FC236}">
                        <a16:creationId xmlns:a16="http://schemas.microsoft.com/office/drawing/2014/main" id="{2BBF7DA8-2CBE-4FCA-BB9B-B4225A0CE2E8}"/>
                      </a:ext>
                    </a:extLst>
                  </p:cNvPr>
                  <p:cNvSpPr>
                    <a:spLocks noChangeAspect="1"/>
                  </p:cNvSpPr>
                  <p:nvPr/>
                </p:nvSpPr>
                <p:spPr>
                  <a:xfrm>
                    <a:off x="6529127"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8" name="矩形 77">
                    <a:extLst>
                      <a:ext uri="{FF2B5EF4-FFF2-40B4-BE49-F238E27FC236}">
                        <a16:creationId xmlns:a16="http://schemas.microsoft.com/office/drawing/2014/main" id="{7E70E957-8B1D-46C9-B5C3-E85451002BA2}"/>
                      </a:ext>
                    </a:extLst>
                  </p:cNvPr>
                  <p:cNvSpPr>
                    <a:spLocks noChangeAspect="1"/>
                  </p:cNvSpPr>
                  <p:nvPr/>
                </p:nvSpPr>
                <p:spPr>
                  <a:xfrm>
                    <a:off x="5083493"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矩形 78">
                    <a:extLst>
                      <a:ext uri="{FF2B5EF4-FFF2-40B4-BE49-F238E27FC236}">
                        <a16:creationId xmlns:a16="http://schemas.microsoft.com/office/drawing/2014/main" id="{11EB88B9-C6CA-4F59-BAC2-4D4D0BA1D607}"/>
                      </a:ext>
                    </a:extLst>
                  </p:cNvPr>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矩形 79">
                    <a:extLst>
                      <a:ext uri="{FF2B5EF4-FFF2-40B4-BE49-F238E27FC236}">
                        <a16:creationId xmlns:a16="http://schemas.microsoft.com/office/drawing/2014/main" id="{873C6975-C1AD-4A48-AE21-6A99FC8A2C24}"/>
                      </a:ext>
                    </a:extLst>
                  </p:cNvPr>
                  <p:cNvSpPr>
                    <a:spLocks noChangeAspect="1"/>
                  </p:cNvSpPr>
                  <p:nvPr/>
                </p:nvSpPr>
                <p:spPr>
                  <a:xfrm>
                    <a:off x="566174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矩形 80">
                    <a:extLst>
                      <a:ext uri="{FF2B5EF4-FFF2-40B4-BE49-F238E27FC236}">
                        <a16:creationId xmlns:a16="http://schemas.microsoft.com/office/drawing/2014/main" id="{ABA6F438-378D-432F-BBBA-AC8EEBA8E2AD}"/>
                      </a:ext>
                    </a:extLst>
                  </p:cNvPr>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矩形 81">
                    <a:extLst>
                      <a:ext uri="{FF2B5EF4-FFF2-40B4-BE49-F238E27FC236}">
                        <a16:creationId xmlns:a16="http://schemas.microsoft.com/office/drawing/2014/main" id="{7D2B49DF-783E-40CA-BF86-5C14AD37422B}"/>
                      </a:ext>
                    </a:extLst>
                  </p:cNvPr>
                  <p:cNvSpPr>
                    <a:spLocks noChangeAspect="1"/>
                  </p:cNvSpPr>
                  <p:nvPr/>
                </p:nvSpPr>
                <p:spPr>
                  <a:xfrm>
                    <a:off x="6240001"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矩形 82">
                    <a:extLst>
                      <a:ext uri="{FF2B5EF4-FFF2-40B4-BE49-F238E27FC236}">
                        <a16:creationId xmlns:a16="http://schemas.microsoft.com/office/drawing/2014/main" id="{1D08E0A3-2E8E-4231-B9F5-3060A7FADFFB}"/>
                      </a:ext>
                    </a:extLst>
                  </p:cNvPr>
                  <p:cNvSpPr>
                    <a:spLocks noChangeAspect="1"/>
                  </p:cNvSpPr>
                  <p:nvPr/>
                </p:nvSpPr>
                <p:spPr>
                  <a:xfrm>
                    <a:off x="6529127"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矩形 83">
                    <a:extLst>
                      <a:ext uri="{FF2B5EF4-FFF2-40B4-BE49-F238E27FC236}">
                        <a16:creationId xmlns:a16="http://schemas.microsoft.com/office/drawing/2014/main" id="{5FCAA67B-0794-4479-A6CB-98E3D4909E84}"/>
                      </a:ext>
                    </a:extLst>
                  </p:cNvPr>
                  <p:cNvSpPr>
                    <a:spLocks noChangeAspect="1"/>
                  </p:cNvSpPr>
                  <p:nvPr/>
                </p:nvSpPr>
                <p:spPr>
                  <a:xfrm>
                    <a:off x="5083493"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矩形 84">
                    <a:extLst>
                      <a:ext uri="{FF2B5EF4-FFF2-40B4-BE49-F238E27FC236}">
                        <a16:creationId xmlns:a16="http://schemas.microsoft.com/office/drawing/2014/main" id="{618A308A-B433-4079-9141-DC63BCD8E78B}"/>
                      </a:ext>
                    </a:extLst>
                  </p:cNvPr>
                  <p:cNvSpPr>
                    <a:spLocks noChangeAspect="1"/>
                  </p:cNvSpPr>
                  <p:nvPr/>
                </p:nvSpPr>
                <p:spPr>
                  <a:xfrm>
                    <a:off x="5372620"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矩形 85">
                    <a:extLst>
                      <a:ext uri="{FF2B5EF4-FFF2-40B4-BE49-F238E27FC236}">
                        <a16:creationId xmlns:a16="http://schemas.microsoft.com/office/drawing/2014/main" id="{DA598CBD-D6F8-4B5F-B66A-5B8392F535E7}"/>
                      </a:ext>
                    </a:extLst>
                  </p:cNvPr>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矩形 86">
                    <a:extLst>
                      <a:ext uri="{FF2B5EF4-FFF2-40B4-BE49-F238E27FC236}">
                        <a16:creationId xmlns:a16="http://schemas.microsoft.com/office/drawing/2014/main" id="{F477A177-26DF-4579-AA4B-9C13C9BB2750}"/>
                      </a:ext>
                    </a:extLst>
                  </p:cNvPr>
                  <p:cNvSpPr>
                    <a:spLocks noChangeAspect="1"/>
                  </p:cNvSpPr>
                  <p:nvPr/>
                </p:nvSpPr>
                <p:spPr>
                  <a:xfrm>
                    <a:off x="5950874"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矩形 87">
                    <a:extLst>
                      <a:ext uri="{FF2B5EF4-FFF2-40B4-BE49-F238E27FC236}">
                        <a16:creationId xmlns:a16="http://schemas.microsoft.com/office/drawing/2014/main" id="{9517F92F-3AD2-4F4A-A69E-BA3DB2D764FB}"/>
                      </a:ext>
                    </a:extLst>
                  </p:cNvPr>
                  <p:cNvSpPr>
                    <a:spLocks noChangeAspect="1"/>
                  </p:cNvSpPr>
                  <p:nvPr/>
                </p:nvSpPr>
                <p:spPr>
                  <a:xfrm>
                    <a:off x="6240001"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9" name="矩形 88">
                    <a:extLst>
                      <a:ext uri="{FF2B5EF4-FFF2-40B4-BE49-F238E27FC236}">
                        <a16:creationId xmlns:a16="http://schemas.microsoft.com/office/drawing/2014/main" id="{752D5DF3-6423-4288-91F8-28D328ED7C92}"/>
                      </a:ext>
                    </a:extLst>
                  </p:cNvPr>
                  <p:cNvSpPr>
                    <a:spLocks noChangeAspect="1"/>
                  </p:cNvSpPr>
                  <p:nvPr/>
                </p:nvSpPr>
                <p:spPr>
                  <a:xfrm>
                    <a:off x="6529127"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
            <p:nvSpPr>
              <p:cNvPr id="48" name="文本框 47">
                <a:extLst>
                  <a:ext uri="{FF2B5EF4-FFF2-40B4-BE49-F238E27FC236}">
                    <a16:creationId xmlns:a16="http://schemas.microsoft.com/office/drawing/2014/main" id="{F32CB7EA-B8C6-4B02-814D-C0223154DA24}"/>
                  </a:ext>
                </a:extLst>
              </p:cNvPr>
              <p:cNvSpPr txBox="1"/>
              <p:nvPr/>
            </p:nvSpPr>
            <p:spPr>
              <a:xfrm>
                <a:off x="1467304" y="4928735"/>
                <a:ext cx="434734" cy="369332"/>
              </a:xfrm>
              <a:prstGeom prst="rect">
                <a:avLst/>
              </a:prstGeom>
              <a:noFill/>
            </p:spPr>
            <p:txBody>
              <a:bodyPr wrap="none" rtlCol="0">
                <a:spAutoFit/>
              </a:bodyPr>
              <a:lstStyle/>
              <a:p>
                <a:r>
                  <a:rPr lang="en-US" altLang="zh-CN" dirty="0"/>
                  <a:t>+ </a:t>
                </a:r>
                <a:r>
                  <a:rPr lang="en-US" altLang="zh-CN" i="1" dirty="0"/>
                  <a:t>j</a:t>
                </a:r>
                <a:endParaRPr lang="zh-CN" altLang="en-US" i="1" dirty="0"/>
              </a:p>
            </p:txBody>
          </p:sp>
        </p:grpSp>
      </p:grpSp>
      <p:sp>
        <p:nvSpPr>
          <p:cNvPr id="420" name="箭头: 右 419">
            <a:extLst>
              <a:ext uri="{FF2B5EF4-FFF2-40B4-BE49-F238E27FC236}">
                <a16:creationId xmlns:a16="http://schemas.microsoft.com/office/drawing/2014/main" id="{C259EA87-3F53-4295-BF6A-F9EB2680038F}"/>
              </a:ext>
            </a:extLst>
          </p:cNvPr>
          <p:cNvSpPr/>
          <p:nvPr/>
        </p:nvSpPr>
        <p:spPr>
          <a:xfrm>
            <a:off x="2846184" y="2703540"/>
            <a:ext cx="491400" cy="144379"/>
          </a:xfrm>
          <a:prstGeom prst="rightArrow">
            <a:avLst>
              <a:gd name="adj1" fmla="val 40105"/>
              <a:gd name="adj2" fmla="val 147310"/>
            </a:avLst>
          </a:prstGeom>
          <a:solidFill>
            <a:srgbClr val="0043A8"/>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21" name="矩形: 圆角 420">
            <a:extLst>
              <a:ext uri="{FF2B5EF4-FFF2-40B4-BE49-F238E27FC236}">
                <a16:creationId xmlns:a16="http://schemas.microsoft.com/office/drawing/2014/main" id="{DE9F4E4E-FB91-46BE-97ED-4A3D7D66AFAF}"/>
              </a:ext>
            </a:extLst>
          </p:cNvPr>
          <p:cNvSpPr>
            <a:spLocks/>
          </p:cNvSpPr>
          <p:nvPr/>
        </p:nvSpPr>
        <p:spPr>
          <a:xfrm>
            <a:off x="6234284" y="2479988"/>
            <a:ext cx="1620000" cy="396000"/>
          </a:xfrm>
          <a:prstGeom prst="roundRect">
            <a:avLst/>
          </a:prstGeom>
          <a:solidFill>
            <a:srgbClr val="9CB9EB"/>
          </a:solidFill>
          <a:ln>
            <a:solidFill>
              <a:srgbClr val="9C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复值卷积</a:t>
            </a:r>
          </a:p>
        </p:txBody>
      </p:sp>
      <p:sp>
        <p:nvSpPr>
          <p:cNvPr id="422" name="矩形: 圆角 421">
            <a:extLst>
              <a:ext uri="{FF2B5EF4-FFF2-40B4-BE49-F238E27FC236}">
                <a16:creationId xmlns:a16="http://schemas.microsoft.com/office/drawing/2014/main" id="{9B8AA723-67C4-44D8-8E9F-C37333675EAC}"/>
              </a:ext>
            </a:extLst>
          </p:cNvPr>
          <p:cNvSpPr/>
          <p:nvPr/>
        </p:nvSpPr>
        <p:spPr>
          <a:xfrm>
            <a:off x="7959815" y="2473461"/>
            <a:ext cx="1620000" cy="396000"/>
          </a:xfrm>
          <a:prstGeom prst="roundRect">
            <a:avLst/>
          </a:prstGeom>
          <a:solidFill>
            <a:srgbClr val="9CB9EB"/>
          </a:solidFill>
          <a:ln>
            <a:solidFill>
              <a:srgbClr val="9C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复值全连接</a:t>
            </a:r>
          </a:p>
        </p:txBody>
      </p:sp>
      <p:sp>
        <p:nvSpPr>
          <p:cNvPr id="423" name="矩形: 圆角 422">
            <a:extLst>
              <a:ext uri="{FF2B5EF4-FFF2-40B4-BE49-F238E27FC236}">
                <a16:creationId xmlns:a16="http://schemas.microsoft.com/office/drawing/2014/main" id="{DDC70DA2-8604-42A6-BC3E-033690B895E9}"/>
              </a:ext>
            </a:extLst>
          </p:cNvPr>
          <p:cNvSpPr/>
          <p:nvPr/>
        </p:nvSpPr>
        <p:spPr>
          <a:xfrm>
            <a:off x="6234892" y="2981325"/>
            <a:ext cx="1620000" cy="396000"/>
          </a:xfrm>
          <a:prstGeom prst="roundRect">
            <a:avLst/>
          </a:prstGeom>
          <a:solidFill>
            <a:srgbClr val="9CB9EB"/>
          </a:solidFill>
          <a:ln>
            <a:solidFill>
              <a:srgbClr val="9C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复值批归一化</a:t>
            </a:r>
          </a:p>
        </p:txBody>
      </p:sp>
      <p:sp>
        <p:nvSpPr>
          <p:cNvPr id="424" name="矩形: 圆角 423">
            <a:extLst>
              <a:ext uri="{FF2B5EF4-FFF2-40B4-BE49-F238E27FC236}">
                <a16:creationId xmlns:a16="http://schemas.microsoft.com/office/drawing/2014/main" id="{F084D8CE-BB40-40C1-B678-D9DB02C9B36E}"/>
              </a:ext>
            </a:extLst>
          </p:cNvPr>
          <p:cNvSpPr/>
          <p:nvPr/>
        </p:nvSpPr>
        <p:spPr>
          <a:xfrm>
            <a:off x="7959815" y="2981326"/>
            <a:ext cx="1620000" cy="396000"/>
          </a:xfrm>
          <a:prstGeom prst="roundRect">
            <a:avLst/>
          </a:prstGeom>
          <a:solidFill>
            <a:srgbClr val="9CB9EB"/>
          </a:solidFill>
          <a:ln>
            <a:solidFill>
              <a:srgbClr val="9C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复值激活</a:t>
            </a:r>
          </a:p>
        </p:txBody>
      </p:sp>
      <p:sp>
        <p:nvSpPr>
          <p:cNvPr id="425" name="圆角矩形 4">
            <a:extLst>
              <a:ext uri="{FF2B5EF4-FFF2-40B4-BE49-F238E27FC236}">
                <a16:creationId xmlns:a16="http://schemas.microsoft.com/office/drawing/2014/main" id="{76C4377E-0DC4-4F56-8F9C-E47E730ABA63}"/>
              </a:ext>
            </a:extLst>
          </p:cNvPr>
          <p:cNvSpPr/>
          <p:nvPr>
            <p:custDataLst>
              <p:tags r:id="rId8"/>
            </p:custDataLst>
          </p:nvPr>
        </p:nvSpPr>
        <p:spPr>
          <a:xfrm>
            <a:off x="3570796" y="1942622"/>
            <a:ext cx="6225504" cy="1666214"/>
          </a:xfrm>
          <a:prstGeom prst="roundRect">
            <a:avLst>
              <a:gd name="adj" fmla="val 6823"/>
            </a:avLst>
          </a:prstGeom>
          <a:noFill/>
          <a:ln w="19050">
            <a:solidFill>
              <a:srgbClr val="0043A8"/>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a:solidFill>
                  <a:srgbClr val="0043A8"/>
                </a:solidFill>
              </a:ln>
            </a:endParaRPr>
          </a:p>
        </p:txBody>
      </p:sp>
      <p:sp>
        <p:nvSpPr>
          <p:cNvPr id="426" name="文本框 425">
            <a:extLst>
              <a:ext uri="{FF2B5EF4-FFF2-40B4-BE49-F238E27FC236}">
                <a16:creationId xmlns:a16="http://schemas.microsoft.com/office/drawing/2014/main" id="{88B819FA-0529-4998-A733-4B5CF2E3F411}"/>
              </a:ext>
            </a:extLst>
          </p:cNvPr>
          <p:cNvSpPr txBox="1"/>
          <p:nvPr>
            <p:custDataLst>
              <p:tags r:id="rId9"/>
            </p:custDataLst>
          </p:nvPr>
        </p:nvSpPr>
        <p:spPr>
          <a:xfrm>
            <a:off x="3585925" y="2447081"/>
            <a:ext cx="2243227" cy="646331"/>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lang="zh-CN" altLang="en-US" b="1" dirty="0">
                <a:solidFill>
                  <a:srgbClr val="0043A8"/>
                </a:solidFill>
                <a:latin typeface="微软雅黑" panose="020B0503020204020204" pitchFamily="34" charset="-122"/>
                <a:ea typeface="微软雅黑" panose="020B0503020204020204" pitchFamily="34" charset="-122"/>
                <a:cs typeface="阿里巴巴普惠体" panose="00020600040101010101" pitchFamily="18" charset="-122"/>
                <a:sym typeface="+mn-ea"/>
              </a:rPr>
              <a:t>基于复值神经网络的</a:t>
            </a:r>
            <a:endParaRPr lang="en-US" altLang="zh-CN" b="1" dirty="0">
              <a:solidFill>
                <a:srgbClr val="0043A8"/>
              </a:solidFill>
              <a:latin typeface="微软雅黑" panose="020B0503020204020204" pitchFamily="34" charset="-122"/>
              <a:ea typeface="微软雅黑" panose="020B0503020204020204" pitchFamily="34" charset="-122"/>
              <a:cs typeface="阿里巴巴普惠体" panose="00020600040101010101" pitchFamily="18" charset="-122"/>
              <a:sym typeface="+mn-ea"/>
            </a:endParaRPr>
          </a:p>
          <a:p>
            <a:pPr marR="0" indent="0" algn="ctr" defTabSz="914400" fontAlgn="auto">
              <a:lnSpc>
                <a:spcPct val="100000"/>
              </a:lnSpc>
              <a:spcBef>
                <a:spcPts val="0"/>
              </a:spcBef>
              <a:spcAft>
                <a:spcPts val="0"/>
              </a:spcAft>
              <a:buClrTx/>
              <a:buSzTx/>
              <a:buFontTx/>
              <a:buNone/>
              <a:defRPr/>
            </a:pPr>
            <a:r>
              <a:rPr lang="zh-CN" altLang="en-US" b="1" noProof="0" dirty="0">
                <a:solidFill>
                  <a:srgbClr val="0043A8"/>
                </a:solidFill>
                <a:latin typeface="微软雅黑" panose="020B0503020204020204" pitchFamily="34" charset="-122"/>
                <a:ea typeface="微软雅黑" panose="020B0503020204020204" pitchFamily="34" charset="-122"/>
                <a:cs typeface="阿里巴巴普惠体" panose="00020600040101010101" pitchFamily="18" charset="-122"/>
                <a:sym typeface="+mn-ea"/>
              </a:rPr>
              <a:t>目标探测算法</a:t>
            </a:r>
          </a:p>
        </p:txBody>
      </p:sp>
      <p:sp>
        <p:nvSpPr>
          <p:cNvPr id="427" name="文本框 426">
            <a:extLst>
              <a:ext uri="{FF2B5EF4-FFF2-40B4-BE49-F238E27FC236}">
                <a16:creationId xmlns:a16="http://schemas.microsoft.com/office/drawing/2014/main" id="{65AE7231-8A90-41AC-B2DC-AA72A08E5227}"/>
              </a:ext>
            </a:extLst>
          </p:cNvPr>
          <p:cNvSpPr txBox="1"/>
          <p:nvPr>
            <p:custDataLst>
              <p:tags r:id="rId10"/>
            </p:custDataLst>
          </p:nvPr>
        </p:nvSpPr>
        <p:spPr>
          <a:xfrm>
            <a:off x="5827930" y="2045293"/>
            <a:ext cx="1891919" cy="338554"/>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lang="zh-CN" altLang="en-US" sz="1600" b="1" noProof="0" dirty="0">
                <a:solidFill>
                  <a:srgbClr val="0043A8"/>
                </a:solidFill>
                <a:latin typeface="微软雅黑" panose="020B0503020204020204" pitchFamily="34" charset="-122"/>
                <a:ea typeface="微软雅黑" panose="020B0503020204020204" pitchFamily="34" charset="-122"/>
                <a:cs typeface="阿里巴巴普惠体" panose="00020600040101010101" pitchFamily="18" charset="-122"/>
                <a:sym typeface="+mn-ea"/>
              </a:rPr>
              <a:t>复值神经网络结构</a:t>
            </a:r>
          </a:p>
        </p:txBody>
      </p:sp>
      <p:sp>
        <p:nvSpPr>
          <p:cNvPr id="428" name="圆角矩形 4">
            <a:extLst>
              <a:ext uri="{FF2B5EF4-FFF2-40B4-BE49-F238E27FC236}">
                <a16:creationId xmlns:a16="http://schemas.microsoft.com/office/drawing/2014/main" id="{888156B8-3BD8-4619-955E-82FF12F8FC13}"/>
              </a:ext>
            </a:extLst>
          </p:cNvPr>
          <p:cNvSpPr/>
          <p:nvPr>
            <p:custDataLst>
              <p:tags r:id="rId11"/>
            </p:custDataLst>
          </p:nvPr>
        </p:nvSpPr>
        <p:spPr>
          <a:xfrm>
            <a:off x="5844281" y="2045293"/>
            <a:ext cx="3882170" cy="1474389"/>
          </a:xfrm>
          <a:prstGeom prst="roundRect">
            <a:avLst>
              <a:gd name="adj" fmla="val 6823"/>
            </a:avLst>
          </a:prstGeom>
          <a:noFill/>
          <a:ln w="19050">
            <a:solidFill>
              <a:srgbClr val="0043A8"/>
            </a:solidFill>
            <a:prstDash val="sysDash"/>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a:solidFill>
                  <a:srgbClr val="0043A8"/>
                </a:solidFill>
              </a:ln>
            </a:endParaRPr>
          </a:p>
        </p:txBody>
      </p:sp>
      <p:grpSp>
        <p:nvGrpSpPr>
          <p:cNvPr id="429" name="组合 428">
            <a:extLst>
              <a:ext uri="{FF2B5EF4-FFF2-40B4-BE49-F238E27FC236}">
                <a16:creationId xmlns:a16="http://schemas.microsoft.com/office/drawing/2014/main" id="{F3A3C7ED-D05D-4A5B-9760-3EA189C15FA6}"/>
              </a:ext>
            </a:extLst>
          </p:cNvPr>
          <p:cNvGrpSpPr/>
          <p:nvPr/>
        </p:nvGrpSpPr>
        <p:grpSpPr>
          <a:xfrm>
            <a:off x="10601717" y="2174340"/>
            <a:ext cx="595035" cy="1314286"/>
            <a:chOff x="10131117" y="2134066"/>
            <a:chExt cx="595035" cy="1314286"/>
          </a:xfrm>
        </p:grpSpPr>
        <p:grpSp>
          <p:nvGrpSpPr>
            <p:cNvPr id="430" name="组合 429">
              <a:extLst>
                <a:ext uri="{FF2B5EF4-FFF2-40B4-BE49-F238E27FC236}">
                  <a16:creationId xmlns:a16="http://schemas.microsoft.com/office/drawing/2014/main" id="{1563A022-4693-4900-9702-C2460C72819B}"/>
                </a:ext>
              </a:extLst>
            </p:cNvPr>
            <p:cNvGrpSpPr/>
            <p:nvPr/>
          </p:nvGrpSpPr>
          <p:grpSpPr>
            <a:xfrm>
              <a:off x="10349458" y="2134066"/>
              <a:ext cx="158352" cy="966994"/>
              <a:chOff x="8528902" y="1312037"/>
              <a:chExt cx="179283" cy="896414"/>
            </a:xfrm>
          </p:grpSpPr>
          <p:sp>
            <p:nvSpPr>
              <p:cNvPr id="432" name="矩形 431">
                <a:extLst>
                  <a:ext uri="{FF2B5EF4-FFF2-40B4-BE49-F238E27FC236}">
                    <a16:creationId xmlns:a16="http://schemas.microsoft.com/office/drawing/2014/main" id="{319F56C4-B279-48AF-BE08-D8D30C14C2CF}"/>
                  </a:ext>
                </a:extLst>
              </p:cNvPr>
              <p:cNvSpPr>
                <a:spLocks noChangeAspect="1"/>
              </p:cNvSpPr>
              <p:nvPr/>
            </p:nvSpPr>
            <p:spPr>
              <a:xfrm>
                <a:off x="8528902" y="1312037"/>
                <a:ext cx="179283" cy="179283"/>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33" name="矩形 432">
                <a:extLst>
                  <a:ext uri="{FF2B5EF4-FFF2-40B4-BE49-F238E27FC236}">
                    <a16:creationId xmlns:a16="http://schemas.microsoft.com/office/drawing/2014/main" id="{79C78B76-7F56-4CA9-A434-3FFD9A397A37}"/>
                  </a:ext>
                </a:extLst>
              </p:cNvPr>
              <p:cNvSpPr>
                <a:spLocks noChangeAspect="1"/>
              </p:cNvSpPr>
              <p:nvPr/>
            </p:nvSpPr>
            <p:spPr>
              <a:xfrm>
                <a:off x="8528902" y="1491320"/>
                <a:ext cx="179283" cy="17928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4" name="矩形 433">
                <a:extLst>
                  <a:ext uri="{FF2B5EF4-FFF2-40B4-BE49-F238E27FC236}">
                    <a16:creationId xmlns:a16="http://schemas.microsoft.com/office/drawing/2014/main" id="{5CB1B8FF-AFFF-44D5-AABB-72DAF9176E58}"/>
                  </a:ext>
                </a:extLst>
              </p:cNvPr>
              <p:cNvSpPr>
                <a:spLocks noChangeAspect="1"/>
              </p:cNvSpPr>
              <p:nvPr/>
            </p:nvSpPr>
            <p:spPr>
              <a:xfrm>
                <a:off x="8528902" y="1670603"/>
                <a:ext cx="179283" cy="17928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35" name="矩形 434">
                <a:extLst>
                  <a:ext uri="{FF2B5EF4-FFF2-40B4-BE49-F238E27FC236}">
                    <a16:creationId xmlns:a16="http://schemas.microsoft.com/office/drawing/2014/main" id="{49A556B7-9F41-420B-A81D-5F6608B8C0C3}"/>
                  </a:ext>
                </a:extLst>
              </p:cNvPr>
              <p:cNvSpPr>
                <a:spLocks noChangeAspect="1"/>
              </p:cNvSpPr>
              <p:nvPr/>
            </p:nvSpPr>
            <p:spPr>
              <a:xfrm>
                <a:off x="8528902" y="1849886"/>
                <a:ext cx="179283" cy="179283"/>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6" name="矩形 435">
                <a:extLst>
                  <a:ext uri="{FF2B5EF4-FFF2-40B4-BE49-F238E27FC236}">
                    <a16:creationId xmlns:a16="http://schemas.microsoft.com/office/drawing/2014/main" id="{8867D2ED-5F62-45DD-B933-DD7A6A264FDF}"/>
                  </a:ext>
                </a:extLst>
              </p:cNvPr>
              <p:cNvSpPr>
                <a:spLocks noChangeAspect="1"/>
              </p:cNvSpPr>
              <p:nvPr/>
            </p:nvSpPr>
            <p:spPr>
              <a:xfrm>
                <a:off x="8528902" y="2029168"/>
                <a:ext cx="179283" cy="17928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431" name="文本框 11">
              <a:extLst>
                <a:ext uri="{FF2B5EF4-FFF2-40B4-BE49-F238E27FC236}">
                  <a16:creationId xmlns:a16="http://schemas.microsoft.com/office/drawing/2014/main" id="{0E457E06-463C-4AAD-A1A6-0B2B37169DA4}"/>
                </a:ext>
              </a:extLst>
            </p:cNvPr>
            <p:cNvSpPr txBox="1"/>
            <p:nvPr/>
          </p:nvSpPr>
          <p:spPr>
            <a:xfrm>
              <a:off x="10131117" y="3109798"/>
              <a:ext cx="59503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判决</a:t>
              </a:r>
            </a:p>
          </p:txBody>
        </p:sp>
      </p:grpSp>
      <p:sp>
        <p:nvSpPr>
          <p:cNvPr id="437" name="箭头: 右 436">
            <a:extLst>
              <a:ext uri="{FF2B5EF4-FFF2-40B4-BE49-F238E27FC236}">
                <a16:creationId xmlns:a16="http://schemas.microsoft.com/office/drawing/2014/main" id="{BE999AAB-CD48-4E9B-BF2B-F6A1AC0C13BD}"/>
              </a:ext>
            </a:extLst>
          </p:cNvPr>
          <p:cNvSpPr/>
          <p:nvPr/>
        </p:nvSpPr>
        <p:spPr>
          <a:xfrm>
            <a:off x="10029512" y="2703540"/>
            <a:ext cx="491400" cy="144379"/>
          </a:xfrm>
          <a:prstGeom prst="rightArrow">
            <a:avLst>
              <a:gd name="adj1" fmla="val 40105"/>
              <a:gd name="adj2" fmla="val 147310"/>
            </a:avLst>
          </a:prstGeom>
          <a:solidFill>
            <a:srgbClr val="0043A8"/>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pic>
        <p:nvPicPr>
          <p:cNvPr id="438" name="图片 437">
            <a:extLst>
              <a:ext uri="{FF2B5EF4-FFF2-40B4-BE49-F238E27FC236}">
                <a16:creationId xmlns:a16="http://schemas.microsoft.com/office/drawing/2014/main" id="{F7BF1318-823F-49E9-ACC1-2BBB7D4D88B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6221" y="4620646"/>
            <a:ext cx="4884850" cy="1707414"/>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3"/>
            </p:custDataLst>
          </p:nvPr>
        </p:nvSpPr>
        <p:spPr>
          <a:xfrm>
            <a:off x="647700" y="83820"/>
            <a:ext cx="9883602"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关键技术</a:t>
            </a:r>
            <a:r>
              <a:rPr lang="en-US" altLang="zh-CN" sz="3000" dirty="0">
                <a:solidFill>
                  <a:srgbClr val="0043A8"/>
                </a:solidFill>
              </a:rPr>
              <a:t>2</a:t>
            </a:r>
            <a:r>
              <a:rPr lang="zh-CN" altLang="en-US" sz="3000" dirty="0">
                <a:solidFill>
                  <a:srgbClr val="0043A8"/>
                </a:solidFill>
              </a:rPr>
              <a:t>：基于混合空间谱的目标探测与寻向算法</a:t>
            </a:r>
          </a:p>
        </p:txBody>
      </p:sp>
      <p:cxnSp>
        <p:nvCxnSpPr>
          <p:cNvPr id="5" name="直接连接符 4"/>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113" name="矩形: 圆角 23"/>
          <p:cNvSpPr/>
          <p:nvPr>
            <p:custDataLst>
              <p:tags r:id="rId5"/>
            </p:custDataLst>
          </p:nvPr>
        </p:nvSpPr>
        <p:spPr>
          <a:xfrm>
            <a:off x="291995" y="998925"/>
            <a:ext cx="6577531" cy="4979254"/>
          </a:xfrm>
          <a:prstGeom prst="roundRect">
            <a:avLst>
              <a:gd name="adj" fmla="val 895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114" name="圆角矩形 34"/>
          <p:cNvSpPr/>
          <p:nvPr>
            <p:custDataLst>
              <p:tags r:id="rId6"/>
            </p:custDataLst>
          </p:nvPr>
        </p:nvSpPr>
        <p:spPr>
          <a:xfrm>
            <a:off x="294440" y="1275086"/>
            <a:ext cx="462710" cy="4180464"/>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noAutofit/>
          </a:bodyPr>
          <a:lstStyle/>
          <a:p>
            <a:pPr marL="338455" indent="-234950" algn="ctr" rtl="0" eaLnBrk="0" fontAlgn="auto">
              <a:spcBef>
                <a:spcPts val="900"/>
              </a:spcBef>
            </a:pPr>
            <a:r>
              <a:rPr lang="zh-CN" altLang="en-US" sz="2400" b="1" kern="100" spc="3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rPr>
              <a:t>混合空间谱</a:t>
            </a:r>
          </a:p>
        </p:txBody>
      </p:sp>
      <p:sp>
        <p:nvSpPr>
          <p:cNvPr id="115" name="圆角矩形 36"/>
          <p:cNvSpPr/>
          <p:nvPr>
            <p:custDataLst>
              <p:tags r:id="rId7"/>
            </p:custDataLst>
          </p:nvPr>
        </p:nvSpPr>
        <p:spPr>
          <a:xfrm>
            <a:off x="254854" y="6187270"/>
            <a:ext cx="11682292" cy="514960"/>
          </a:xfrm>
          <a:prstGeom prst="roundRect">
            <a:avLst>
              <a:gd name="adj" fmla="val 24485"/>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eaLnBrk="0" fontAlgn="base" hangingPunct="0">
              <a:spcBef>
                <a:spcPct val="0"/>
              </a:spcBef>
              <a:spcAft>
                <a:spcPct val="0"/>
              </a:spcAft>
            </a:pPr>
            <a:r>
              <a:rPr lang="zh-CN" altLang="en-US" sz="2400" b="1" dirty="0">
                <a:solidFill>
                  <a:srgbClr val="FFFFFF"/>
                </a:solidFill>
                <a:ea typeface="微软雅黑" panose="020B0503020204020204" charset="-122"/>
                <a:sym typeface="+mn-ea"/>
              </a:rPr>
              <a:t>联合</a:t>
            </a:r>
            <a:r>
              <a:rPr lang="en-US" altLang="zh-CN" sz="2400" b="1" dirty="0">
                <a:solidFill>
                  <a:srgbClr val="FFFFFF"/>
                </a:solidFill>
                <a:ea typeface="微软雅黑" panose="020B0503020204020204" charset="-122"/>
                <a:sym typeface="+mn-ea"/>
              </a:rPr>
              <a:t>MUSIC</a:t>
            </a:r>
            <a:r>
              <a:rPr lang="zh-CN" altLang="en-US" sz="2400" b="1" dirty="0">
                <a:solidFill>
                  <a:srgbClr val="FFFFFF"/>
                </a:solidFill>
                <a:ea typeface="微软雅黑" panose="020B0503020204020204" charset="-122"/>
                <a:sym typeface="+mn-ea"/>
              </a:rPr>
              <a:t>谱、</a:t>
            </a:r>
            <a:r>
              <a:rPr lang="en-US" altLang="zh-CN" sz="2400" b="1" dirty="0">
                <a:solidFill>
                  <a:srgbClr val="FFFFFF"/>
                </a:solidFill>
                <a:ea typeface="微软雅黑" panose="020B0503020204020204" charset="-122"/>
                <a:sym typeface="+mn-ea"/>
              </a:rPr>
              <a:t>Capon</a:t>
            </a:r>
            <a:r>
              <a:rPr lang="zh-CN" altLang="en-US" sz="2400" b="1" dirty="0">
                <a:solidFill>
                  <a:srgbClr val="FFFFFF"/>
                </a:solidFill>
                <a:ea typeface="微软雅黑" panose="020B0503020204020204" charset="-122"/>
                <a:sym typeface="+mn-ea"/>
              </a:rPr>
              <a:t>谱以及高阶空间谱，利用数据驱动算法，实现目标探测与寻向</a:t>
            </a:r>
            <a:endParaRPr lang="zh-CN" altLang="en-US" sz="2400" b="1" dirty="0">
              <a:solidFill>
                <a:srgbClr val="FFFFFF"/>
              </a:solidFill>
            </a:endParaRPr>
          </a:p>
        </p:txBody>
      </p:sp>
      <p:grpSp>
        <p:nvGrpSpPr>
          <p:cNvPr id="29" name="组合 28"/>
          <p:cNvGrpSpPr/>
          <p:nvPr/>
        </p:nvGrpSpPr>
        <p:grpSpPr>
          <a:xfrm>
            <a:off x="847809" y="1126153"/>
            <a:ext cx="5871773" cy="4690075"/>
            <a:chOff x="847809" y="1126153"/>
            <a:chExt cx="5871773" cy="4690075"/>
          </a:xfrm>
        </p:grpSpPr>
        <p:grpSp>
          <p:nvGrpSpPr>
            <p:cNvPr id="20" name="组合 19"/>
            <p:cNvGrpSpPr/>
            <p:nvPr/>
          </p:nvGrpSpPr>
          <p:grpSpPr>
            <a:xfrm>
              <a:off x="847809" y="2715125"/>
              <a:ext cx="2833216" cy="783134"/>
              <a:chOff x="520278" y="3254958"/>
              <a:chExt cx="2833216" cy="783134"/>
            </a:xfrm>
          </p:grpSpPr>
          <p:graphicFrame>
            <p:nvGraphicFramePr>
              <p:cNvPr id="4" name="对象 3"/>
              <p:cNvGraphicFramePr>
                <a:graphicFrameLocks noChangeAspect="1"/>
              </p:cNvGraphicFramePr>
              <p:nvPr/>
            </p:nvGraphicFramePr>
            <p:xfrm>
              <a:off x="800794" y="3466592"/>
              <a:ext cx="2552700" cy="571500"/>
            </p:xfrm>
            <a:graphic>
              <a:graphicData uri="http://schemas.openxmlformats.org/presentationml/2006/ole">
                <mc:AlternateContent xmlns:mc="http://schemas.openxmlformats.org/markup-compatibility/2006">
                  <mc:Choice xmlns:v="urn:schemas-microsoft-com:vml" Requires="v">
                    <p:oleObj spid="_x0000_s8614" name="Equation" r:id="rId12" imgW="61264800" imgH="13716000" progId="Equation.DSMT4">
                      <p:embed/>
                    </p:oleObj>
                  </mc:Choice>
                  <mc:Fallback>
                    <p:oleObj name="Equation" r:id="rId12" imgW="61264800" imgH="13716000" progId="Equation.DSMT4">
                      <p:embed/>
                      <p:pic>
                        <p:nvPicPr>
                          <p:cNvPr id="4" name="对象 3"/>
                          <p:cNvPicPr/>
                          <p:nvPr/>
                        </p:nvPicPr>
                        <p:blipFill>
                          <a:blip r:embed="rId13"/>
                          <a:stretch>
                            <a:fillRect/>
                          </a:stretch>
                        </p:blipFill>
                        <p:spPr>
                          <a:xfrm>
                            <a:off x="800794" y="3466592"/>
                            <a:ext cx="2552700" cy="571500"/>
                          </a:xfrm>
                          <a:prstGeom prst="rect">
                            <a:avLst/>
                          </a:prstGeom>
                        </p:spPr>
                      </p:pic>
                    </p:oleObj>
                  </mc:Fallback>
                </mc:AlternateContent>
              </a:graphicData>
            </a:graphic>
          </p:graphicFrame>
          <p:sp>
            <p:nvSpPr>
              <p:cNvPr id="12" name="文本框 11"/>
              <p:cNvSpPr txBox="1"/>
              <p:nvPr/>
            </p:nvSpPr>
            <p:spPr>
              <a:xfrm>
                <a:off x="520278" y="3254958"/>
                <a:ext cx="1050288" cy="338554"/>
              </a:xfrm>
              <a:prstGeom prst="rect">
                <a:avLst/>
              </a:prstGeom>
              <a:noFill/>
            </p:spPr>
            <p:txBody>
              <a:bodyPr wrap="none" rtlCol="0">
                <a:spAutoFit/>
              </a:bodyPr>
              <a:lstStyle/>
              <a:p>
                <a:r>
                  <a:rPr lang="en-US" altLang="zh-CN" sz="1600" b="1" dirty="0">
                    <a:solidFill>
                      <a:srgbClr val="0043A8"/>
                    </a:solidFill>
                  </a:rPr>
                  <a:t>MUSIC</a:t>
                </a:r>
                <a:r>
                  <a:rPr lang="zh-CN" altLang="en-US" sz="1600" b="1" dirty="0">
                    <a:solidFill>
                      <a:srgbClr val="0043A8"/>
                    </a:solidFill>
                  </a:rPr>
                  <a:t>谱</a:t>
                </a:r>
              </a:p>
            </p:txBody>
          </p:sp>
        </p:grpSp>
        <p:grpSp>
          <p:nvGrpSpPr>
            <p:cNvPr id="13" name="组合 12"/>
            <p:cNvGrpSpPr/>
            <p:nvPr/>
          </p:nvGrpSpPr>
          <p:grpSpPr>
            <a:xfrm>
              <a:off x="3911000" y="2715125"/>
              <a:ext cx="2564107" cy="791600"/>
              <a:chOff x="4276134" y="3254958"/>
              <a:chExt cx="2564107" cy="791600"/>
            </a:xfrm>
          </p:grpSpPr>
          <p:graphicFrame>
            <p:nvGraphicFramePr>
              <p:cNvPr id="3" name="对象 2"/>
              <p:cNvGraphicFramePr>
                <a:graphicFrameLocks noChangeAspect="1"/>
              </p:cNvGraphicFramePr>
              <p:nvPr/>
            </p:nvGraphicFramePr>
            <p:xfrm>
              <a:off x="4566941" y="3462358"/>
              <a:ext cx="2273300" cy="584200"/>
            </p:xfrm>
            <a:graphic>
              <a:graphicData uri="http://schemas.openxmlformats.org/presentationml/2006/ole">
                <mc:AlternateContent xmlns:mc="http://schemas.openxmlformats.org/markup-compatibility/2006">
                  <mc:Choice xmlns:v="urn:schemas-microsoft-com:vml" Requires="v">
                    <p:oleObj spid="_x0000_s8615" name="Equation" r:id="rId14" imgW="54559200" imgH="14020800" progId="Equation.DSMT4">
                      <p:embed/>
                    </p:oleObj>
                  </mc:Choice>
                  <mc:Fallback>
                    <p:oleObj name="Equation" r:id="rId14" imgW="54559200" imgH="14020800" progId="Equation.DSMT4">
                      <p:embed/>
                      <p:pic>
                        <p:nvPicPr>
                          <p:cNvPr id="3" name="对象 2"/>
                          <p:cNvPicPr/>
                          <p:nvPr/>
                        </p:nvPicPr>
                        <p:blipFill>
                          <a:blip r:embed="rId15"/>
                          <a:stretch>
                            <a:fillRect/>
                          </a:stretch>
                        </p:blipFill>
                        <p:spPr>
                          <a:xfrm>
                            <a:off x="4566941" y="3462358"/>
                            <a:ext cx="2273300" cy="584200"/>
                          </a:xfrm>
                          <a:prstGeom prst="rect">
                            <a:avLst/>
                          </a:prstGeom>
                        </p:spPr>
                      </p:pic>
                    </p:oleObj>
                  </mc:Fallback>
                </mc:AlternateContent>
              </a:graphicData>
            </a:graphic>
          </p:graphicFrame>
          <p:sp>
            <p:nvSpPr>
              <p:cNvPr id="16" name="文本框 15"/>
              <p:cNvSpPr txBox="1"/>
              <p:nvPr/>
            </p:nvSpPr>
            <p:spPr>
              <a:xfrm>
                <a:off x="4276134" y="3254958"/>
                <a:ext cx="1026243" cy="338554"/>
              </a:xfrm>
              <a:prstGeom prst="rect">
                <a:avLst/>
              </a:prstGeom>
              <a:noFill/>
            </p:spPr>
            <p:txBody>
              <a:bodyPr wrap="none" rtlCol="0">
                <a:spAutoFit/>
              </a:bodyPr>
              <a:lstStyle/>
              <a:p>
                <a:r>
                  <a:rPr lang="en-US" altLang="zh-CN" sz="1600" b="1" dirty="0">
                    <a:solidFill>
                      <a:srgbClr val="0043A8"/>
                    </a:solidFill>
                  </a:rPr>
                  <a:t>Capon</a:t>
                </a:r>
                <a:r>
                  <a:rPr lang="zh-CN" altLang="en-US" sz="1600" b="1" dirty="0">
                    <a:solidFill>
                      <a:srgbClr val="0043A8"/>
                    </a:solidFill>
                  </a:rPr>
                  <a:t>谱</a:t>
                </a:r>
              </a:p>
            </p:txBody>
          </p:sp>
        </p:grpSp>
        <p:grpSp>
          <p:nvGrpSpPr>
            <p:cNvPr id="21" name="组合 20"/>
            <p:cNvGrpSpPr/>
            <p:nvPr/>
          </p:nvGrpSpPr>
          <p:grpSpPr>
            <a:xfrm>
              <a:off x="879548" y="5002785"/>
              <a:ext cx="2769738" cy="805991"/>
              <a:chOff x="583734" y="5579995"/>
              <a:chExt cx="2769738" cy="805991"/>
            </a:xfrm>
          </p:grpSpPr>
          <p:graphicFrame>
            <p:nvGraphicFramePr>
              <p:cNvPr id="9" name="对象 8"/>
              <p:cNvGraphicFramePr>
                <a:graphicFrameLocks noChangeAspect="1"/>
              </p:cNvGraphicFramePr>
              <p:nvPr/>
            </p:nvGraphicFramePr>
            <p:xfrm>
              <a:off x="927772" y="5789086"/>
              <a:ext cx="2425700" cy="596900"/>
            </p:xfrm>
            <a:graphic>
              <a:graphicData uri="http://schemas.openxmlformats.org/presentationml/2006/ole">
                <mc:AlternateContent xmlns:mc="http://schemas.openxmlformats.org/markup-compatibility/2006">
                  <mc:Choice xmlns:v="urn:schemas-microsoft-com:vml" Requires="v">
                    <p:oleObj spid="_x0000_s8616" name="Equation" r:id="rId16" imgW="58216800" imgH="14325600" progId="Equation.DSMT4">
                      <p:embed/>
                    </p:oleObj>
                  </mc:Choice>
                  <mc:Fallback>
                    <p:oleObj name="Equation" r:id="rId16" imgW="58216800" imgH="14325600" progId="Equation.DSMT4">
                      <p:embed/>
                      <p:pic>
                        <p:nvPicPr>
                          <p:cNvPr id="9" name="对象 8"/>
                          <p:cNvPicPr/>
                          <p:nvPr/>
                        </p:nvPicPr>
                        <p:blipFill>
                          <a:blip r:embed="rId17"/>
                          <a:stretch>
                            <a:fillRect/>
                          </a:stretch>
                        </p:blipFill>
                        <p:spPr>
                          <a:xfrm>
                            <a:off x="927772" y="5789086"/>
                            <a:ext cx="2425700" cy="596900"/>
                          </a:xfrm>
                          <a:prstGeom prst="rect">
                            <a:avLst/>
                          </a:prstGeom>
                        </p:spPr>
                      </p:pic>
                    </p:oleObj>
                  </mc:Fallback>
                </mc:AlternateContent>
              </a:graphicData>
            </a:graphic>
          </p:graphicFrame>
          <p:sp>
            <p:nvSpPr>
              <p:cNvPr id="17" name="文本框 16"/>
              <p:cNvSpPr txBox="1"/>
              <p:nvPr/>
            </p:nvSpPr>
            <p:spPr>
              <a:xfrm>
                <a:off x="583734" y="5579995"/>
                <a:ext cx="1345240" cy="338554"/>
              </a:xfrm>
              <a:prstGeom prst="rect">
                <a:avLst/>
              </a:prstGeom>
              <a:noFill/>
            </p:spPr>
            <p:txBody>
              <a:bodyPr wrap="none" rtlCol="0">
                <a:spAutoFit/>
              </a:bodyPr>
              <a:lstStyle/>
              <a:p>
                <a:r>
                  <a:rPr lang="en-US" altLang="zh-CN" sz="1600" b="1" dirty="0">
                    <a:solidFill>
                      <a:srgbClr val="0043A8"/>
                    </a:solidFill>
                  </a:rPr>
                  <a:t>4</a:t>
                </a:r>
                <a:r>
                  <a:rPr lang="zh-CN" altLang="en-US" sz="1600" b="1" dirty="0">
                    <a:solidFill>
                      <a:srgbClr val="0043A8"/>
                    </a:solidFill>
                  </a:rPr>
                  <a:t>阶</a:t>
                </a:r>
                <a:r>
                  <a:rPr lang="en-US" altLang="zh-CN" sz="1600" b="1" dirty="0">
                    <a:solidFill>
                      <a:srgbClr val="0043A8"/>
                    </a:solidFill>
                  </a:rPr>
                  <a:t>Capon</a:t>
                </a:r>
                <a:r>
                  <a:rPr lang="zh-CN" altLang="en-US" sz="1600" b="1" dirty="0">
                    <a:solidFill>
                      <a:srgbClr val="0043A8"/>
                    </a:solidFill>
                  </a:rPr>
                  <a:t>谱</a:t>
                </a:r>
              </a:p>
            </p:txBody>
          </p:sp>
        </p:grpSp>
        <p:grpSp>
          <p:nvGrpSpPr>
            <p:cNvPr id="19" name="组合 18"/>
            <p:cNvGrpSpPr/>
            <p:nvPr/>
          </p:nvGrpSpPr>
          <p:grpSpPr>
            <a:xfrm>
              <a:off x="3666525" y="5002785"/>
              <a:ext cx="3053057" cy="813443"/>
              <a:chOff x="4276134" y="5579995"/>
              <a:chExt cx="3053057" cy="813443"/>
            </a:xfrm>
          </p:grpSpPr>
          <p:graphicFrame>
            <p:nvGraphicFramePr>
              <p:cNvPr id="11" name="对象 10"/>
              <p:cNvGraphicFramePr>
                <a:graphicFrameLocks noChangeAspect="1"/>
              </p:cNvGraphicFramePr>
              <p:nvPr/>
            </p:nvGraphicFramePr>
            <p:xfrm>
              <a:off x="4598691" y="5821938"/>
              <a:ext cx="2730500" cy="571500"/>
            </p:xfrm>
            <a:graphic>
              <a:graphicData uri="http://schemas.openxmlformats.org/presentationml/2006/ole">
                <mc:AlternateContent xmlns:mc="http://schemas.openxmlformats.org/markup-compatibility/2006">
                  <mc:Choice xmlns:v="urn:schemas-microsoft-com:vml" Requires="v">
                    <p:oleObj spid="_x0000_s8617" name="Equation" r:id="rId18" imgW="65532000" imgH="13716000" progId="Equation.DSMT4">
                      <p:embed/>
                    </p:oleObj>
                  </mc:Choice>
                  <mc:Fallback>
                    <p:oleObj name="Equation" r:id="rId18" imgW="65532000" imgH="13716000" progId="Equation.DSMT4">
                      <p:embed/>
                      <p:pic>
                        <p:nvPicPr>
                          <p:cNvPr id="11" name="对象 10"/>
                          <p:cNvPicPr/>
                          <p:nvPr/>
                        </p:nvPicPr>
                        <p:blipFill>
                          <a:blip r:embed="rId19"/>
                          <a:stretch>
                            <a:fillRect/>
                          </a:stretch>
                        </p:blipFill>
                        <p:spPr>
                          <a:xfrm>
                            <a:off x="4598691" y="5821938"/>
                            <a:ext cx="2730500" cy="571500"/>
                          </a:xfrm>
                          <a:prstGeom prst="rect">
                            <a:avLst/>
                          </a:prstGeom>
                        </p:spPr>
                      </p:pic>
                    </p:oleObj>
                  </mc:Fallback>
                </mc:AlternateContent>
              </a:graphicData>
            </a:graphic>
          </p:graphicFrame>
          <p:sp>
            <p:nvSpPr>
              <p:cNvPr id="18" name="文本框 17"/>
              <p:cNvSpPr txBox="1"/>
              <p:nvPr/>
            </p:nvSpPr>
            <p:spPr>
              <a:xfrm>
                <a:off x="4276134" y="5579995"/>
                <a:ext cx="1369286" cy="338554"/>
              </a:xfrm>
              <a:prstGeom prst="rect">
                <a:avLst/>
              </a:prstGeom>
              <a:noFill/>
            </p:spPr>
            <p:txBody>
              <a:bodyPr wrap="none" rtlCol="0">
                <a:spAutoFit/>
              </a:bodyPr>
              <a:lstStyle/>
              <a:p>
                <a:r>
                  <a:rPr lang="en-US" altLang="zh-CN" sz="1600" b="1" dirty="0">
                    <a:solidFill>
                      <a:srgbClr val="0043A8"/>
                    </a:solidFill>
                  </a:rPr>
                  <a:t>4</a:t>
                </a:r>
                <a:r>
                  <a:rPr lang="zh-CN" altLang="en-US" sz="1600" b="1" dirty="0">
                    <a:solidFill>
                      <a:srgbClr val="0043A8"/>
                    </a:solidFill>
                  </a:rPr>
                  <a:t>阶</a:t>
                </a:r>
                <a:r>
                  <a:rPr lang="en-US" altLang="zh-CN" sz="1600" b="1" dirty="0">
                    <a:solidFill>
                      <a:srgbClr val="0043A8"/>
                    </a:solidFill>
                  </a:rPr>
                  <a:t>MUSIC</a:t>
                </a:r>
                <a:r>
                  <a:rPr lang="zh-CN" altLang="en-US" sz="1600" b="1" dirty="0">
                    <a:solidFill>
                      <a:srgbClr val="0043A8"/>
                    </a:solidFill>
                  </a:rPr>
                  <a:t>谱</a:t>
                </a:r>
              </a:p>
            </p:txBody>
          </p:sp>
        </p:grpSp>
        <p:grpSp>
          <p:nvGrpSpPr>
            <p:cNvPr id="41" name="组合 40"/>
            <p:cNvGrpSpPr>
              <a:grpSpLocks noChangeAspect="1"/>
            </p:cNvGrpSpPr>
            <p:nvPr/>
          </p:nvGrpSpPr>
          <p:grpSpPr>
            <a:xfrm>
              <a:off x="883817" y="1126153"/>
              <a:ext cx="2761200" cy="1588972"/>
              <a:chOff x="743500" y="1211801"/>
              <a:chExt cx="9665899" cy="5562379"/>
            </a:xfrm>
          </p:grpSpPr>
          <p:pic>
            <p:nvPicPr>
              <p:cNvPr id="42" name="图片 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3500" y="1211801"/>
                <a:ext cx="4877051" cy="2857647"/>
              </a:xfrm>
              <a:prstGeom prst="rect">
                <a:avLst/>
              </a:prstGeom>
            </p:spPr>
          </p:pic>
          <p:pic>
            <p:nvPicPr>
              <p:cNvPr id="43" name="图片 4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551167" y="1662590"/>
                <a:ext cx="4877051" cy="2857647"/>
              </a:xfrm>
              <a:prstGeom prst="rect">
                <a:avLst/>
              </a:prstGeom>
            </p:spPr>
          </p:pic>
          <p:pic>
            <p:nvPicPr>
              <p:cNvPr id="44" name="图片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58834" y="2113379"/>
                <a:ext cx="4877051" cy="2857647"/>
              </a:xfrm>
              <a:prstGeom prst="rect">
                <a:avLst/>
              </a:prstGeom>
            </p:spPr>
          </p:pic>
          <p:pic>
            <p:nvPicPr>
              <p:cNvPr id="45" name="图片 4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66501" y="2564168"/>
                <a:ext cx="4877051" cy="2857647"/>
              </a:xfrm>
              <a:prstGeom prst="rect">
                <a:avLst/>
              </a:prstGeom>
            </p:spPr>
          </p:pic>
          <p:pic>
            <p:nvPicPr>
              <p:cNvPr id="46" name="图片 4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974168" y="3014957"/>
                <a:ext cx="4877051" cy="2857647"/>
              </a:xfrm>
              <a:prstGeom prst="rect">
                <a:avLst/>
              </a:prstGeom>
            </p:spPr>
          </p:pic>
          <p:pic>
            <p:nvPicPr>
              <p:cNvPr id="47" name="图片 4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781835" y="3465746"/>
                <a:ext cx="4877051" cy="2857647"/>
              </a:xfrm>
              <a:prstGeom prst="rect">
                <a:avLst/>
              </a:prstGeom>
            </p:spPr>
          </p:pic>
          <p:pic>
            <p:nvPicPr>
              <p:cNvPr id="48" name="图片 47"/>
              <p:cNvPicPr>
                <a:picLocks noChangeAspect="1"/>
              </p:cNvPicPr>
              <p:nvPr/>
            </p:nvPicPr>
            <p:blipFill rotWithShape="1">
              <a:blip r:embed="rId26" cstate="print">
                <a:extLst>
                  <a:ext uri="{28A0092B-C50C-407E-A947-70E740481C1C}">
                    <a14:useLocalDpi xmlns:a14="http://schemas.microsoft.com/office/drawing/2010/main" val="0"/>
                  </a:ext>
                </a:extLst>
              </a:blip>
              <a:srcRect l="6776" t="8004" r="7336" b="6109"/>
              <a:stretch>
                <a:fillRect/>
              </a:stretch>
            </p:blipFill>
            <p:spPr>
              <a:xfrm>
                <a:off x="3539067" y="2651980"/>
                <a:ext cx="6870332" cy="4122200"/>
              </a:xfrm>
              <a:prstGeom prst="rect">
                <a:avLst/>
              </a:prstGeom>
            </p:spPr>
          </p:pic>
        </p:grpSp>
        <p:pic>
          <p:nvPicPr>
            <p:cNvPr id="8" name="图片 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67807" y="3627227"/>
              <a:ext cx="1993220" cy="1260000"/>
            </a:xfrm>
            <a:prstGeom prst="rect">
              <a:avLst/>
            </a:prstGeom>
          </p:spPr>
        </p:pic>
        <p:pic>
          <p:nvPicPr>
            <p:cNvPr id="14" name="图片 1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196443" y="3627227"/>
              <a:ext cx="1993220" cy="1260000"/>
            </a:xfrm>
            <a:prstGeom prst="rect">
              <a:avLst/>
            </a:prstGeom>
          </p:spPr>
        </p:pic>
        <p:pic>
          <p:nvPicPr>
            <p:cNvPr id="22" name="图片 2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196443" y="1290639"/>
              <a:ext cx="1993221" cy="1260000"/>
            </a:xfrm>
            <a:prstGeom prst="rect">
              <a:avLst/>
            </a:prstGeom>
          </p:spPr>
        </p:pic>
      </p:grpSp>
      <p:pic>
        <p:nvPicPr>
          <p:cNvPr id="59" name="图片 5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125079" y="1696614"/>
            <a:ext cx="4866129" cy="4101219"/>
          </a:xfrm>
          <a:prstGeom prst="rect">
            <a:avLst/>
          </a:prstGeom>
        </p:spPr>
      </p:pic>
      <p:sp>
        <p:nvSpPr>
          <p:cNvPr id="77" name="矩形: 圆角 23"/>
          <p:cNvSpPr/>
          <p:nvPr>
            <p:custDataLst>
              <p:tags r:id="rId8"/>
            </p:custDataLst>
          </p:nvPr>
        </p:nvSpPr>
        <p:spPr>
          <a:xfrm>
            <a:off x="7042139" y="998925"/>
            <a:ext cx="5022861" cy="4979254"/>
          </a:xfrm>
          <a:prstGeom prst="roundRect">
            <a:avLst>
              <a:gd name="adj" fmla="val 895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80" name="圆角矩形 5"/>
          <p:cNvSpPr/>
          <p:nvPr>
            <p:custDataLst>
              <p:tags r:id="rId9"/>
            </p:custDataLst>
          </p:nvPr>
        </p:nvSpPr>
        <p:spPr>
          <a:xfrm>
            <a:off x="7815227" y="1000644"/>
            <a:ext cx="3492956" cy="465258"/>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spc="3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数据驱动算法</a:t>
            </a:r>
            <a:endParaRPr lang="zh-CN" altLang="en-US" sz="2400"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3"/>
            </p:custDataLst>
          </p:nvPr>
        </p:nvSpPr>
        <p:spPr>
          <a:xfrm>
            <a:off x="647700" y="83820"/>
            <a:ext cx="9507682"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关键技术</a:t>
            </a:r>
            <a:r>
              <a:rPr lang="en-US" altLang="zh-CN" sz="3000" dirty="0">
                <a:solidFill>
                  <a:srgbClr val="0043A8"/>
                </a:solidFill>
              </a:rPr>
              <a:t>3</a:t>
            </a:r>
            <a:r>
              <a:rPr lang="zh-CN" altLang="en-US" sz="3000" dirty="0">
                <a:solidFill>
                  <a:srgbClr val="0043A8"/>
                </a:solidFill>
              </a:rPr>
              <a:t>：分布式多基地智能定位优化算法</a:t>
            </a:r>
          </a:p>
        </p:txBody>
      </p:sp>
      <p:cxnSp>
        <p:nvCxnSpPr>
          <p:cNvPr id="5" name="直接连接符 4"/>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lstStyle/>
          <a:p>
            <a:fld id="{E077DA78-E013-4A8C-AD75-63A150561B10}" type="slidenum">
              <a:rPr lang="zh-CN" altLang="en-US" smtClean="0"/>
              <a:t>12</a:t>
            </a:fld>
            <a:endParaRPr lang="zh-CN" altLang="en-US"/>
          </a:p>
        </p:txBody>
      </p:sp>
      <p:grpSp>
        <p:nvGrpSpPr>
          <p:cNvPr id="35" name="组合 34"/>
          <p:cNvGrpSpPr/>
          <p:nvPr/>
        </p:nvGrpSpPr>
        <p:grpSpPr>
          <a:xfrm>
            <a:off x="7425839" y="2867311"/>
            <a:ext cx="5109820" cy="2174058"/>
            <a:chOff x="7490543" y="2697075"/>
            <a:chExt cx="5109820" cy="2174058"/>
          </a:xfrm>
        </p:grpSpPr>
        <p:grpSp>
          <p:nvGrpSpPr>
            <p:cNvPr id="36" name="组合 35"/>
            <p:cNvGrpSpPr/>
            <p:nvPr/>
          </p:nvGrpSpPr>
          <p:grpSpPr>
            <a:xfrm>
              <a:off x="7557500" y="2697075"/>
              <a:ext cx="5042863" cy="2174058"/>
              <a:chOff x="7458321" y="2728666"/>
              <a:chExt cx="5042863" cy="2174058"/>
            </a:xfrm>
          </p:grpSpPr>
          <p:graphicFrame>
            <p:nvGraphicFramePr>
              <p:cNvPr id="38" name="对象 37"/>
              <p:cNvGraphicFramePr>
                <a:graphicFrameLocks noChangeAspect="1"/>
              </p:cNvGraphicFramePr>
              <p:nvPr/>
            </p:nvGraphicFramePr>
            <p:xfrm>
              <a:off x="7458321" y="3291221"/>
              <a:ext cx="3365114" cy="1039076"/>
            </p:xfrm>
            <a:graphic>
              <a:graphicData uri="http://schemas.openxmlformats.org/presentationml/2006/ole">
                <mc:AlternateContent xmlns:mc="http://schemas.openxmlformats.org/markup-compatibility/2006">
                  <mc:Choice xmlns:v="urn:schemas-microsoft-com:vml" Requires="v">
                    <p:oleObj spid="_x0000_s10058" name="Equation" r:id="rId8" imgW="1576070" imgH="487680" progId="Equation.DSMT4">
                      <p:embed/>
                    </p:oleObj>
                  </mc:Choice>
                  <mc:Fallback>
                    <p:oleObj name="Equation" r:id="rId8" imgW="1576070" imgH="487680" progId="Equation.DSMT4">
                      <p:embed/>
                      <p:pic>
                        <p:nvPicPr>
                          <p:cNvPr id="38" name="对象 37"/>
                          <p:cNvPicPr/>
                          <p:nvPr/>
                        </p:nvPicPr>
                        <p:blipFill>
                          <a:blip r:embed="rId9"/>
                          <a:stretch>
                            <a:fillRect/>
                          </a:stretch>
                        </p:blipFill>
                        <p:spPr>
                          <a:xfrm>
                            <a:off x="7458321" y="3291221"/>
                            <a:ext cx="3365114" cy="1039076"/>
                          </a:xfrm>
                          <a:prstGeom prst="rect">
                            <a:avLst/>
                          </a:prstGeom>
                        </p:spPr>
                      </p:pic>
                    </p:oleObj>
                  </mc:Fallback>
                </mc:AlternateContent>
              </a:graphicData>
            </a:graphic>
          </p:graphicFrame>
          <p:cxnSp>
            <p:nvCxnSpPr>
              <p:cNvPr id="39" name="直接箭头连接符 38"/>
              <p:cNvCxnSpPr/>
              <p:nvPr/>
            </p:nvCxnSpPr>
            <p:spPr>
              <a:xfrm flipH="1">
                <a:off x="9565360" y="4289733"/>
                <a:ext cx="294636" cy="24365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8340433" y="4533392"/>
                <a:ext cx="3171038" cy="369332"/>
              </a:xfrm>
              <a:prstGeom prst="rect">
                <a:avLst/>
              </a:prstGeom>
              <a:noFill/>
            </p:spPr>
            <p:txBody>
              <a:bodyPr wrap="square" rtlCol="0">
                <a:spAutoFit/>
              </a:bodyPr>
              <a:lstStyle/>
              <a:p>
                <a:r>
                  <a:rPr lang="zh-CN" altLang="en-US" b="1" dirty="0">
                    <a:solidFill>
                      <a:schemeClr val="accent1"/>
                    </a:solidFill>
                    <a:latin typeface="宋体" panose="02010600030101010101" pitchFamily="2" charset="-122"/>
                    <a:ea typeface="宋体" panose="02010600030101010101" pitchFamily="2" charset="-122"/>
                  </a:rPr>
                  <a:t>非线性，且没有显示表达式</a:t>
                </a:r>
              </a:p>
            </p:txBody>
          </p:sp>
          <p:cxnSp>
            <p:nvCxnSpPr>
              <p:cNvPr id="41" name="直接箭头连接符 40"/>
              <p:cNvCxnSpPr/>
              <p:nvPr/>
            </p:nvCxnSpPr>
            <p:spPr>
              <a:xfrm flipV="1">
                <a:off x="10202789" y="2994793"/>
                <a:ext cx="518530" cy="29642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0721319" y="2728666"/>
                <a:ext cx="1779865" cy="369332"/>
              </a:xfrm>
              <a:prstGeom prst="rect">
                <a:avLst/>
              </a:prstGeom>
              <a:noFill/>
            </p:spPr>
            <p:txBody>
              <a:bodyPr wrap="square" rtlCol="0">
                <a:spAutoFit/>
              </a:bodyPr>
              <a:lstStyle/>
              <a:p>
                <a:r>
                  <a:rPr lang="zh-CN" altLang="en-US" b="1" dirty="0">
                    <a:solidFill>
                      <a:schemeClr val="accent1"/>
                    </a:solidFill>
                    <a:latin typeface="宋体" panose="02010600030101010101" pitchFamily="2" charset="-122"/>
                    <a:ea typeface="宋体" panose="02010600030101010101" pitchFamily="2" charset="-122"/>
                  </a:rPr>
                  <a:t>非线性项</a:t>
                </a:r>
              </a:p>
            </p:txBody>
          </p:sp>
        </p:grpSp>
        <p:sp>
          <p:nvSpPr>
            <p:cNvPr id="37" name="文本框 36"/>
            <p:cNvSpPr txBox="1"/>
            <p:nvPr/>
          </p:nvSpPr>
          <p:spPr>
            <a:xfrm>
              <a:off x="7490543" y="2917646"/>
              <a:ext cx="1469066"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优化问题：</a:t>
              </a:r>
            </a:p>
          </p:txBody>
        </p:sp>
      </p:grpSp>
      <p:graphicFrame>
        <p:nvGraphicFramePr>
          <p:cNvPr id="44" name="对象 43"/>
          <p:cNvGraphicFramePr>
            <a:graphicFrameLocks noChangeAspect="1"/>
          </p:cNvGraphicFramePr>
          <p:nvPr/>
        </p:nvGraphicFramePr>
        <p:xfrm>
          <a:off x="7504007" y="1483796"/>
          <a:ext cx="3408488" cy="882136"/>
        </p:xfrm>
        <a:graphic>
          <a:graphicData uri="http://schemas.openxmlformats.org/presentationml/2006/ole">
            <mc:AlternateContent xmlns:mc="http://schemas.openxmlformats.org/markup-compatibility/2006">
              <mc:Choice xmlns:v="urn:schemas-microsoft-com:vml" Requires="v">
                <p:oleObj spid="_x0000_s10059" name="Equation" r:id="rId10" imgW="42367200" imgH="10972800" progId="Equation.DSMT4">
                  <p:embed/>
                </p:oleObj>
              </mc:Choice>
              <mc:Fallback>
                <p:oleObj name="Equation" r:id="rId10" imgW="42367200" imgH="10972800" progId="Equation.DSMT4">
                  <p:embed/>
                  <p:pic>
                    <p:nvPicPr>
                      <p:cNvPr id="44" name="对象 43"/>
                      <p:cNvPicPr/>
                      <p:nvPr/>
                    </p:nvPicPr>
                    <p:blipFill>
                      <a:blip r:embed="rId11"/>
                      <a:stretch>
                        <a:fillRect/>
                      </a:stretch>
                    </p:blipFill>
                    <p:spPr>
                      <a:xfrm>
                        <a:off x="7504007" y="1483796"/>
                        <a:ext cx="3408488" cy="882136"/>
                      </a:xfrm>
                      <a:prstGeom prst="rect">
                        <a:avLst/>
                      </a:prstGeom>
                    </p:spPr>
                  </p:pic>
                </p:oleObj>
              </mc:Fallback>
            </mc:AlternateContent>
          </a:graphicData>
        </a:graphic>
      </p:graphicFrame>
      <p:graphicFrame>
        <p:nvGraphicFramePr>
          <p:cNvPr id="45" name="对象 44"/>
          <p:cNvGraphicFramePr>
            <a:graphicFrameLocks noChangeAspect="1"/>
          </p:cNvGraphicFramePr>
          <p:nvPr/>
        </p:nvGraphicFramePr>
        <p:xfrm>
          <a:off x="7492796" y="2335420"/>
          <a:ext cx="1469066" cy="435279"/>
        </p:xfrm>
        <a:graphic>
          <a:graphicData uri="http://schemas.openxmlformats.org/presentationml/2006/ole">
            <mc:AlternateContent xmlns:mc="http://schemas.openxmlformats.org/markup-compatibility/2006">
              <mc:Choice xmlns:v="urn:schemas-microsoft-com:vml" Requires="v">
                <p:oleObj spid="_x0000_s10060" name="Equation" r:id="rId12" imgW="16459200" imgH="4876800" progId="Equation.DSMT4">
                  <p:embed/>
                </p:oleObj>
              </mc:Choice>
              <mc:Fallback>
                <p:oleObj name="Equation" r:id="rId12" imgW="16459200" imgH="4876800" progId="Equation.DSMT4">
                  <p:embed/>
                  <p:pic>
                    <p:nvPicPr>
                      <p:cNvPr id="45" name="对象 44"/>
                      <p:cNvPicPr/>
                      <p:nvPr/>
                    </p:nvPicPr>
                    <p:blipFill>
                      <a:blip r:embed="rId13"/>
                      <a:stretch>
                        <a:fillRect/>
                      </a:stretch>
                    </p:blipFill>
                    <p:spPr>
                      <a:xfrm>
                        <a:off x="7492796" y="2335420"/>
                        <a:ext cx="1469066" cy="435279"/>
                      </a:xfrm>
                      <a:prstGeom prst="rect">
                        <a:avLst/>
                      </a:prstGeom>
                    </p:spPr>
                  </p:pic>
                </p:oleObj>
              </mc:Fallback>
            </mc:AlternateContent>
          </a:graphicData>
        </a:graphic>
      </p:graphicFrame>
      <p:graphicFrame>
        <p:nvGraphicFramePr>
          <p:cNvPr id="46" name="对象 45"/>
          <p:cNvGraphicFramePr>
            <a:graphicFrameLocks noChangeAspect="1"/>
          </p:cNvGraphicFramePr>
          <p:nvPr/>
        </p:nvGraphicFramePr>
        <p:xfrm>
          <a:off x="4293350" y="2017766"/>
          <a:ext cx="1458912" cy="452437"/>
        </p:xfrm>
        <a:graphic>
          <a:graphicData uri="http://schemas.openxmlformats.org/presentationml/2006/ole">
            <mc:AlternateContent xmlns:mc="http://schemas.openxmlformats.org/markup-compatibility/2006">
              <mc:Choice xmlns:v="urn:schemas-microsoft-com:vml" Requires="v">
                <p:oleObj spid="_x0000_s10061" name="Equation" r:id="rId14" imgW="17678400" imgH="5486400" progId="Equation.DSMT4">
                  <p:embed/>
                </p:oleObj>
              </mc:Choice>
              <mc:Fallback>
                <p:oleObj name="Equation" r:id="rId14" imgW="17678400" imgH="5486400" progId="Equation.DSMT4">
                  <p:embed/>
                  <p:pic>
                    <p:nvPicPr>
                      <p:cNvPr id="46" name="对象 45"/>
                      <p:cNvPicPr/>
                      <p:nvPr/>
                    </p:nvPicPr>
                    <p:blipFill>
                      <a:blip r:embed="rId15"/>
                      <a:stretch>
                        <a:fillRect/>
                      </a:stretch>
                    </p:blipFill>
                    <p:spPr>
                      <a:xfrm>
                        <a:off x="4293350" y="2017766"/>
                        <a:ext cx="1458912" cy="452437"/>
                      </a:xfrm>
                      <a:prstGeom prst="rect">
                        <a:avLst/>
                      </a:prstGeom>
                    </p:spPr>
                  </p:pic>
                </p:oleObj>
              </mc:Fallback>
            </mc:AlternateContent>
          </a:graphicData>
        </a:graphic>
      </p:graphicFrame>
      <p:grpSp>
        <p:nvGrpSpPr>
          <p:cNvPr id="48" name="组合 47"/>
          <p:cNvGrpSpPr/>
          <p:nvPr/>
        </p:nvGrpSpPr>
        <p:grpSpPr>
          <a:xfrm>
            <a:off x="647700" y="1317318"/>
            <a:ext cx="6156054" cy="3832431"/>
            <a:chOff x="647700" y="1317318"/>
            <a:chExt cx="6156054" cy="3832431"/>
          </a:xfrm>
        </p:grpSpPr>
        <p:sp>
          <p:nvSpPr>
            <p:cNvPr id="47" name="文本框 46"/>
            <p:cNvSpPr txBox="1"/>
            <p:nvPr/>
          </p:nvSpPr>
          <p:spPr>
            <a:xfrm>
              <a:off x="1507679" y="4780417"/>
              <a:ext cx="4897924"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基于角度估计的多基站定位示意图</a:t>
              </a:r>
              <a:endParaRPr lang="zh-CN" altLang="en-US" dirty="0">
                <a:latin typeface="宋体" panose="02010600030101010101" pitchFamily="2" charset="-122"/>
                <a:ea typeface="宋体" panose="02010600030101010101" pitchFamily="2" charset="-122"/>
              </a:endParaRPr>
            </a:p>
          </p:txBody>
        </p:sp>
        <p:cxnSp>
          <p:nvCxnSpPr>
            <p:cNvPr id="8" name="直接连接符 7"/>
            <p:cNvCxnSpPr/>
            <p:nvPr/>
          </p:nvCxnSpPr>
          <p:spPr>
            <a:xfrm flipH="1">
              <a:off x="1590454" y="1968503"/>
              <a:ext cx="2686650" cy="21628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7226" y="1317318"/>
              <a:ext cx="1469065" cy="2814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47700" y="4131402"/>
              <a:ext cx="61560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259411" y="1353823"/>
              <a:ext cx="797560" cy="2777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842341" y="2104816"/>
              <a:ext cx="5291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842341" y="2144503"/>
              <a:ext cx="76200"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819058" y="2182603"/>
              <a:ext cx="124883"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814295" y="2222290"/>
              <a:ext cx="14234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790482" y="2265153"/>
              <a:ext cx="128059"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785719" y="2309603"/>
              <a:ext cx="56622"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1519829" y="3856359"/>
              <a:ext cx="412750" cy="488949"/>
            </a:xfrm>
            <a:prstGeom prst="arc">
              <a:avLst>
                <a:gd name="adj1" fmla="val 18258410"/>
                <a:gd name="adj2" fmla="val 70400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9" name="对象 18"/>
            <p:cNvGraphicFramePr>
              <a:graphicFrameLocks noChangeAspect="1"/>
            </p:cNvGraphicFramePr>
            <p:nvPr/>
          </p:nvGraphicFramePr>
          <p:xfrm>
            <a:off x="2013689" y="3854071"/>
            <a:ext cx="177800" cy="228600"/>
          </p:xfrm>
          <a:graphic>
            <a:graphicData uri="http://schemas.openxmlformats.org/presentationml/2006/ole">
              <mc:AlternateContent xmlns:mc="http://schemas.openxmlformats.org/markup-compatibility/2006">
                <mc:Choice xmlns:v="urn:schemas-microsoft-com:vml" Requires="v">
                  <p:oleObj spid="_x0000_s10062" name="Equation" r:id="rId16" imgW="4267200" imgH="5486400" progId="Equation.DSMT4">
                    <p:embed/>
                  </p:oleObj>
                </mc:Choice>
                <mc:Fallback>
                  <p:oleObj name="Equation" r:id="rId16" imgW="4267200" imgH="5486400" progId="Equation.DSMT4">
                    <p:embed/>
                    <p:pic>
                      <p:nvPicPr>
                        <p:cNvPr id="19" name="对象 18"/>
                        <p:cNvPicPr/>
                        <p:nvPr/>
                      </p:nvPicPr>
                      <p:blipFill>
                        <a:blip r:embed="rId17"/>
                        <a:stretch>
                          <a:fillRect/>
                        </a:stretch>
                      </p:blipFill>
                      <p:spPr>
                        <a:xfrm>
                          <a:off x="2013689" y="3854071"/>
                          <a:ext cx="177800" cy="228600"/>
                        </a:xfrm>
                        <a:prstGeom prst="rect">
                          <a:avLst/>
                        </a:prstGeom>
                      </p:spPr>
                    </p:pic>
                  </p:oleObj>
                </mc:Fallback>
              </mc:AlternateContent>
            </a:graphicData>
          </a:graphic>
        </p:graphicFrame>
        <p:sp>
          <p:nvSpPr>
            <p:cNvPr id="20" name="文本框 19"/>
            <p:cNvSpPr txBox="1"/>
            <p:nvPr/>
          </p:nvSpPr>
          <p:spPr>
            <a:xfrm>
              <a:off x="1261553" y="4221779"/>
              <a:ext cx="639919" cy="369332"/>
            </a:xfrm>
            <a:prstGeom prst="rect">
              <a:avLst/>
            </a:prstGeom>
            <a:noFill/>
          </p:spPr>
          <p:txBody>
            <a:bodyPr wrap="non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BS 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椭圆 20"/>
            <p:cNvSpPr/>
            <p:nvPr/>
          </p:nvSpPr>
          <p:spPr>
            <a:xfrm>
              <a:off x="1556732" y="4073715"/>
              <a:ext cx="88900" cy="910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214961" y="4076890"/>
              <a:ext cx="88900" cy="910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921841" y="4085894"/>
              <a:ext cx="88900" cy="910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830881" y="4221779"/>
              <a:ext cx="639919" cy="369332"/>
            </a:xfrm>
            <a:prstGeom prst="rect">
              <a:avLst/>
            </a:prstGeom>
            <a:noFill/>
          </p:spPr>
          <p:txBody>
            <a:bodyPr wrap="non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BS 2</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p:cNvSpPr txBox="1"/>
            <p:nvPr/>
          </p:nvSpPr>
          <p:spPr>
            <a:xfrm>
              <a:off x="4473415" y="4221779"/>
              <a:ext cx="639919" cy="369332"/>
            </a:xfrm>
            <a:prstGeom prst="rect">
              <a:avLst/>
            </a:prstGeom>
            <a:noFill/>
          </p:spPr>
          <p:txBody>
            <a:bodyPr wrap="non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BS 3</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弧形 25"/>
            <p:cNvSpPr/>
            <p:nvPr/>
          </p:nvSpPr>
          <p:spPr>
            <a:xfrm>
              <a:off x="3050002" y="3860991"/>
              <a:ext cx="412750" cy="488949"/>
            </a:xfrm>
            <a:prstGeom prst="arc">
              <a:avLst>
                <a:gd name="adj1" fmla="val 17224924"/>
                <a:gd name="adj2" fmla="val 70400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7" name="对象 26"/>
            <p:cNvGraphicFramePr>
              <a:graphicFrameLocks noChangeAspect="1"/>
            </p:cNvGraphicFramePr>
            <p:nvPr/>
          </p:nvGraphicFramePr>
          <p:xfrm>
            <a:off x="3537541" y="3857946"/>
            <a:ext cx="190500" cy="228600"/>
          </p:xfrm>
          <a:graphic>
            <a:graphicData uri="http://schemas.openxmlformats.org/presentationml/2006/ole">
              <mc:AlternateContent xmlns:mc="http://schemas.openxmlformats.org/markup-compatibility/2006">
                <mc:Choice xmlns:v="urn:schemas-microsoft-com:vml" Requires="v">
                  <p:oleObj spid="_x0000_s10063" name="Equation" r:id="rId18" imgW="4572000" imgH="5486400" progId="Equation.DSMT4">
                    <p:embed/>
                  </p:oleObj>
                </mc:Choice>
                <mc:Fallback>
                  <p:oleObj name="Equation" r:id="rId18" imgW="4572000" imgH="5486400" progId="Equation.DSMT4">
                    <p:embed/>
                    <p:pic>
                      <p:nvPicPr>
                        <p:cNvPr id="27" name="对象 26"/>
                        <p:cNvPicPr/>
                        <p:nvPr/>
                      </p:nvPicPr>
                      <p:blipFill>
                        <a:blip r:embed="rId19"/>
                        <a:stretch>
                          <a:fillRect/>
                        </a:stretch>
                      </p:blipFill>
                      <p:spPr>
                        <a:xfrm>
                          <a:off x="3537541" y="3857946"/>
                          <a:ext cx="190500" cy="228600"/>
                        </a:xfrm>
                        <a:prstGeom prst="rect">
                          <a:avLst/>
                        </a:prstGeom>
                      </p:spPr>
                    </p:pic>
                  </p:oleObj>
                </mc:Fallback>
              </mc:AlternateContent>
            </a:graphicData>
          </a:graphic>
        </p:graphicFrame>
        <p:sp>
          <p:nvSpPr>
            <p:cNvPr id="28" name="弧形 27"/>
            <p:cNvSpPr/>
            <p:nvPr/>
          </p:nvSpPr>
          <p:spPr>
            <a:xfrm>
              <a:off x="4774137" y="3847403"/>
              <a:ext cx="412750" cy="488949"/>
            </a:xfrm>
            <a:prstGeom prst="arc">
              <a:avLst>
                <a:gd name="adj1" fmla="val 14031713"/>
                <a:gd name="adj2" fmla="val 70400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9" name="对象 28"/>
            <p:cNvGraphicFramePr>
              <a:graphicFrameLocks noChangeAspect="1"/>
            </p:cNvGraphicFramePr>
            <p:nvPr/>
          </p:nvGraphicFramePr>
          <p:xfrm>
            <a:off x="5267997" y="3845115"/>
            <a:ext cx="177800" cy="228600"/>
          </p:xfrm>
          <a:graphic>
            <a:graphicData uri="http://schemas.openxmlformats.org/presentationml/2006/ole">
              <mc:AlternateContent xmlns:mc="http://schemas.openxmlformats.org/markup-compatibility/2006">
                <mc:Choice xmlns:v="urn:schemas-microsoft-com:vml" Requires="v">
                  <p:oleObj spid="_x0000_s10064" name="Equation" r:id="rId20" imgW="4267200" imgH="5486400" progId="Equation.DSMT4">
                    <p:embed/>
                  </p:oleObj>
                </mc:Choice>
                <mc:Fallback>
                  <p:oleObj name="Equation" r:id="rId20" imgW="4267200" imgH="5486400" progId="Equation.DSMT4">
                    <p:embed/>
                    <p:pic>
                      <p:nvPicPr>
                        <p:cNvPr id="29" name="对象 28"/>
                        <p:cNvPicPr/>
                        <p:nvPr/>
                      </p:nvPicPr>
                      <p:blipFill>
                        <a:blip r:embed="rId21"/>
                        <a:stretch>
                          <a:fillRect/>
                        </a:stretch>
                      </p:blipFill>
                      <p:spPr>
                        <a:xfrm>
                          <a:off x="5267997" y="3845115"/>
                          <a:ext cx="177800" cy="228600"/>
                        </a:xfrm>
                        <a:prstGeom prst="rect">
                          <a:avLst/>
                        </a:prstGeom>
                      </p:spPr>
                    </p:pic>
                  </p:oleObj>
                </mc:Fallback>
              </mc:AlternateContent>
            </a:graphicData>
          </a:graphic>
        </p:graphicFrame>
      </p:grpSp>
      <p:grpSp>
        <p:nvGrpSpPr>
          <p:cNvPr id="3" name="组合 2"/>
          <p:cNvGrpSpPr/>
          <p:nvPr/>
        </p:nvGrpSpPr>
        <p:grpSpPr>
          <a:xfrm>
            <a:off x="1269785" y="2144503"/>
            <a:ext cx="5502219" cy="2446608"/>
            <a:chOff x="1269785" y="2144503"/>
            <a:chExt cx="5502219" cy="2446608"/>
          </a:xfrm>
        </p:grpSpPr>
        <p:cxnSp>
          <p:nvCxnSpPr>
            <p:cNvPr id="30" name="直接连接符 29"/>
            <p:cNvCxnSpPr/>
            <p:nvPr/>
          </p:nvCxnSpPr>
          <p:spPr>
            <a:xfrm>
              <a:off x="1269785" y="2144503"/>
              <a:ext cx="4988864" cy="19892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6180728" y="4085893"/>
              <a:ext cx="88900" cy="910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弧形 31"/>
            <p:cNvSpPr/>
            <p:nvPr/>
          </p:nvSpPr>
          <p:spPr>
            <a:xfrm>
              <a:off x="5968906" y="3842179"/>
              <a:ext cx="551847" cy="488949"/>
            </a:xfrm>
            <a:prstGeom prst="arc">
              <a:avLst>
                <a:gd name="adj1" fmla="val 11810511"/>
                <a:gd name="adj2" fmla="val 70400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33" name="对象 32"/>
            <p:cNvGraphicFramePr>
              <a:graphicFrameLocks noChangeAspect="1"/>
            </p:cNvGraphicFramePr>
            <p:nvPr/>
          </p:nvGraphicFramePr>
          <p:xfrm>
            <a:off x="6549754" y="3840040"/>
            <a:ext cx="222250" cy="228600"/>
          </p:xfrm>
          <a:graphic>
            <a:graphicData uri="http://schemas.openxmlformats.org/presentationml/2006/ole">
              <mc:AlternateContent xmlns:mc="http://schemas.openxmlformats.org/markup-compatibility/2006">
                <mc:Choice xmlns:v="urn:schemas-microsoft-com:vml" Requires="v">
                  <p:oleObj spid="_x0000_s10065" name="Equation" r:id="rId22" imgW="3962400" imgH="5486400" progId="Equation.DSMT4">
                    <p:embed/>
                  </p:oleObj>
                </mc:Choice>
                <mc:Fallback>
                  <p:oleObj name="Equation" r:id="rId22" imgW="3962400" imgH="5486400" progId="Equation.DSMT4">
                    <p:embed/>
                    <p:pic>
                      <p:nvPicPr>
                        <p:cNvPr id="33" name="对象 32"/>
                        <p:cNvPicPr/>
                        <p:nvPr/>
                      </p:nvPicPr>
                      <p:blipFill>
                        <a:blip r:embed="rId23"/>
                        <a:stretch>
                          <a:fillRect/>
                        </a:stretch>
                      </p:blipFill>
                      <p:spPr>
                        <a:xfrm>
                          <a:off x="6549754" y="3840040"/>
                          <a:ext cx="222250" cy="228600"/>
                        </a:xfrm>
                        <a:prstGeom prst="rect">
                          <a:avLst/>
                        </a:prstGeom>
                      </p:spPr>
                    </p:pic>
                  </p:oleObj>
                </mc:Fallback>
              </mc:AlternateContent>
            </a:graphicData>
          </a:graphic>
        </p:graphicFrame>
        <p:sp>
          <p:nvSpPr>
            <p:cNvPr id="34" name="文本框 33"/>
            <p:cNvSpPr txBox="1"/>
            <p:nvPr/>
          </p:nvSpPr>
          <p:spPr>
            <a:xfrm>
              <a:off x="5904053" y="4221779"/>
              <a:ext cx="588623" cy="369332"/>
            </a:xfrm>
            <a:prstGeom prst="rect">
              <a:avLst/>
            </a:prstGeom>
            <a:noFill/>
          </p:spPr>
          <p:txBody>
            <a:bodyPr wrap="non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BS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i</a:t>
              </a: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9" name="圆角矩形 21"/>
          <p:cNvSpPr/>
          <p:nvPr>
            <p:custDataLst>
              <p:tags r:id="rId5"/>
            </p:custDataLst>
          </p:nvPr>
        </p:nvSpPr>
        <p:spPr>
          <a:xfrm>
            <a:off x="413385" y="5974715"/>
            <a:ext cx="11468100" cy="589280"/>
          </a:xfrm>
          <a:prstGeom prst="roundRect">
            <a:avLst/>
          </a:prstGeom>
          <a:solidFill>
            <a:srgbClr val="3974D7">
              <a:alpha val="0"/>
            </a:srgbClr>
          </a:solid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1" algn="ctr"/>
            <a:r>
              <a:rPr lang="zh-CN" altLang="en-US" sz="2400" b="1" dirty="0">
                <a:solidFill>
                  <a:srgbClr val="3974D7"/>
                </a:solidFill>
                <a:latin typeface="微软雅黑" panose="020B0503020204020204" charset="-122"/>
                <a:ea typeface="微软雅黑" panose="020B0503020204020204" charset="-122"/>
                <a:cs typeface="微软雅黑" panose="020B0503020204020204" charset="-122"/>
                <a:sym typeface="+mn-ea"/>
              </a:rPr>
              <a:t>实际系统中难以通过少量测试结果获得普适的优化权值，且问题非凸</a:t>
            </a:r>
          </a:p>
        </p:txBody>
      </p:sp>
      <p:sp>
        <p:nvSpPr>
          <p:cNvPr id="51" name="Oval 37"/>
          <p:cNvSpPr>
            <a:spLocks noChangeArrowheads="1"/>
          </p:cNvSpPr>
          <p:nvPr/>
        </p:nvSpPr>
        <p:spPr bwMode="auto">
          <a:xfrm>
            <a:off x="3839979" y="2154253"/>
            <a:ext cx="72630" cy="83109"/>
          </a:xfrm>
          <a:prstGeom prst="ellipse">
            <a:avLst/>
          </a:prstGeom>
          <a:solidFill>
            <a:schemeClr val="accent1"/>
          </a:solidFill>
          <a:ln w="11113" cap="flat">
            <a:solidFill>
              <a:schemeClr val="accent1"/>
            </a:solidFill>
            <a:prstDash val="solid"/>
            <a:miter lim="800000"/>
          </a:ln>
        </p:spPr>
        <p:txBody>
          <a:bodyPr vert="horz" wrap="square" lIns="91440" tIns="45720" rIns="91440" bIns="45720" numCol="1" anchor="t" anchorCtr="0" compatLnSpc="1"/>
          <a:lstStyle/>
          <a:p>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a:extLst>
              <a:ext uri="{FF2B5EF4-FFF2-40B4-BE49-F238E27FC236}">
                <a16:creationId xmlns:a16="http://schemas.microsoft.com/office/drawing/2014/main" id="{3548FB3D-1ACF-744B-9E17-C41959AFA83E}"/>
              </a:ext>
            </a:extLst>
          </p:cNvPr>
          <p:cNvSpPr txBox="1"/>
          <p:nvPr>
            <p:custDataLst>
              <p:tags r:id="rId1"/>
            </p:custDataLst>
          </p:nvPr>
        </p:nvSpPr>
        <p:spPr>
          <a:xfrm>
            <a:off x="647700" y="83820"/>
            <a:ext cx="4718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考核指标</a:t>
            </a:r>
          </a:p>
        </p:txBody>
      </p:sp>
      <p:cxnSp>
        <p:nvCxnSpPr>
          <p:cNvPr id="5" name="直接连接符 16">
            <a:extLst>
              <a:ext uri="{FF2B5EF4-FFF2-40B4-BE49-F238E27FC236}">
                <a16:creationId xmlns:a16="http://schemas.microsoft.com/office/drawing/2014/main" id="{B5EC3277-C963-144D-9461-6508BAF4CF68}"/>
              </a:ext>
            </a:extLst>
          </p:cNvPr>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aphicFrame>
        <p:nvGraphicFramePr>
          <p:cNvPr id="8" name="表格 4">
            <a:extLst>
              <a:ext uri="{FF2B5EF4-FFF2-40B4-BE49-F238E27FC236}">
                <a16:creationId xmlns:a16="http://schemas.microsoft.com/office/drawing/2014/main" id="{03ABE172-DFE1-4B4A-A224-30EE43F2879E}"/>
              </a:ext>
            </a:extLst>
          </p:cNvPr>
          <p:cNvGraphicFramePr>
            <a:graphicFrameLocks noGrp="1"/>
          </p:cNvGraphicFramePr>
          <p:nvPr>
            <p:custDataLst>
              <p:tags r:id="rId3"/>
            </p:custDataLst>
            <p:extLst>
              <p:ext uri="{D42A27DB-BD31-4B8C-83A1-F6EECF244321}">
                <p14:modId xmlns:p14="http://schemas.microsoft.com/office/powerpoint/2010/main" val="89168928"/>
              </p:ext>
            </p:extLst>
          </p:nvPr>
        </p:nvGraphicFramePr>
        <p:xfrm>
          <a:off x="414024" y="1814830"/>
          <a:ext cx="11234911" cy="3228340"/>
        </p:xfrm>
        <a:graphic>
          <a:graphicData uri="http://schemas.openxmlformats.org/drawingml/2006/table">
            <a:tbl>
              <a:tblPr firstRow="1" bandRow="1">
                <a:tableStyleId>{5C22544A-7EE6-4342-B048-85BDC9FD1C3A}</a:tableStyleId>
              </a:tblPr>
              <a:tblGrid>
                <a:gridCol w="3824356">
                  <a:extLst>
                    <a:ext uri="{9D8B030D-6E8A-4147-A177-3AD203B41FA5}">
                      <a16:colId xmlns:a16="http://schemas.microsoft.com/office/drawing/2014/main" val="20000"/>
                    </a:ext>
                  </a:extLst>
                </a:gridCol>
                <a:gridCol w="2203146">
                  <a:extLst>
                    <a:ext uri="{9D8B030D-6E8A-4147-A177-3AD203B41FA5}">
                      <a16:colId xmlns:a16="http://schemas.microsoft.com/office/drawing/2014/main" val="20001"/>
                    </a:ext>
                  </a:extLst>
                </a:gridCol>
                <a:gridCol w="1788074">
                  <a:extLst>
                    <a:ext uri="{9D8B030D-6E8A-4147-A177-3AD203B41FA5}">
                      <a16:colId xmlns:a16="http://schemas.microsoft.com/office/drawing/2014/main" val="20002"/>
                    </a:ext>
                  </a:extLst>
                </a:gridCol>
                <a:gridCol w="3419335">
                  <a:extLst>
                    <a:ext uri="{9D8B030D-6E8A-4147-A177-3AD203B41FA5}">
                      <a16:colId xmlns:a16="http://schemas.microsoft.com/office/drawing/2014/main" val="20003"/>
                    </a:ext>
                  </a:extLst>
                </a:gridCol>
              </a:tblGrid>
              <a:tr h="603250">
                <a:tc gridSpan="2">
                  <a:txBody>
                    <a:bodyPr/>
                    <a:lstStyle/>
                    <a:p>
                      <a:r>
                        <a:rPr lang="zh-CN" altLang="en-US" sz="1600" b="1" dirty="0">
                          <a:solidFill>
                            <a:schemeClr val="bg1"/>
                          </a:solidFill>
                          <a:latin typeface="+mn-ea"/>
                          <a:ea typeface="+mn-ea"/>
                        </a:rPr>
                        <a:t>成果形式</a:t>
                      </a:r>
                    </a:p>
                  </a:txBody>
                  <a:tcPr marL="88900" marR="88900" marT="88900" marB="88900" anchor="ctr" anchorCtr="1">
                    <a:solidFill>
                      <a:srgbClr val="0043A8"/>
                    </a:solidFill>
                  </a:tcPr>
                </a:tc>
                <a:tc hMerge="1">
                  <a:txBody>
                    <a:bodyPr/>
                    <a:lstStyle/>
                    <a:p>
                      <a:r>
                        <a:rPr lang="zh-CN" altLang="en-US" sz="1600" b="1" dirty="0">
                          <a:solidFill>
                            <a:schemeClr val="bg1"/>
                          </a:solidFill>
                          <a:latin typeface="+mn-ea"/>
                          <a:ea typeface="+mn-ea"/>
                        </a:rPr>
                        <a:t>成果形式</a:t>
                      </a:r>
                    </a:p>
                  </a:txBody>
                  <a:tcPr marL="88900" marR="88900" marT="88900" marB="88900" anchor="ctr" anchorCtr="1">
                    <a:solidFill>
                      <a:srgbClr val="0043A8"/>
                    </a:solidFill>
                  </a:tcPr>
                </a:tc>
                <a:tc>
                  <a:txBody>
                    <a:bodyPr/>
                    <a:lstStyle/>
                    <a:p>
                      <a:pPr algn="ctr"/>
                      <a:r>
                        <a:rPr lang="zh-CN" altLang="en-US" sz="1600" b="1" kern="1200">
                          <a:solidFill>
                            <a:schemeClr val="bg1"/>
                          </a:solidFill>
                          <a:latin typeface="+mn-ea"/>
                          <a:ea typeface="+mn-ea"/>
                          <a:cs typeface="+mn-cs"/>
                        </a:rPr>
                        <a:t>数量</a:t>
                      </a:r>
                      <a:endParaRPr lang="zh-CN" altLang="en-US" sz="1600" b="1" kern="1200" dirty="0">
                        <a:solidFill>
                          <a:schemeClr val="bg1"/>
                        </a:solidFill>
                        <a:latin typeface="+mn-ea"/>
                        <a:ea typeface="+mn-ea"/>
                        <a:cs typeface="+mn-cs"/>
                      </a:endParaRPr>
                    </a:p>
                  </a:txBody>
                  <a:tcPr marL="88900" marR="88900" marT="88900" marB="88900" anchor="ctr" anchorCtr="1">
                    <a:solidFill>
                      <a:srgbClr val="0043A8"/>
                    </a:solidFill>
                  </a:tcPr>
                </a:tc>
                <a:tc>
                  <a:txBody>
                    <a:bodyPr/>
                    <a:lstStyle/>
                    <a:p>
                      <a:pPr algn="l"/>
                      <a:r>
                        <a:rPr lang="zh-CN" altLang="en-US" sz="1600" b="1" dirty="0">
                          <a:solidFill>
                            <a:schemeClr val="bg1"/>
                          </a:solidFill>
                          <a:latin typeface="+mn-ea"/>
                          <a:ea typeface="+mn-ea"/>
                        </a:rPr>
                        <a:t>指标说明</a:t>
                      </a:r>
                    </a:p>
                  </a:txBody>
                  <a:tcPr marL="88900" marR="88900" marT="88900" marB="88900" anchor="ctr" anchorCtr="1">
                    <a:solidFill>
                      <a:srgbClr val="0043A8"/>
                    </a:solidFill>
                  </a:tcPr>
                </a:tc>
                <a:extLst>
                  <a:ext uri="{0D108BD9-81ED-4DB2-BD59-A6C34878D82A}">
                    <a16:rowId xmlns:a16="http://schemas.microsoft.com/office/drawing/2014/main" val="10000"/>
                  </a:ext>
                </a:extLst>
              </a:tr>
              <a:tr h="400685">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a:solidFill>
                            <a:srgbClr val="000000"/>
                          </a:solidFill>
                          <a:latin typeface="+mn-ea"/>
                          <a:ea typeface="+mn-ea"/>
                        </a:rPr>
                        <a:t>被动感知原理样机 </a:t>
                      </a:r>
                      <a:endParaRPr lang="zh-CN" altLang="en-US" sz="1800" b="1" dirty="0">
                        <a:solidFill>
                          <a:srgbClr val="000000"/>
                        </a:solidFill>
                        <a:latin typeface="+mn-ea"/>
                        <a:ea typeface="+mn-ea"/>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rgbClr val="000000"/>
                          </a:solidFill>
                        </a:rPr>
                        <a:t>1.</a:t>
                      </a:r>
                      <a:r>
                        <a:rPr lang="zh-CN" altLang="en-US" sz="1400" b="1" dirty="0">
                          <a:solidFill>
                            <a:srgbClr val="000000"/>
                          </a:solidFill>
                        </a:rPr>
                        <a:t> 原理验证系统</a:t>
                      </a:r>
                      <a:endParaRPr lang="zh-CN" altLang="en-US" sz="1400" b="1" dirty="0">
                        <a:solidFill>
                          <a:srgbClr val="000000"/>
                        </a:solidFill>
                        <a:latin typeface="+mn-ea"/>
                        <a:ea typeface="+mn-ea"/>
                      </a:endParaRPr>
                    </a:p>
                  </a:txBody>
                  <a:tcPr marL="88900" marR="88900" marT="88900" marB="88900" anchor="ctr">
                    <a:solidFill>
                      <a:srgbClr val="9CB9EB"/>
                    </a:solidFill>
                  </a:tcPr>
                </a:tc>
                <a:tc>
                  <a:txBody>
                    <a:bodyPr/>
                    <a:lstStyle/>
                    <a:p>
                      <a:r>
                        <a:rPr lang="en-US" altLang="zh-CN" sz="1400" dirty="0">
                          <a:solidFill>
                            <a:srgbClr val="000000"/>
                          </a:solidFill>
                          <a:latin typeface="+mn-ea"/>
                          <a:ea typeface="+mn-ea"/>
                        </a:rPr>
                        <a:t>1</a:t>
                      </a:r>
                      <a:r>
                        <a:rPr lang="zh-CN" altLang="en-US" sz="1400" dirty="0">
                          <a:solidFill>
                            <a:srgbClr val="000000"/>
                          </a:solidFill>
                          <a:latin typeface="+mn-ea"/>
                          <a:ea typeface="+mn-ea"/>
                        </a:rPr>
                        <a:t>（套）</a:t>
                      </a:r>
                    </a:p>
                  </a:txBody>
                  <a:tcPr marL="88900" marR="88900" marT="88900" marB="88900" anchor="ctr" anchorCtr="1">
                    <a:solidFill>
                      <a:srgbClr val="9CB9EB"/>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solidFill>
                            <a:srgbClr val="000000"/>
                          </a:solidFill>
                          <a:latin typeface="+mn-ea"/>
                          <a:ea typeface="+mn-ea"/>
                        </a:rPr>
                        <a:t>探测门限降低</a:t>
                      </a:r>
                      <a:r>
                        <a:rPr lang="en-US" altLang="zh-CN" sz="1400" dirty="0">
                          <a:solidFill>
                            <a:srgbClr val="000000"/>
                          </a:solidFill>
                          <a:latin typeface="+mn-ea"/>
                          <a:ea typeface="+mn-ea"/>
                        </a:rPr>
                        <a:t>3</a:t>
                      </a:r>
                      <a:r>
                        <a:rPr lang="zh-CN" altLang="en-US" sz="1400" dirty="0">
                          <a:solidFill>
                            <a:srgbClr val="000000"/>
                          </a:solidFill>
                          <a:latin typeface="+mn-ea"/>
                          <a:ea typeface="+mn-ea"/>
                        </a:rPr>
                        <a:t>分贝</a:t>
                      </a:r>
                      <a:endParaRPr lang="en-US" altLang="zh-CN" sz="1400" dirty="0">
                        <a:solidFill>
                          <a:srgbClr val="000000"/>
                        </a:solidFill>
                        <a:latin typeface="+mn-ea"/>
                        <a:ea typeface="+mn-ea"/>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solidFill>
                            <a:srgbClr val="000000"/>
                          </a:solidFill>
                          <a:latin typeface="+mn-ea"/>
                          <a:ea typeface="+mn-ea"/>
                        </a:rPr>
                        <a:t>实现信噪比</a:t>
                      </a:r>
                      <a:r>
                        <a:rPr lang="en-US" altLang="zh-CN" sz="1400" dirty="0">
                          <a:solidFill>
                            <a:srgbClr val="000000"/>
                          </a:solidFill>
                          <a:latin typeface="+mn-ea"/>
                          <a:ea typeface="+mn-ea"/>
                        </a:rPr>
                        <a:t>-30</a:t>
                      </a:r>
                      <a:r>
                        <a:rPr lang="zh-CN" altLang="en-US" sz="1400" dirty="0">
                          <a:solidFill>
                            <a:srgbClr val="000000"/>
                          </a:solidFill>
                          <a:latin typeface="+mn-ea"/>
                          <a:ea typeface="+mn-ea"/>
                        </a:rPr>
                        <a:t>分贝下的检测</a:t>
                      </a:r>
                      <a:endParaRPr lang="en-US" altLang="zh-CN" sz="1400" dirty="0">
                        <a:solidFill>
                          <a:srgbClr val="000000"/>
                        </a:solidFill>
                        <a:latin typeface="+mn-ea"/>
                        <a:ea typeface="+mn-ea"/>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solidFill>
                            <a:srgbClr val="000000"/>
                          </a:solidFill>
                          <a:latin typeface="+mn-ea"/>
                          <a:ea typeface="+mn-ea"/>
                        </a:rPr>
                        <a:t>定位精度优于</a:t>
                      </a:r>
                      <a:r>
                        <a:rPr lang="en-US" altLang="zh-CN" sz="1400" dirty="0">
                          <a:solidFill>
                            <a:srgbClr val="000000"/>
                          </a:solidFill>
                          <a:latin typeface="+mn-ea"/>
                          <a:ea typeface="+mn-ea"/>
                        </a:rPr>
                        <a:t>3%R</a:t>
                      </a:r>
                    </a:p>
                  </a:txBody>
                  <a:tcPr marL="88900" marR="88900" marT="88900" marB="88900" anchor="ctr" anchorCtr="1">
                    <a:solidFill>
                      <a:srgbClr val="9CB9EB"/>
                    </a:solidFill>
                  </a:tcPr>
                </a:tc>
                <a:extLst>
                  <a:ext uri="{0D108BD9-81ED-4DB2-BD59-A6C34878D82A}">
                    <a16:rowId xmlns:a16="http://schemas.microsoft.com/office/drawing/2014/main" val="10001"/>
                  </a:ext>
                </a:extLst>
              </a:tr>
              <a:tr h="400685">
                <a:tc v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rgbClr val="000000"/>
                          </a:solidFill>
                        </a:rPr>
                        <a:t>2.</a:t>
                      </a:r>
                      <a:r>
                        <a:rPr lang="zh-CN" altLang="en-US" sz="1400" b="1" dirty="0">
                          <a:solidFill>
                            <a:srgbClr val="000000"/>
                          </a:solidFill>
                        </a:rPr>
                        <a:t> 被动感知模块</a:t>
                      </a:r>
                      <a:endParaRPr lang="zh-CN" altLang="en-US" sz="1400" b="1" dirty="0">
                        <a:solidFill>
                          <a:srgbClr val="000000"/>
                        </a:solidFill>
                        <a:latin typeface="+mn-ea"/>
                        <a:ea typeface="+mn-ea"/>
                      </a:endParaRPr>
                    </a:p>
                  </a:txBody>
                  <a:tcPr marL="88900" marR="88900" marT="88900" marB="88900" anchor="ctr">
                    <a:solidFill>
                      <a:srgbClr val="E1EAF9"/>
                    </a:solidFill>
                  </a:tcPr>
                </a:tc>
                <a:tc>
                  <a:txBody>
                    <a:bodyPr/>
                    <a:lstStyle/>
                    <a:p>
                      <a:r>
                        <a:rPr lang="en-US" altLang="zh-CN" sz="1400" dirty="0">
                          <a:solidFill>
                            <a:srgbClr val="000000"/>
                          </a:solidFill>
                          <a:latin typeface="+mn-ea"/>
                          <a:ea typeface="+mn-ea"/>
                        </a:rPr>
                        <a:t>1</a:t>
                      </a:r>
                      <a:r>
                        <a:rPr lang="zh-CN" altLang="en-US" sz="1400" dirty="0">
                          <a:solidFill>
                            <a:srgbClr val="000000"/>
                          </a:solidFill>
                          <a:latin typeface="+mn-ea"/>
                          <a:ea typeface="+mn-ea"/>
                        </a:rPr>
                        <a:t>（个）</a:t>
                      </a:r>
                    </a:p>
                  </a:txBody>
                  <a:tcPr marL="88900" marR="88900" marT="88900" marB="88900" anchor="ctr" anchorCtr="1">
                    <a:solidFill>
                      <a:srgbClr val="E1EA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0000"/>
                          </a:solidFill>
                          <a:latin typeface="+mn-ea"/>
                          <a:ea typeface="+mn-ea"/>
                        </a:rPr>
                        <a:t>典型低空场景目标检测准确率≥</a:t>
                      </a:r>
                      <a:r>
                        <a:rPr lang="en-US" altLang="zh-CN" sz="1400" dirty="0">
                          <a:solidFill>
                            <a:srgbClr val="000000"/>
                          </a:solidFill>
                          <a:latin typeface="+mn-ea"/>
                          <a:ea typeface="+mn-ea"/>
                        </a:rPr>
                        <a:t>80% </a:t>
                      </a:r>
                      <a:endParaRPr lang="zh-CN" altLang="en-US" sz="1400" dirty="0">
                        <a:solidFill>
                          <a:srgbClr val="000000"/>
                        </a:solidFill>
                        <a:latin typeface="+mn-ea"/>
                        <a:ea typeface="+mn-ea"/>
                      </a:endParaRPr>
                    </a:p>
                  </a:txBody>
                  <a:tcPr marL="88900" marR="88900" marT="88900" marB="88900" anchor="ctr" anchorCtr="1">
                    <a:solidFill>
                      <a:srgbClr val="E1EAF9"/>
                    </a:solidFill>
                  </a:tcPr>
                </a:tc>
                <a:extLst>
                  <a:ext uri="{0D108BD9-81ED-4DB2-BD59-A6C34878D82A}">
                    <a16:rowId xmlns:a16="http://schemas.microsoft.com/office/drawing/2014/main" val="10002"/>
                  </a:ext>
                </a:extLst>
              </a:tr>
              <a:tr h="400685">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rgbClr val="000000"/>
                          </a:solidFill>
                        </a:rPr>
                        <a:t>3.</a:t>
                      </a:r>
                      <a:r>
                        <a:rPr lang="zh-CN" altLang="en-US" sz="1400" b="1" dirty="0">
                          <a:solidFill>
                            <a:srgbClr val="000000"/>
                          </a:solidFill>
                        </a:rPr>
                        <a:t> 配套软件代码</a:t>
                      </a:r>
                      <a:endParaRPr lang="zh-CN" altLang="en-US" sz="1400" b="1" dirty="0">
                        <a:solidFill>
                          <a:srgbClr val="000000"/>
                        </a:solidFill>
                        <a:latin typeface="+mn-ea"/>
                        <a:ea typeface="+mn-ea"/>
                      </a:endParaRPr>
                    </a:p>
                  </a:txBody>
                  <a:tcPr marL="88900" marR="88900" marT="88900" marB="88900" anchor="ctr">
                    <a:solidFill>
                      <a:srgbClr val="9CB9EB"/>
                    </a:solidFill>
                  </a:tcPr>
                </a:tc>
                <a:tc>
                  <a:txBody>
                    <a:bodyPr/>
                    <a:lstStyle/>
                    <a:p>
                      <a:r>
                        <a:rPr lang="en-US" altLang="zh-CN" sz="1400" dirty="0">
                          <a:solidFill>
                            <a:srgbClr val="000000"/>
                          </a:solidFill>
                          <a:latin typeface="+mn-ea"/>
                          <a:ea typeface="+mn-ea"/>
                        </a:rPr>
                        <a:t>1</a:t>
                      </a:r>
                      <a:r>
                        <a:rPr lang="zh-CN" altLang="en-US" sz="1400" dirty="0">
                          <a:solidFill>
                            <a:srgbClr val="000000"/>
                          </a:solidFill>
                          <a:latin typeface="+mn-ea"/>
                          <a:ea typeface="+mn-ea"/>
                        </a:rPr>
                        <a:t>（套）</a:t>
                      </a:r>
                    </a:p>
                  </a:txBody>
                  <a:tcPr marL="88900" marR="88900" marT="88900" marB="88900" anchor="ctr" anchorCtr="1">
                    <a:solidFill>
                      <a:srgbClr val="9CB9EB"/>
                    </a:solidFill>
                  </a:tcPr>
                </a:tc>
                <a:tc>
                  <a:txBody>
                    <a:bodyPr/>
                    <a:lstStyle/>
                    <a:p>
                      <a:pPr marL="0" indent="0" algn="l">
                        <a:buFont typeface="Arial" panose="020B0604020202020204" pitchFamily="34" charset="0"/>
                        <a:buNone/>
                      </a:pPr>
                      <a:r>
                        <a:rPr lang="zh-CN" altLang="en-US" sz="1400" kern="1200" dirty="0">
                          <a:solidFill>
                            <a:srgbClr val="000000"/>
                          </a:solidFill>
                          <a:latin typeface="+mn-ea"/>
                          <a:ea typeface="+mn-ea"/>
                          <a:cs typeface="+mn-cs"/>
                        </a:rPr>
                        <a:t>配合被动感知功能实现</a:t>
                      </a:r>
                      <a:endParaRPr lang="en-US" altLang="zh-CN" sz="1400" kern="1200" dirty="0">
                        <a:solidFill>
                          <a:srgbClr val="000000"/>
                        </a:solidFill>
                        <a:latin typeface="+mn-ea"/>
                        <a:ea typeface="+mn-ea"/>
                        <a:cs typeface="+mn-cs"/>
                      </a:endParaRPr>
                    </a:p>
                  </a:txBody>
                  <a:tcPr marL="88900" marR="88900" marT="88900" marB="88900" anchor="ctr" anchorCtr="1">
                    <a:solidFill>
                      <a:srgbClr val="9CB9EB"/>
                    </a:solidFill>
                  </a:tcPr>
                </a:tc>
                <a:extLst>
                  <a:ext uri="{0D108BD9-81ED-4DB2-BD59-A6C34878D82A}">
                    <a16:rowId xmlns:a16="http://schemas.microsoft.com/office/drawing/2014/main" val="10003"/>
                  </a:ext>
                </a:extLst>
              </a:tr>
              <a:tr h="400050">
                <a:tc rowSpan="2">
                  <a:txBody>
                    <a:bodyPr/>
                    <a:lstStyle/>
                    <a:p>
                      <a:r>
                        <a:rPr lang="zh-CN" altLang="en-US" sz="1800" b="1" kern="1200" dirty="0">
                          <a:solidFill>
                            <a:srgbClr val="000000"/>
                          </a:solidFill>
                          <a:latin typeface="+mn-ea"/>
                          <a:ea typeface="+mn-ea"/>
                          <a:cs typeface="+mn-cs"/>
                        </a:rPr>
                        <a:t>系统技术报告</a:t>
                      </a: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rgbClr val="000000"/>
                          </a:solidFill>
                        </a:rPr>
                        <a:t>4.</a:t>
                      </a:r>
                      <a:r>
                        <a:rPr lang="zh-CN" altLang="en-US" sz="1400" b="1" dirty="0">
                          <a:solidFill>
                            <a:srgbClr val="000000"/>
                          </a:solidFill>
                        </a:rPr>
                        <a:t> 技术研究报告</a:t>
                      </a:r>
                      <a:endParaRPr lang="zh-CN" altLang="en-US" sz="1400" b="1" dirty="0">
                        <a:solidFill>
                          <a:srgbClr val="000000"/>
                        </a:solidFill>
                        <a:latin typeface="+mn-ea"/>
                        <a:ea typeface="+mn-ea"/>
                      </a:endParaRPr>
                    </a:p>
                  </a:txBody>
                  <a:tcPr marL="88900" marR="88900" marT="88900" marB="88900" anchor="ctr">
                    <a:solidFill>
                      <a:srgbClr val="9CB9EB"/>
                    </a:solidFill>
                  </a:tcPr>
                </a:tc>
                <a:tc>
                  <a:txBody>
                    <a:bodyPr/>
                    <a:lstStyle/>
                    <a:p>
                      <a:r>
                        <a:rPr lang="en-US" altLang="zh-CN" sz="1400" dirty="0">
                          <a:solidFill>
                            <a:srgbClr val="000000"/>
                          </a:solidFill>
                          <a:latin typeface="+mn-ea"/>
                          <a:ea typeface="+mn-ea"/>
                        </a:rPr>
                        <a:t>2</a:t>
                      </a:r>
                      <a:r>
                        <a:rPr lang="zh-CN" altLang="en-US" sz="1400" dirty="0">
                          <a:solidFill>
                            <a:srgbClr val="000000"/>
                          </a:solidFill>
                          <a:latin typeface="+mn-ea"/>
                          <a:ea typeface="+mn-ea"/>
                        </a:rPr>
                        <a:t>（份）</a:t>
                      </a:r>
                    </a:p>
                  </a:txBody>
                  <a:tcPr marL="88900" marR="88900" marT="88900" marB="88900" anchor="ctr" anchorCtr="1">
                    <a:solidFill>
                      <a:srgbClr val="9CB9EB"/>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solidFill>
                            <a:srgbClr val="000000"/>
                          </a:solidFill>
                          <a:latin typeface="+mn-ea"/>
                          <a:ea typeface="+mn-ea"/>
                        </a:rPr>
                        <a:t>多域多维电磁特征筛选与刻画研究报告</a:t>
                      </a:r>
                      <a:endParaRPr lang="en-US" altLang="zh-CN" sz="1400" dirty="0">
                        <a:solidFill>
                          <a:srgbClr val="000000"/>
                        </a:solidFill>
                        <a:latin typeface="+mn-ea"/>
                        <a:ea typeface="+mn-ea"/>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dirty="0">
                          <a:solidFill>
                            <a:srgbClr val="000000"/>
                          </a:solidFill>
                          <a:latin typeface="+mn-ea"/>
                          <a:ea typeface="+mn-ea"/>
                        </a:rPr>
                        <a:t>分布式探测与定位研究报告</a:t>
                      </a:r>
                    </a:p>
                  </a:txBody>
                  <a:tcPr marL="88900" marR="88900" marT="88900" marB="88900" anchor="ctr" anchorCtr="1">
                    <a:solidFill>
                      <a:srgbClr val="9CB9EB"/>
                    </a:solidFill>
                  </a:tcPr>
                </a:tc>
                <a:extLst>
                  <a:ext uri="{0D108BD9-81ED-4DB2-BD59-A6C34878D82A}">
                    <a16:rowId xmlns:a16="http://schemas.microsoft.com/office/drawing/2014/main" val="10005"/>
                  </a:ext>
                </a:extLst>
              </a:tr>
              <a:tr h="40132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rgbClr val="000000"/>
                          </a:solidFill>
                        </a:rPr>
                        <a:t>5.</a:t>
                      </a:r>
                      <a:r>
                        <a:rPr lang="zh-CN" altLang="en-US" sz="1400" b="1" dirty="0">
                          <a:solidFill>
                            <a:srgbClr val="000000"/>
                          </a:solidFill>
                        </a:rPr>
                        <a:t> 实验验证报告</a:t>
                      </a:r>
                      <a:endParaRPr lang="zh-CN" altLang="en-US" sz="1400" b="1" dirty="0">
                        <a:solidFill>
                          <a:srgbClr val="000000"/>
                        </a:solidFill>
                        <a:latin typeface="+mn-ea"/>
                        <a:ea typeface="+mn-ea"/>
                      </a:endParaRPr>
                    </a:p>
                  </a:txBody>
                  <a:tcPr marL="88900" marR="88900" marT="88900" marB="88900" anchor="ctr">
                    <a:solidFill>
                      <a:srgbClr val="E2EDF7"/>
                    </a:solidFill>
                  </a:tcPr>
                </a:tc>
                <a:tc>
                  <a:txBody>
                    <a:bodyPr/>
                    <a:lstStyle/>
                    <a:p>
                      <a:r>
                        <a:rPr lang="en-US" altLang="zh-CN" sz="1400" dirty="0">
                          <a:solidFill>
                            <a:srgbClr val="000000"/>
                          </a:solidFill>
                          <a:latin typeface="+mn-ea"/>
                          <a:ea typeface="+mn-ea"/>
                        </a:rPr>
                        <a:t>1</a:t>
                      </a:r>
                      <a:r>
                        <a:rPr lang="zh-CN" altLang="en-US" sz="1400" dirty="0">
                          <a:solidFill>
                            <a:srgbClr val="000000"/>
                          </a:solidFill>
                          <a:latin typeface="+mn-ea"/>
                          <a:ea typeface="+mn-ea"/>
                        </a:rPr>
                        <a:t>（份）</a:t>
                      </a:r>
                    </a:p>
                  </a:txBody>
                  <a:tcPr marL="88900" marR="88900" marT="88900" marB="88900" anchor="ctr" anchorCtr="1">
                    <a:solidFill>
                      <a:srgbClr val="E2EDF7"/>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400" dirty="0">
                          <a:solidFill>
                            <a:srgbClr val="000000"/>
                          </a:solidFill>
                          <a:latin typeface="+mn-ea"/>
                          <a:ea typeface="+mn-ea"/>
                        </a:rPr>
                        <a:t>被动感知试验报告一套 </a:t>
                      </a:r>
                    </a:p>
                  </a:txBody>
                  <a:tcPr marL="88900" marR="88900" marT="88900" marB="88900" anchor="ctr" anchorCtr="1">
                    <a:solidFill>
                      <a:srgbClr val="E2EDF7"/>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0440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03</a:t>
              </a: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3344"/>
            </a:xfrm>
            <a:prstGeom prst="rect">
              <a:avLst/>
            </a:prstGeom>
          </p:spPr>
          <p:txBody>
            <a:bodyPr wrap="square">
              <a:spAutoFit/>
            </a:bodyPr>
            <a:lstStyle/>
            <a:p>
              <a:pPr algn="ctr"/>
              <a:r>
                <a:rPr lang="zh-CN" altLang="en-US" sz="4400" b="1" dirty="0">
                  <a:solidFill>
                    <a:srgbClr val="003E9C"/>
                  </a:solidFill>
                  <a:cs typeface="+mj-cs"/>
                </a:rPr>
                <a:t>研究方法</a:t>
              </a:r>
            </a:p>
            <a:p>
              <a:pPr algn="ctr"/>
              <a:r>
                <a:rPr lang="zh-CN" altLang="en-US" sz="4400" b="1" dirty="0">
                  <a:solidFill>
                    <a:srgbClr val="003E9C"/>
                  </a:solidFill>
                  <a:cs typeface="+mj-cs"/>
                </a:rPr>
                <a:t>与</a:t>
              </a:r>
            </a:p>
            <a:p>
              <a:pPr algn="ctr"/>
              <a:r>
                <a:rPr lang="zh-CN" altLang="en-US" sz="4400" b="1" dirty="0">
                  <a:solidFill>
                    <a:srgbClr val="003E9C"/>
                  </a:solidFill>
                  <a:cs typeface="+mj-cs"/>
                </a:rPr>
                <a:t>技术途径</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extLst>
      <p:ext uri="{BB962C8B-B14F-4D97-AF65-F5344CB8AC3E}">
        <p14:creationId xmlns:p14="http://schemas.microsoft.com/office/powerpoint/2010/main" val="1365119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6050" y="43657"/>
            <a:ext cx="10554674" cy="598488"/>
          </a:xfrm>
        </p:spPr>
        <p:txBody>
          <a:bodyPr/>
          <a:lstStyle/>
          <a:p>
            <a:r>
              <a:rPr lang="zh-CN" altLang="en-US" dirty="0"/>
              <a:t> 目标设置及总体技术路线</a:t>
            </a:r>
          </a:p>
        </p:txBody>
      </p:sp>
      <p:sp>
        <p:nvSpPr>
          <p:cNvPr id="50" name="文本框 6"/>
          <p:cNvSpPr txBox="1"/>
          <p:nvPr>
            <p:custDataLst>
              <p:tags r:id="rId2"/>
            </p:custDataLst>
          </p:nvPr>
        </p:nvSpPr>
        <p:spPr>
          <a:xfrm>
            <a:off x="647700" y="83820"/>
            <a:ext cx="3016827"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研究方案</a:t>
            </a:r>
          </a:p>
        </p:txBody>
      </p:sp>
      <p:cxnSp>
        <p:nvCxnSpPr>
          <p:cNvPr id="51" name="直接连接符 50"/>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B97238A1-B20F-42AC-8E85-3E16EB6B5D7B}"/>
              </a:ext>
            </a:extLst>
          </p:cNvPr>
          <p:cNvSpPr>
            <a:spLocks noGrp="1"/>
          </p:cNvSpPr>
          <p:nvPr>
            <p:ph type="sldNum" sz="quarter" idx="10"/>
          </p:nvPr>
        </p:nvSpPr>
        <p:spPr/>
        <p:txBody>
          <a:bodyPr/>
          <a:lstStyle/>
          <a:p>
            <a:fld id="{6C53781C-E1F6-4315-A39D-61273F2E0596}" type="slidenum">
              <a:rPr lang="zh-CN" altLang="en-US" smtClean="0"/>
              <a:t>15</a:t>
            </a:fld>
            <a:endParaRPr lang="zh-CN" altLang="en-US" dirty="0"/>
          </a:p>
        </p:txBody>
      </p:sp>
      <p:sp>
        <p:nvSpPr>
          <p:cNvPr id="33" name="Rectangle 2">
            <a:extLst>
              <a:ext uri="{FF2B5EF4-FFF2-40B4-BE49-F238E27FC236}">
                <a16:creationId xmlns:a16="http://schemas.microsoft.com/office/drawing/2014/main" id="{C11BAD25-A2F5-46CD-92D4-BF72E2CA158C}"/>
              </a:ext>
            </a:extLst>
          </p:cNvPr>
          <p:cNvSpPr>
            <a:spLocks noChangeArrowheads="1"/>
          </p:cNvSpPr>
          <p:nvPr/>
        </p:nvSpPr>
        <p:spPr bwMode="auto">
          <a:xfrm>
            <a:off x="2035969" y="1457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 name="对象 33">
            <a:extLst>
              <a:ext uri="{FF2B5EF4-FFF2-40B4-BE49-F238E27FC236}">
                <a16:creationId xmlns:a16="http://schemas.microsoft.com/office/drawing/2014/main" id="{BA6A83BA-D1AB-4550-A994-6320FF0C8B1A}"/>
              </a:ext>
            </a:extLst>
          </p:cNvPr>
          <p:cNvGraphicFramePr>
            <a:graphicFrameLocks noChangeAspect="1"/>
          </p:cNvGraphicFramePr>
          <p:nvPr>
            <p:extLst>
              <p:ext uri="{D42A27DB-BD31-4B8C-83A1-F6EECF244321}">
                <p14:modId xmlns:p14="http://schemas.microsoft.com/office/powerpoint/2010/main" val="2301652100"/>
              </p:ext>
            </p:extLst>
          </p:nvPr>
        </p:nvGraphicFramePr>
        <p:xfrm>
          <a:off x="1570181" y="1457325"/>
          <a:ext cx="9051638" cy="3650455"/>
        </p:xfrm>
        <a:graphic>
          <a:graphicData uri="http://schemas.openxmlformats.org/presentationml/2006/ole">
            <mc:AlternateContent xmlns:mc="http://schemas.openxmlformats.org/markup-compatibility/2006">
              <mc:Choice xmlns:v="urn:schemas-microsoft-com:vml" Requires="v">
                <p:oleObj spid="_x0000_s7309" name="Visio" r:id="rId6" imgW="7245291" imgH="2914785" progId="Visio.Drawing.15">
                  <p:embed/>
                </p:oleObj>
              </mc:Choice>
              <mc:Fallback>
                <p:oleObj name="Visio" r:id="rId6" imgW="7245291" imgH="2914785" progId="Visio.Drawing.15">
                  <p:embed/>
                  <p:pic>
                    <p:nvPicPr>
                      <p:cNvPr id="0" name="Object 1"/>
                      <p:cNvPicPr>
                        <a:picLocks noChangeAspect="1" noChangeArrowheads="1"/>
                      </p:cNvPicPr>
                      <p:nvPr/>
                    </p:nvPicPr>
                    <p:blipFill>
                      <a:blip r:embed="rId7"/>
                      <a:srcRect/>
                      <a:stretch>
                        <a:fillRect/>
                      </a:stretch>
                    </p:blipFill>
                    <p:spPr bwMode="auto">
                      <a:xfrm>
                        <a:off x="1570181" y="1457325"/>
                        <a:ext cx="9051638" cy="3650455"/>
                      </a:xfrm>
                      <a:prstGeom prst="rect">
                        <a:avLst/>
                      </a:prstGeom>
                      <a:noFill/>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6050" y="43657"/>
            <a:ext cx="10554674" cy="598488"/>
          </a:xfrm>
        </p:spPr>
        <p:txBody>
          <a:bodyPr/>
          <a:lstStyle/>
          <a:p>
            <a:r>
              <a:rPr lang="zh-CN" altLang="en-US" sz="2800" dirty="0"/>
              <a:t> 目标设置及总体技术路线</a:t>
            </a:r>
          </a:p>
        </p:txBody>
      </p:sp>
      <p:sp>
        <p:nvSpPr>
          <p:cNvPr id="50" name="文本框 6"/>
          <p:cNvSpPr txBox="1"/>
          <p:nvPr>
            <p:custDataLst>
              <p:tags r:id="rId1"/>
            </p:custDataLst>
          </p:nvPr>
        </p:nvSpPr>
        <p:spPr>
          <a:xfrm>
            <a:off x="647700" y="83820"/>
            <a:ext cx="37996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2800" dirty="0">
                <a:solidFill>
                  <a:srgbClr val="0043A8"/>
                </a:solidFill>
              </a:rPr>
              <a:t>技术途径</a:t>
            </a:r>
          </a:p>
        </p:txBody>
      </p:sp>
      <p:cxnSp>
        <p:nvCxnSpPr>
          <p:cNvPr id="51" name="直接连接符 5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0"/>
          </p:nvPr>
        </p:nvSpPr>
        <p:spPr/>
        <p:txBody>
          <a:bodyPr/>
          <a:lstStyle/>
          <a:p>
            <a:fld id="{6C53781C-E1F6-4315-A39D-61273F2E0596}" type="slidenum">
              <a:rPr lang="zh-CN" altLang="en-US" sz="1100" smtClean="0"/>
              <a:t>16</a:t>
            </a:fld>
            <a:endParaRPr lang="zh-CN" altLang="en-US" sz="1100" dirty="0"/>
          </a:p>
        </p:txBody>
      </p:sp>
      <p:sp>
        <p:nvSpPr>
          <p:cNvPr id="33" name="Rectangle 2"/>
          <p:cNvSpPr>
            <a:spLocks noChangeArrowheads="1"/>
          </p:cNvSpPr>
          <p:nvPr/>
        </p:nvSpPr>
        <p:spPr bwMode="auto">
          <a:xfrm>
            <a:off x="2035969" y="12880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sz="1600"/>
          </a:p>
        </p:txBody>
      </p:sp>
      <p:grpSp>
        <p:nvGrpSpPr>
          <p:cNvPr id="9" name="组合 8"/>
          <p:cNvGrpSpPr/>
          <p:nvPr/>
        </p:nvGrpSpPr>
        <p:grpSpPr>
          <a:xfrm>
            <a:off x="2362368" y="245115"/>
            <a:ext cx="8374017" cy="6431280"/>
            <a:chOff x="4791076" y="2996557"/>
            <a:chExt cx="9458593" cy="7010977"/>
          </a:xfrm>
        </p:grpSpPr>
        <p:grpSp>
          <p:nvGrpSpPr>
            <p:cNvPr id="10" name="组合 9"/>
            <p:cNvGrpSpPr/>
            <p:nvPr/>
          </p:nvGrpSpPr>
          <p:grpSpPr>
            <a:xfrm>
              <a:off x="4791076" y="2996557"/>
              <a:ext cx="9458593" cy="7010977"/>
              <a:chOff x="4791076" y="2996557"/>
              <a:chExt cx="9458593" cy="7010977"/>
            </a:xfrm>
          </p:grpSpPr>
          <p:sp>
            <p:nvSpPr>
              <p:cNvPr id="13" name="矩形 12"/>
              <p:cNvSpPr/>
              <p:nvPr/>
            </p:nvSpPr>
            <p:spPr>
              <a:xfrm>
                <a:off x="6668731" y="4416580"/>
                <a:ext cx="2019718" cy="753626"/>
              </a:xfrm>
              <a:prstGeom prst="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时频空域等</a:t>
                </a:r>
                <a:endParaRPr lang="en-US" altLang="zh-CN" sz="1600" dirty="0">
                  <a:solidFill>
                    <a:schemeClr val="tx1"/>
                  </a:solidFill>
                  <a:latin typeface="黑体" panose="02010609060101010101" pitchFamily="49" charset="-122"/>
                  <a:ea typeface="黑体" panose="02010609060101010101" pitchFamily="49" charset="-122"/>
                </a:endParaRPr>
              </a:p>
              <a:p>
                <a:pPr algn="ctr"/>
                <a:r>
                  <a:rPr lang="zh-CN" altLang="en-US" sz="1600" dirty="0">
                    <a:solidFill>
                      <a:schemeClr val="tx1"/>
                    </a:solidFill>
                    <a:latin typeface="黑体" panose="02010609060101010101" pitchFamily="49" charset="-122"/>
                    <a:ea typeface="黑体" panose="02010609060101010101" pitchFamily="49" charset="-122"/>
                  </a:rPr>
                  <a:t>多维电磁特征谱</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10708167" y="4416580"/>
                <a:ext cx="2019718" cy="753626"/>
              </a:xfrm>
              <a:prstGeom prst="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基于</a:t>
                </a:r>
                <a:r>
                  <a:rPr lang="en-US" altLang="zh-CN" sz="1600" dirty="0">
                    <a:solidFill>
                      <a:schemeClr val="tx1"/>
                    </a:solidFill>
                    <a:latin typeface="黑体" panose="02010609060101010101" pitchFamily="49" charset="-122"/>
                    <a:ea typeface="黑体" panose="02010609060101010101" pitchFamily="49" charset="-122"/>
                  </a:rPr>
                  <a:t>CSI</a:t>
                </a:r>
                <a:r>
                  <a:rPr lang="zh-CN" altLang="en-US" sz="1600" dirty="0">
                    <a:solidFill>
                      <a:schemeClr val="tx1"/>
                    </a:solidFill>
                    <a:latin typeface="黑体" panose="02010609060101010101" pitchFamily="49" charset="-122"/>
                    <a:ea typeface="黑体" panose="02010609060101010101" pitchFamily="49" charset="-122"/>
                  </a:rPr>
                  <a:t>的</a:t>
                </a:r>
                <a:endParaRPr lang="en-US" altLang="zh-CN" sz="1600" dirty="0">
                  <a:solidFill>
                    <a:schemeClr val="tx1"/>
                  </a:solidFill>
                  <a:latin typeface="黑体" panose="02010609060101010101" pitchFamily="49" charset="-122"/>
                  <a:ea typeface="黑体" panose="02010609060101010101" pitchFamily="49" charset="-122"/>
                </a:endParaRPr>
              </a:p>
              <a:p>
                <a:pPr algn="ctr"/>
                <a:r>
                  <a:rPr lang="zh-CN" altLang="en-US" sz="1600" dirty="0">
                    <a:solidFill>
                      <a:schemeClr val="tx1"/>
                    </a:solidFill>
                    <a:latin typeface="黑体" panose="02010609060101010101" pitchFamily="49" charset="-122"/>
                    <a:ea typeface="黑体" panose="02010609060101010101" pitchFamily="49" charset="-122"/>
                  </a:rPr>
                  <a:t>复值电磁特征</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6677104" y="6690277"/>
                <a:ext cx="2019718" cy="753626"/>
              </a:xfrm>
              <a:prstGeom prst="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rPr>
                  <a:t>基于注意力机制的</a:t>
                </a:r>
                <a:endParaRPr lang="en-US" altLang="zh-CN" sz="1400" dirty="0">
                  <a:solidFill>
                    <a:schemeClr val="tx1"/>
                  </a:solidFill>
                  <a:latin typeface="黑体" panose="02010609060101010101" pitchFamily="49" charset="-122"/>
                  <a:ea typeface="黑体" panose="02010609060101010101" pitchFamily="49" charset="-122"/>
                </a:endParaRPr>
              </a:p>
              <a:p>
                <a:pPr algn="ctr"/>
                <a:r>
                  <a:rPr lang="zh-CN" altLang="en-US" sz="1400" dirty="0">
                    <a:solidFill>
                      <a:schemeClr val="tx1"/>
                    </a:solidFill>
                    <a:latin typeface="黑体" panose="02010609060101010101" pitchFamily="49" charset="-122"/>
                    <a:ea typeface="黑体" panose="02010609060101010101" pitchFamily="49" charset="-122"/>
                  </a:rPr>
                  <a:t>被动目标检测算法</a:t>
                </a:r>
                <a:endParaRPr lang="en-US" altLang="zh-CN" sz="14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10716540" y="6690277"/>
                <a:ext cx="2019718" cy="753626"/>
              </a:xfrm>
              <a:prstGeom prst="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rPr>
                  <a:t>基于混合空间谱的</a:t>
                </a:r>
                <a:endParaRPr lang="en-US" altLang="zh-CN" sz="1400" dirty="0">
                  <a:solidFill>
                    <a:schemeClr val="tx1"/>
                  </a:solidFill>
                  <a:latin typeface="黑体" panose="02010609060101010101" pitchFamily="49" charset="-122"/>
                  <a:ea typeface="黑体" panose="02010609060101010101" pitchFamily="49" charset="-122"/>
                </a:endParaRPr>
              </a:p>
              <a:p>
                <a:pPr algn="ctr"/>
                <a:r>
                  <a:rPr lang="zh-CN" altLang="en-US" sz="1400" dirty="0">
                    <a:solidFill>
                      <a:schemeClr val="tx1"/>
                    </a:solidFill>
                    <a:latin typeface="黑体" panose="02010609060101010101" pitchFamily="49" charset="-122"/>
                    <a:ea typeface="黑体" panose="02010609060101010101" pitchFamily="49" charset="-122"/>
                  </a:rPr>
                  <a:t>目标探测与寻向算法</a:t>
                </a:r>
                <a:endParaRPr lang="en-US" altLang="zh-CN" sz="1400" dirty="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6685477" y="5692981"/>
                <a:ext cx="6050781" cy="349177"/>
              </a:xfrm>
              <a:prstGeom prst="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基于复值神经网络的特征提取模型</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10716540" y="7878495"/>
                <a:ext cx="2019718" cy="753626"/>
              </a:xfrm>
              <a:prstGeom prst="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分布式多基地智能定位优化算法</a:t>
                </a:r>
                <a:endParaRPr lang="en-US" altLang="zh-CN" sz="1600" dirty="0">
                  <a:solidFill>
                    <a:schemeClr val="tx1"/>
                  </a:solidFill>
                  <a:latin typeface="黑体" panose="02010609060101010101" pitchFamily="49" charset="-122"/>
                  <a:ea typeface="黑体" panose="02010609060101010101" pitchFamily="49" charset="-122"/>
                </a:endParaRPr>
              </a:p>
            </p:txBody>
          </p:sp>
          <p:cxnSp>
            <p:nvCxnSpPr>
              <p:cNvPr id="19" name="连接符: 肘形 18"/>
              <p:cNvCxnSpPr>
                <a:stCxn id="31" idx="2"/>
                <a:endCxn id="13" idx="0"/>
              </p:cNvCxnSpPr>
              <p:nvPr/>
            </p:nvCxnSpPr>
            <p:spPr>
              <a:xfrm rot="5400000">
                <a:off x="8350136" y="3078638"/>
                <a:ext cx="666397" cy="200948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p:cNvCxnSpPr>
                <a:stCxn id="13" idx="2"/>
                <a:endCxn id="17" idx="0"/>
              </p:cNvCxnSpPr>
              <p:nvPr/>
            </p:nvCxnSpPr>
            <p:spPr>
              <a:xfrm rot="16200000" flipH="1">
                <a:off x="8433342" y="4415454"/>
                <a:ext cx="522775" cy="203227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p:cNvCxnSpPr>
                <a:stCxn id="14" idx="2"/>
                <a:endCxn id="17" idx="0"/>
              </p:cNvCxnSpPr>
              <p:nvPr/>
            </p:nvCxnSpPr>
            <p:spPr>
              <a:xfrm rot="5400000">
                <a:off x="10453060" y="4428014"/>
                <a:ext cx="522775" cy="200715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17" idx="2"/>
                <a:endCxn id="15" idx="0"/>
              </p:cNvCxnSpPr>
              <p:nvPr/>
            </p:nvCxnSpPr>
            <p:spPr>
              <a:xfrm rot="5400000">
                <a:off x="8374857" y="5354265"/>
                <a:ext cx="648119" cy="202390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p:cNvCxnSpPr>
                <a:stCxn id="17" idx="2"/>
                <a:endCxn id="16" idx="0"/>
              </p:cNvCxnSpPr>
              <p:nvPr/>
            </p:nvCxnSpPr>
            <p:spPr>
              <a:xfrm rot="16200000" flipH="1">
                <a:off x="10394574" y="5358451"/>
                <a:ext cx="648119" cy="201553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5" idx="2"/>
              </p:cNvCxnSpPr>
              <p:nvPr/>
            </p:nvCxnSpPr>
            <p:spPr>
              <a:xfrm>
                <a:off x="7686963" y="7443903"/>
                <a:ext cx="8373" cy="43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6" idx="2"/>
                <a:endCxn id="18" idx="0"/>
              </p:cNvCxnSpPr>
              <p:nvPr/>
            </p:nvCxnSpPr>
            <p:spPr>
              <a:xfrm>
                <a:off x="11726399" y="7443903"/>
                <a:ext cx="0" cy="43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8" idx="2"/>
              </p:cNvCxnSpPr>
              <p:nvPr/>
            </p:nvCxnSpPr>
            <p:spPr>
              <a:xfrm flipH="1">
                <a:off x="11718026" y="8632121"/>
                <a:ext cx="8373" cy="4195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463703" y="3762370"/>
                <a:ext cx="2159566" cy="307777"/>
              </a:xfrm>
              <a:prstGeom prst="rect">
                <a:avLst/>
              </a:prstGeom>
              <a:noFill/>
            </p:spPr>
            <p:txBody>
              <a:bodyPr wrap="none" rtlCol="0">
                <a:spAutoFit/>
              </a:bodyPr>
              <a:lstStyle/>
              <a:p>
                <a:pPr algn="ctr"/>
                <a:r>
                  <a:rPr lang="zh-CN" altLang="en-US" sz="1200" dirty="0">
                    <a:latin typeface="宋体" panose="02010600030101010101" pitchFamily="2" charset="-122"/>
                    <a:ea typeface="宋体" panose="02010600030101010101" pitchFamily="2" charset="-122"/>
                  </a:rPr>
                  <a:t>雷达体制：阵列信号处理</a:t>
                </a:r>
              </a:p>
            </p:txBody>
          </p:sp>
          <p:sp>
            <p:nvSpPr>
              <p:cNvPr id="28" name="文本框 27"/>
              <p:cNvSpPr txBox="1"/>
              <p:nvPr/>
            </p:nvSpPr>
            <p:spPr>
              <a:xfrm>
                <a:off x="9729998" y="3762370"/>
                <a:ext cx="2159566" cy="307777"/>
              </a:xfrm>
              <a:prstGeom prst="rect">
                <a:avLst/>
              </a:prstGeom>
              <a:noFill/>
            </p:spPr>
            <p:txBody>
              <a:bodyPr wrap="none" rtlCol="0">
                <a:spAutoFit/>
              </a:bodyPr>
              <a:lstStyle/>
              <a:p>
                <a:pPr algn="ctr"/>
                <a:r>
                  <a:rPr lang="zh-CN" altLang="en-US" sz="1200" dirty="0">
                    <a:latin typeface="宋体" panose="02010600030101010101" pitchFamily="2" charset="-122"/>
                    <a:ea typeface="宋体" panose="02010600030101010101" pitchFamily="2" charset="-122"/>
                  </a:rPr>
                  <a:t>通信体制：无线信道估计</a:t>
                </a:r>
              </a:p>
            </p:txBody>
          </p:sp>
          <p:sp>
            <p:nvSpPr>
              <p:cNvPr id="29" name="矩形: 圆角 28"/>
              <p:cNvSpPr/>
              <p:nvPr/>
            </p:nvSpPr>
            <p:spPr>
              <a:xfrm>
                <a:off x="6677104" y="7878495"/>
                <a:ext cx="2019718" cy="753626"/>
              </a:xfrm>
              <a:prstGeom prst="round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目标探测结果</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30" name="矩形: 圆角 29"/>
              <p:cNvSpPr/>
              <p:nvPr/>
            </p:nvSpPr>
            <p:spPr>
              <a:xfrm>
                <a:off x="10708167" y="9051642"/>
                <a:ext cx="2019718" cy="753626"/>
              </a:xfrm>
              <a:prstGeom prst="round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目标定位结果</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31" name="矩形: 圆角 30"/>
              <p:cNvSpPr/>
              <p:nvPr/>
            </p:nvSpPr>
            <p:spPr>
              <a:xfrm>
                <a:off x="8678218" y="2996557"/>
                <a:ext cx="2019718" cy="753626"/>
              </a:xfrm>
              <a:prstGeom prst="round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多源接收信号</a:t>
                </a:r>
                <a:endParaRPr lang="en-US" altLang="zh-CN" sz="1600" dirty="0">
                  <a:solidFill>
                    <a:schemeClr val="tx1"/>
                  </a:solidFill>
                  <a:latin typeface="黑体" panose="02010609060101010101" pitchFamily="49" charset="-122"/>
                  <a:ea typeface="黑体" panose="02010609060101010101" pitchFamily="49" charset="-122"/>
                </a:endParaRPr>
              </a:p>
            </p:txBody>
          </p:sp>
          <p:cxnSp>
            <p:nvCxnSpPr>
              <p:cNvPr id="32" name="连接符: 肘形 31"/>
              <p:cNvCxnSpPr>
                <a:stCxn id="31" idx="2"/>
                <a:endCxn id="14" idx="0"/>
              </p:cNvCxnSpPr>
              <p:nvPr/>
            </p:nvCxnSpPr>
            <p:spPr>
              <a:xfrm rot="16200000" flipH="1">
                <a:off x="10369853" y="3068406"/>
                <a:ext cx="666397" cy="202994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791076" y="4293655"/>
                <a:ext cx="9458591" cy="2011804"/>
              </a:xfrm>
              <a:prstGeom prst="rect">
                <a:avLst/>
              </a:prstGeom>
              <a:noFill/>
              <a:ln w="25400">
                <a:solidFill>
                  <a:schemeClr val="tx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 name="文本框 34"/>
              <p:cNvSpPr txBox="1"/>
              <p:nvPr/>
            </p:nvSpPr>
            <p:spPr>
              <a:xfrm>
                <a:off x="4892455" y="4416579"/>
                <a:ext cx="943695" cy="285191"/>
              </a:xfrm>
              <a:prstGeom prst="rect">
                <a:avLst/>
              </a:prstGeom>
              <a:noFill/>
            </p:spPr>
            <p:txBody>
              <a:bodyPr wrap="none" rtlCol="0">
                <a:spAutoFit/>
              </a:bodyPr>
              <a:lstStyle/>
              <a:p>
                <a:pPr algn="ctr"/>
                <a:r>
                  <a:rPr lang="zh-CN" altLang="en-US" sz="1100" b="1" dirty="0">
                    <a:solidFill>
                      <a:schemeClr val="tx2">
                        <a:lumMod val="50000"/>
                      </a:schemeClr>
                    </a:solidFill>
                    <a:latin typeface="微软雅黑" panose="020B0503020204020204" charset="-122"/>
                    <a:ea typeface="微软雅黑" panose="020B0503020204020204" charset="-122"/>
                  </a:rPr>
                  <a:t>研究内容</a:t>
                </a:r>
                <a:r>
                  <a:rPr lang="en-US" altLang="zh-CN" sz="1100" b="1" dirty="0">
                    <a:solidFill>
                      <a:schemeClr val="tx2">
                        <a:lumMod val="50000"/>
                      </a:schemeClr>
                    </a:solidFill>
                    <a:latin typeface="微软雅黑" panose="020B0503020204020204" charset="-122"/>
                    <a:ea typeface="微软雅黑" panose="020B0503020204020204" charset="-122"/>
                  </a:rPr>
                  <a:t>1</a:t>
                </a:r>
                <a:endParaRPr lang="zh-CN" altLang="en-US" sz="1100" b="1" dirty="0">
                  <a:solidFill>
                    <a:schemeClr val="tx2">
                      <a:lumMod val="50000"/>
                    </a:schemeClr>
                  </a:solidFill>
                  <a:latin typeface="微软雅黑" panose="020B0503020204020204" charset="-122"/>
                  <a:ea typeface="微软雅黑" panose="020B0503020204020204" charset="-122"/>
                </a:endParaRPr>
              </a:p>
            </p:txBody>
          </p:sp>
          <p:sp>
            <p:nvSpPr>
              <p:cNvPr id="36" name="矩形 35"/>
              <p:cNvSpPr/>
              <p:nvPr/>
            </p:nvSpPr>
            <p:spPr>
              <a:xfrm>
                <a:off x="4791077" y="6483544"/>
                <a:ext cx="4352924" cy="2736656"/>
              </a:xfrm>
              <a:prstGeom prst="rect">
                <a:avLst/>
              </a:prstGeom>
              <a:noFill/>
              <a:ln w="25400">
                <a:solidFill>
                  <a:schemeClr val="tx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文本框 36"/>
              <p:cNvSpPr txBox="1"/>
              <p:nvPr/>
            </p:nvSpPr>
            <p:spPr>
              <a:xfrm>
                <a:off x="4898211" y="6582268"/>
                <a:ext cx="943695" cy="285191"/>
              </a:xfrm>
              <a:prstGeom prst="rect">
                <a:avLst/>
              </a:prstGeom>
              <a:noFill/>
            </p:spPr>
            <p:txBody>
              <a:bodyPr wrap="none" rtlCol="0">
                <a:spAutoFit/>
              </a:bodyPr>
              <a:lstStyle/>
              <a:p>
                <a:pPr algn="ctr"/>
                <a:r>
                  <a:rPr lang="zh-CN" altLang="en-US" sz="1100" b="1" dirty="0">
                    <a:solidFill>
                      <a:schemeClr val="tx2">
                        <a:lumMod val="50000"/>
                      </a:schemeClr>
                    </a:solidFill>
                    <a:latin typeface="微软雅黑" panose="020B0503020204020204" charset="-122"/>
                    <a:ea typeface="微软雅黑" panose="020B0503020204020204" charset="-122"/>
                  </a:rPr>
                  <a:t>研究内容</a:t>
                </a:r>
                <a:r>
                  <a:rPr lang="en-US" altLang="zh-CN" sz="1100" b="1" dirty="0">
                    <a:solidFill>
                      <a:schemeClr val="tx2">
                        <a:lumMod val="50000"/>
                      </a:schemeClr>
                    </a:solidFill>
                    <a:latin typeface="微软雅黑" panose="020B0503020204020204" charset="-122"/>
                    <a:ea typeface="微软雅黑" panose="020B0503020204020204" charset="-122"/>
                  </a:rPr>
                  <a:t>2</a:t>
                </a:r>
                <a:endParaRPr lang="zh-CN" altLang="en-US" sz="1100" b="1" dirty="0">
                  <a:solidFill>
                    <a:schemeClr val="tx2">
                      <a:lumMod val="50000"/>
                    </a:schemeClr>
                  </a:solidFill>
                  <a:latin typeface="微软雅黑" panose="020B0503020204020204" charset="-122"/>
                  <a:ea typeface="微软雅黑" panose="020B0503020204020204" charset="-122"/>
                </a:endParaRPr>
              </a:p>
            </p:txBody>
          </p:sp>
          <p:sp>
            <p:nvSpPr>
              <p:cNvPr id="38" name="矩形 37"/>
              <p:cNvSpPr/>
              <p:nvPr/>
            </p:nvSpPr>
            <p:spPr>
              <a:xfrm>
                <a:off x="9896745" y="6503082"/>
                <a:ext cx="4352924" cy="3504452"/>
              </a:xfrm>
              <a:prstGeom prst="rect">
                <a:avLst/>
              </a:prstGeom>
              <a:noFill/>
              <a:ln w="25400">
                <a:solidFill>
                  <a:schemeClr val="tx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 name="文本框 38"/>
              <p:cNvSpPr txBox="1"/>
              <p:nvPr/>
            </p:nvSpPr>
            <p:spPr>
              <a:xfrm>
                <a:off x="9859008" y="6582979"/>
                <a:ext cx="943695" cy="285191"/>
              </a:xfrm>
              <a:prstGeom prst="rect">
                <a:avLst/>
              </a:prstGeom>
              <a:noFill/>
            </p:spPr>
            <p:txBody>
              <a:bodyPr wrap="none" rtlCol="0">
                <a:spAutoFit/>
              </a:bodyPr>
              <a:lstStyle/>
              <a:p>
                <a:pPr algn="ctr"/>
                <a:r>
                  <a:rPr lang="zh-CN" altLang="en-US" sz="1100" b="1" dirty="0">
                    <a:solidFill>
                      <a:schemeClr val="tx2">
                        <a:lumMod val="50000"/>
                      </a:schemeClr>
                    </a:solidFill>
                    <a:latin typeface="微软雅黑" panose="020B0503020204020204" charset="-122"/>
                    <a:ea typeface="微软雅黑" panose="020B0503020204020204" charset="-122"/>
                  </a:rPr>
                  <a:t>研究内容</a:t>
                </a:r>
                <a:r>
                  <a:rPr lang="en-US" altLang="zh-CN" sz="1100" b="1" dirty="0">
                    <a:solidFill>
                      <a:schemeClr val="tx2">
                        <a:lumMod val="50000"/>
                      </a:schemeClr>
                    </a:solidFill>
                    <a:latin typeface="微软雅黑" panose="020B0503020204020204" charset="-122"/>
                    <a:ea typeface="微软雅黑" panose="020B0503020204020204" charset="-122"/>
                  </a:rPr>
                  <a:t>3</a:t>
                </a:r>
                <a:endParaRPr lang="zh-CN" altLang="en-US" sz="1100" b="1" dirty="0">
                  <a:solidFill>
                    <a:schemeClr val="tx2">
                      <a:lumMod val="50000"/>
                    </a:schemeClr>
                  </a:solidFill>
                  <a:latin typeface="微软雅黑" panose="020B0503020204020204" charset="-122"/>
                  <a:ea typeface="微软雅黑" panose="020B0503020204020204" charset="-122"/>
                </a:endParaRPr>
              </a:p>
            </p:txBody>
          </p:sp>
          <p:cxnSp>
            <p:nvCxnSpPr>
              <p:cNvPr id="40" name="直接连接符 39"/>
              <p:cNvCxnSpPr/>
              <p:nvPr/>
            </p:nvCxnSpPr>
            <p:spPr>
              <a:xfrm>
                <a:off x="5871012" y="5470057"/>
                <a:ext cx="8245038" cy="0"/>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4116050" y="5470057"/>
                <a:ext cx="0" cy="950818"/>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9553032" y="6420875"/>
                <a:ext cx="4563018" cy="0"/>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9535816" y="6444339"/>
                <a:ext cx="17216" cy="1137561"/>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871012" y="5470057"/>
                <a:ext cx="0" cy="2111843"/>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871012" y="7581900"/>
                <a:ext cx="3682020" cy="0"/>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2980127" y="5590570"/>
                <a:ext cx="943695" cy="285191"/>
              </a:xfrm>
              <a:prstGeom prst="rect">
                <a:avLst/>
              </a:prstGeom>
              <a:noFill/>
            </p:spPr>
            <p:txBody>
              <a:bodyPr wrap="none" rtlCol="0">
                <a:spAutoFit/>
              </a:bodyPr>
              <a:lstStyle/>
              <a:p>
                <a:pPr algn="ctr"/>
                <a:r>
                  <a:rPr lang="zh-CN" altLang="en-US" sz="1100" b="1" dirty="0">
                    <a:solidFill>
                      <a:srgbClr val="FF0000"/>
                    </a:solidFill>
                    <a:latin typeface="微软雅黑" panose="020B0503020204020204" charset="-122"/>
                    <a:ea typeface="微软雅黑" panose="020B0503020204020204" charset="-122"/>
                  </a:rPr>
                  <a:t>关键技术</a:t>
                </a:r>
                <a:r>
                  <a:rPr lang="en-US" altLang="zh-CN" sz="1100" b="1" dirty="0">
                    <a:solidFill>
                      <a:srgbClr val="FF0000"/>
                    </a:solidFill>
                    <a:latin typeface="微软雅黑" panose="020B0503020204020204" charset="-122"/>
                    <a:ea typeface="微软雅黑" panose="020B0503020204020204" charset="-122"/>
                  </a:rPr>
                  <a:t>1</a:t>
                </a:r>
                <a:endParaRPr lang="zh-CN" altLang="en-US" sz="1100" b="1" dirty="0">
                  <a:solidFill>
                    <a:srgbClr val="FF0000"/>
                  </a:solidFill>
                  <a:latin typeface="微软雅黑" panose="020B0503020204020204" charset="-122"/>
                  <a:ea typeface="微软雅黑" panose="020B0503020204020204" charset="-122"/>
                </a:endParaRPr>
              </a:p>
            </p:txBody>
          </p:sp>
          <p:sp>
            <p:nvSpPr>
              <p:cNvPr id="47" name="文本框 46"/>
              <p:cNvSpPr txBox="1"/>
              <p:nvPr/>
            </p:nvSpPr>
            <p:spPr>
              <a:xfrm>
                <a:off x="12980127" y="6586934"/>
                <a:ext cx="943695" cy="285191"/>
              </a:xfrm>
              <a:prstGeom prst="rect">
                <a:avLst/>
              </a:prstGeom>
              <a:noFill/>
            </p:spPr>
            <p:txBody>
              <a:bodyPr wrap="none" rtlCol="0">
                <a:spAutoFit/>
              </a:bodyPr>
              <a:lstStyle/>
              <a:p>
                <a:pPr algn="ctr"/>
                <a:r>
                  <a:rPr lang="zh-CN" altLang="en-US" sz="1100" b="1" dirty="0">
                    <a:solidFill>
                      <a:srgbClr val="00B0F0"/>
                    </a:solidFill>
                    <a:latin typeface="微软雅黑" panose="020B0503020204020204" charset="-122"/>
                    <a:ea typeface="微软雅黑" panose="020B0503020204020204" charset="-122"/>
                  </a:rPr>
                  <a:t>关键技术</a:t>
                </a:r>
                <a:r>
                  <a:rPr lang="en-US" altLang="zh-CN" sz="1100" b="1" dirty="0">
                    <a:solidFill>
                      <a:srgbClr val="00B0F0"/>
                    </a:solidFill>
                    <a:latin typeface="微软雅黑" panose="020B0503020204020204" charset="-122"/>
                    <a:ea typeface="微软雅黑" panose="020B0503020204020204" charset="-122"/>
                  </a:rPr>
                  <a:t>2</a:t>
                </a:r>
                <a:endParaRPr lang="zh-CN" altLang="en-US" sz="1100" b="1" dirty="0">
                  <a:solidFill>
                    <a:srgbClr val="00B0F0"/>
                  </a:solidFill>
                  <a:latin typeface="微软雅黑" panose="020B0503020204020204" charset="-122"/>
                  <a:ea typeface="微软雅黑" panose="020B0503020204020204" charset="-122"/>
                </a:endParaRPr>
              </a:p>
            </p:txBody>
          </p:sp>
          <p:sp>
            <p:nvSpPr>
              <p:cNvPr id="48" name="文本框 47"/>
              <p:cNvSpPr txBox="1"/>
              <p:nvPr/>
            </p:nvSpPr>
            <p:spPr>
              <a:xfrm>
                <a:off x="12987389" y="7743291"/>
                <a:ext cx="943695" cy="285191"/>
              </a:xfrm>
              <a:prstGeom prst="rect">
                <a:avLst/>
              </a:prstGeom>
              <a:noFill/>
            </p:spPr>
            <p:txBody>
              <a:bodyPr wrap="none" rtlCol="0">
                <a:spAutoFit/>
              </a:bodyPr>
              <a:lstStyle/>
              <a:p>
                <a:pPr algn="ctr"/>
                <a:r>
                  <a:rPr lang="zh-CN" altLang="en-US" sz="1100" b="1" dirty="0">
                    <a:solidFill>
                      <a:srgbClr val="00B050"/>
                    </a:solidFill>
                    <a:latin typeface="微软雅黑" panose="020B0503020204020204" charset="-122"/>
                    <a:ea typeface="微软雅黑" panose="020B0503020204020204" charset="-122"/>
                  </a:rPr>
                  <a:t>关键技术</a:t>
                </a:r>
                <a:r>
                  <a:rPr lang="en-US" altLang="zh-CN" sz="1100" b="1" dirty="0">
                    <a:solidFill>
                      <a:srgbClr val="00B050"/>
                    </a:solidFill>
                    <a:latin typeface="微软雅黑" panose="020B0503020204020204" charset="-122"/>
                    <a:ea typeface="微软雅黑" panose="020B0503020204020204" charset="-122"/>
                  </a:rPr>
                  <a:t>3</a:t>
                </a:r>
                <a:endParaRPr lang="zh-CN" altLang="en-US" sz="1100" b="1" dirty="0">
                  <a:solidFill>
                    <a:srgbClr val="00B050"/>
                  </a:solidFill>
                  <a:latin typeface="微软雅黑" panose="020B0503020204020204" charset="-122"/>
                  <a:ea typeface="微软雅黑" panose="020B0503020204020204" charset="-122"/>
                </a:endParaRPr>
              </a:p>
            </p:txBody>
          </p:sp>
        </p:grpSp>
        <p:sp>
          <p:nvSpPr>
            <p:cNvPr id="11" name="矩形 10"/>
            <p:cNvSpPr/>
            <p:nvPr/>
          </p:nvSpPr>
          <p:spPr>
            <a:xfrm>
              <a:off x="9724157" y="6582268"/>
              <a:ext cx="4391893" cy="999632"/>
            </a:xfrm>
            <a:prstGeom prst="rect">
              <a:avLst/>
            </a:prstGeom>
            <a:ln w="25400">
              <a:solidFill>
                <a:srgbClr val="00B0F0"/>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12" name="矩形 11"/>
            <p:cNvSpPr/>
            <p:nvPr/>
          </p:nvSpPr>
          <p:spPr>
            <a:xfrm>
              <a:off x="9724157" y="7689908"/>
              <a:ext cx="4391893" cy="1159467"/>
            </a:xfrm>
            <a:prstGeom prst="rect">
              <a:avLst/>
            </a:prstGeom>
            <a:ln w="25400">
              <a:solidFill>
                <a:srgbClr val="00B050"/>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sp>
        <p:nvSpPr>
          <p:cNvPr id="49" name="矩形 48"/>
          <p:cNvSpPr/>
          <p:nvPr/>
        </p:nvSpPr>
        <p:spPr>
          <a:xfrm>
            <a:off x="745375" y="1088771"/>
            <a:ext cx="760730" cy="5202555"/>
          </a:xfrm>
          <a:prstGeom prst="rect">
            <a:avLst/>
          </a:prstGeom>
          <a:noFill/>
          <a:ln w="28575" cmpd="sng">
            <a:solidFill>
              <a:srgbClr val="0043A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2400" b="1" dirty="0">
                <a:solidFill>
                  <a:srgbClr val="0043A8"/>
                </a:solidFill>
                <a:effectLst/>
                <a:latin typeface="CIDFont"/>
              </a:rPr>
              <a:t>特征提取</a:t>
            </a:r>
            <a:endParaRPr lang="en-US" altLang="zh-CN" sz="2400" b="1" dirty="0">
              <a:solidFill>
                <a:srgbClr val="0043A8"/>
              </a:solidFill>
              <a:effectLst/>
              <a:latin typeface="CIDFont"/>
            </a:endParaRPr>
          </a:p>
          <a:p>
            <a:pPr algn="ctr"/>
            <a:endParaRPr lang="en-US" altLang="zh-CN" sz="2400" b="1" dirty="0">
              <a:solidFill>
                <a:srgbClr val="0043A8"/>
              </a:solidFill>
              <a:effectLst/>
              <a:latin typeface="CIDFont"/>
            </a:endParaRPr>
          </a:p>
          <a:p>
            <a:pPr algn="ctr"/>
            <a:r>
              <a:rPr lang="zh-CN" altLang="en-US" sz="2400" b="1" dirty="0">
                <a:solidFill>
                  <a:srgbClr val="0043A8"/>
                </a:solidFill>
                <a:latin typeface="CIDFont"/>
              </a:rPr>
              <a:t>目标探测</a:t>
            </a:r>
            <a:endParaRPr lang="en-US" altLang="zh-CN" sz="2400" b="1" dirty="0">
              <a:solidFill>
                <a:srgbClr val="0043A8"/>
              </a:solidFill>
              <a:latin typeface="CIDFont"/>
            </a:endParaRPr>
          </a:p>
          <a:p>
            <a:pPr algn="ctr"/>
            <a:endParaRPr lang="en-US" altLang="zh-CN" sz="2400" b="1" dirty="0">
              <a:solidFill>
                <a:srgbClr val="0043A8"/>
              </a:solidFill>
              <a:latin typeface="CIDFont"/>
            </a:endParaRPr>
          </a:p>
          <a:p>
            <a:pPr algn="ctr"/>
            <a:r>
              <a:rPr lang="zh-CN" altLang="en-US" sz="2400" b="1" dirty="0">
                <a:solidFill>
                  <a:srgbClr val="0043A8"/>
                </a:solidFill>
                <a:latin typeface="CIDFont"/>
              </a:rPr>
              <a:t>目标定位</a:t>
            </a:r>
            <a:endParaRPr lang="zh-CN" altLang="en-US" sz="2400" b="1" dirty="0">
              <a:solidFill>
                <a:srgbClr val="0043A8"/>
              </a:solidFill>
              <a:effectLst/>
              <a:latin typeface="CIDFon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34"/>
          <p:cNvSpPr/>
          <p:nvPr>
            <p:custDataLst>
              <p:tags r:id="rId1"/>
            </p:custDataLst>
          </p:nvPr>
        </p:nvSpPr>
        <p:spPr>
          <a:xfrm>
            <a:off x="90170" y="787400"/>
            <a:ext cx="3956050"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线性无线信道估计</a:t>
            </a:r>
          </a:p>
        </p:txBody>
      </p:sp>
      <p:sp>
        <p:nvSpPr>
          <p:cNvPr id="26" name="矩形: 圆角 25"/>
          <p:cNvSpPr/>
          <p:nvPr/>
        </p:nvSpPr>
        <p:spPr>
          <a:xfrm>
            <a:off x="90170" y="1621155"/>
            <a:ext cx="4040505" cy="5102225"/>
          </a:xfrm>
          <a:prstGeom prst="roundRect">
            <a:avLst>
              <a:gd name="adj" fmla="val 1130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0" name="圆角矩形 34"/>
          <p:cNvSpPr/>
          <p:nvPr>
            <p:custDataLst>
              <p:tags r:id="rId2"/>
            </p:custDataLst>
          </p:nvPr>
        </p:nvSpPr>
        <p:spPr>
          <a:xfrm>
            <a:off x="4340860" y="787400"/>
            <a:ext cx="3648710"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70000"/>
              </a:lnSpc>
              <a:spcBef>
                <a:spcPts val="900"/>
              </a:spcBef>
            </a:pPr>
            <a:r>
              <a:rPr 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基于距离</a:t>
            </a:r>
            <a:r>
              <a:rPr lang="en-US" alt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时间</a:t>
            </a:r>
            <a:r>
              <a:rPr lang="en-US" alt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微多普勒</a:t>
            </a:r>
          </a:p>
          <a:p>
            <a:pPr marL="338455" indent="-234950" algn="ctr" rtl="0" eaLnBrk="0" fontAlgn="auto">
              <a:lnSpc>
                <a:spcPct val="70000"/>
              </a:lnSpc>
              <a:spcBef>
                <a:spcPts val="900"/>
              </a:spcBef>
            </a:pPr>
            <a:r>
              <a:rPr lang="zh-CN" altLang="en-US"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多维非线性数据立方体构建</a:t>
            </a:r>
          </a:p>
        </p:txBody>
      </p:sp>
      <p:sp>
        <p:nvSpPr>
          <p:cNvPr id="31" name="矩形: 圆角 30"/>
          <p:cNvSpPr/>
          <p:nvPr/>
        </p:nvSpPr>
        <p:spPr>
          <a:xfrm>
            <a:off x="4229754" y="1620982"/>
            <a:ext cx="3872345" cy="5101919"/>
          </a:xfrm>
          <a:prstGeom prst="roundRect">
            <a:avLst>
              <a:gd name="adj" fmla="val 13085"/>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2" name="文本框 31"/>
          <p:cNvSpPr txBox="1"/>
          <p:nvPr/>
        </p:nvSpPr>
        <p:spPr>
          <a:xfrm>
            <a:off x="4829175" y="1884680"/>
            <a:ext cx="3129280" cy="368300"/>
          </a:xfrm>
          <a:prstGeom prst="rect">
            <a:avLst/>
          </a:prstGeom>
          <a:noFill/>
        </p:spPr>
        <p:txBody>
          <a:bodyPr wrap="square">
            <a:spAutoFit/>
          </a:bodyPr>
          <a:lstStyle/>
          <a:p>
            <a:pPr marL="467360" indent="-363855" eaLnBrk="0" fontAlgn="auto">
              <a:lnSpc>
                <a:spcPct val="100000"/>
              </a:lnSpc>
              <a:spcBef>
                <a:spcPts val="0"/>
              </a:spcBef>
            </a:pPr>
            <a:r>
              <a:rPr lang="en-US" altLang="zh-CN" kern="0" spc="-10" dirty="0">
                <a:solidFill>
                  <a:srgbClr val="000000">
                    <a:alpha val="100000"/>
                  </a:srgbClr>
                </a:solidFill>
                <a:latin typeface="+mj-ea"/>
                <a:ea typeface="+mj-ea"/>
                <a:cs typeface="+mj-ea"/>
                <a:sym typeface="+mn-ea"/>
              </a:rPr>
              <a:t>2D</a:t>
            </a:r>
            <a:r>
              <a:rPr lang="zh-CN" altLang="en-US" kern="0" spc="-10" dirty="0">
                <a:solidFill>
                  <a:srgbClr val="000000">
                    <a:alpha val="100000"/>
                  </a:srgbClr>
                </a:solidFill>
                <a:latin typeface="+mj-ea"/>
                <a:ea typeface="+mj-ea"/>
                <a:cs typeface="+mj-ea"/>
                <a:sym typeface="+mn-ea"/>
              </a:rPr>
              <a:t>信号处理提取单维特征</a:t>
            </a:r>
          </a:p>
        </p:txBody>
      </p:sp>
      <p:sp>
        <p:nvSpPr>
          <p:cNvPr id="35" name="圆角矩形 34"/>
          <p:cNvSpPr/>
          <p:nvPr>
            <p:custDataLst>
              <p:tags r:id="rId3"/>
            </p:custDataLst>
          </p:nvPr>
        </p:nvSpPr>
        <p:spPr>
          <a:xfrm>
            <a:off x="8285016" y="787350"/>
            <a:ext cx="3819768" cy="72580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多散射中心</a:t>
            </a:r>
            <a:r>
              <a:rPr lang="en-US" alt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群目标微动曲线分离</a:t>
            </a:r>
          </a:p>
        </p:txBody>
      </p:sp>
      <p:sp>
        <p:nvSpPr>
          <p:cNvPr id="36" name="矩形: 圆角 35"/>
          <p:cNvSpPr/>
          <p:nvPr/>
        </p:nvSpPr>
        <p:spPr>
          <a:xfrm>
            <a:off x="8372272" y="1614054"/>
            <a:ext cx="3771235" cy="5101919"/>
          </a:xfrm>
          <a:prstGeom prst="roundRect">
            <a:avLst>
              <a:gd name="adj" fmla="val 1270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7" name="文本框 6"/>
          <p:cNvSpPr txBox="1"/>
          <p:nvPr>
            <p:custDataLst>
              <p:tags r:id="rId4"/>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1. </a:t>
            </a:r>
            <a:r>
              <a:rPr lang="zh-CN" altLang="en-US" sz="3000" dirty="0">
                <a:solidFill>
                  <a:srgbClr val="0043A8"/>
                </a:solidFill>
              </a:rPr>
              <a:t>特征提取技术路线：面向感知增强的无线信道重构</a:t>
            </a:r>
            <a:endParaRPr lang="en-US" altLang="zh-CN" sz="3000" dirty="0">
              <a:solidFill>
                <a:srgbClr val="0043A8"/>
              </a:solidFill>
            </a:endParaRPr>
          </a:p>
        </p:txBody>
      </p:sp>
      <p:cxnSp>
        <p:nvCxnSpPr>
          <p:cNvPr id="39" name="直接连接符 38"/>
          <p:cNvCxnSpPr/>
          <p:nvPr>
            <p:custDataLst>
              <p:tags r:id="rId5"/>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29140" y="4317016"/>
            <a:ext cx="2844212" cy="1976299"/>
          </a:xfrm>
          <a:prstGeom prst="rect">
            <a:avLst/>
          </a:prstGeom>
        </p:spPr>
      </p:pic>
      <p:sp>
        <p:nvSpPr>
          <p:cNvPr id="10" name="文本框 9"/>
          <p:cNvSpPr txBox="1"/>
          <p:nvPr/>
        </p:nvSpPr>
        <p:spPr>
          <a:xfrm>
            <a:off x="6004683" y="4453464"/>
            <a:ext cx="492443" cy="276999"/>
          </a:xfrm>
          <a:prstGeom prst="rect">
            <a:avLst/>
          </a:prstGeom>
          <a:noFill/>
        </p:spPr>
        <p:txBody>
          <a:bodyPr wrap="none" rtlCol="0">
            <a:spAutoFit/>
          </a:bodyPr>
          <a:lstStyle/>
          <a:p>
            <a:r>
              <a:rPr lang="zh-CN" altLang="en-US" sz="1200" dirty="0"/>
              <a:t>训练</a:t>
            </a:r>
          </a:p>
        </p:txBody>
      </p:sp>
      <p:sp>
        <p:nvSpPr>
          <p:cNvPr id="38" name="文本框 37"/>
          <p:cNvSpPr txBox="1"/>
          <p:nvPr/>
        </p:nvSpPr>
        <p:spPr>
          <a:xfrm>
            <a:off x="6039608" y="5624723"/>
            <a:ext cx="492443" cy="276999"/>
          </a:xfrm>
          <a:prstGeom prst="rect">
            <a:avLst/>
          </a:prstGeom>
          <a:noFill/>
        </p:spPr>
        <p:txBody>
          <a:bodyPr wrap="none" rtlCol="0">
            <a:spAutoFit/>
          </a:bodyPr>
          <a:lstStyle/>
          <a:p>
            <a:r>
              <a:rPr lang="zh-CN" altLang="en-US" sz="1200" dirty="0"/>
              <a:t>训练</a:t>
            </a:r>
          </a:p>
        </p:txBody>
      </p:sp>
      <p:sp>
        <p:nvSpPr>
          <p:cNvPr id="45" name="文本框 44"/>
          <p:cNvSpPr txBox="1"/>
          <p:nvPr/>
        </p:nvSpPr>
        <p:spPr>
          <a:xfrm>
            <a:off x="4944082" y="5523661"/>
            <a:ext cx="944880" cy="275590"/>
          </a:xfrm>
          <a:prstGeom prst="rect">
            <a:avLst/>
          </a:prstGeom>
          <a:noFill/>
        </p:spPr>
        <p:txBody>
          <a:bodyPr wrap="none" rtlCol="0">
            <a:spAutoFit/>
          </a:bodyPr>
          <a:lstStyle/>
          <a:p>
            <a:pPr algn="ctr"/>
            <a:r>
              <a:rPr lang="zh-CN" altLang="en-US" sz="1200" dirty="0"/>
              <a:t>立体数据集</a:t>
            </a:r>
          </a:p>
        </p:txBody>
      </p:sp>
      <p:sp>
        <p:nvSpPr>
          <p:cNvPr id="3" name="灯片编号占位符 2"/>
          <p:cNvSpPr>
            <a:spLocks noGrp="1"/>
          </p:cNvSpPr>
          <p:nvPr>
            <p:ph type="sldNum" sz="quarter" idx="12"/>
          </p:nvPr>
        </p:nvSpPr>
        <p:spPr>
          <a:xfrm>
            <a:off x="11177162" y="6568527"/>
            <a:ext cx="1037230" cy="342900"/>
          </a:xfrm>
        </p:spPr>
        <p:txBody>
          <a:bodyPr/>
          <a:lstStyle/>
          <a:p>
            <a:fld id="{6C53781C-E1F6-4315-A39D-61273F2E0596}" type="slidenum">
              <a:rPr lang="zh-CN" altLang="en-US" smtClean="0"/>
              <a:t>17</a:t>
            </a:fld>
            <a:endParaRPr lang="zh-CN" altLang="en-US" dirty="0"/>
          </a:p>
        </p:txBody>
      </p:sp>
      <p:pic>
        <p:nvPicPr>
          <p:cNvPr id="49" name="图片 48"/>
          <p:cNvPicPr>
            <a:picLocks noChangeAspect="1"/>
          </p:cNvPicPr>
          <p:nvPr/>
        </p:nvPicPr>
        <p:blipFill>
          <a:blip r:embed="rId9"/>
          <a:stretch>
            <a:fillRect/>
          </a:stretch>
        </p:blipFill>
        <p:spPr>
          <a:xfrm>
            <a:off x="5004435" y="2447925"/>
            <a:ext cx="1114425" cy="989330"/>
          </a:xfrm>
          <a:prstGeom prst="rect">
            <a:avLst/>
          </a:prstGeom>
        </p:spPr>
      </p:pic>
      <p:sp>
        <p:nvSpPr>
          <p:cNvPr id="50" name="文本框 49"/>
          <p:cNvSpPr txBox="1"/>
          <p:nvPr/>
        </p:nvSpPr>
        <p:spPr>
          <a:xfrm>
            <a:off x="5184140" y="3852545"/>
            <a:ext cx="2805430" cy="368300"/>
          </a:xfrm>
          <a:prstGeom prst="rect">
            <a:avLst/>
          </a:prstGeom>
          <a:noFill/>
        </p:spPr>
        <p:txBody>
          <a:bodyPr wrap="square">
            <a:spAutoFit/>
          </a:bodyPr>
          <a:lstStyle/>
          <a:p>
            <a:pPr marL="467360" indent="-363855" eaLnBrk="0" fontAlgn="auto">
              <a:lnSpc>
                <a:spcPct val="100000"/>
              </a:lnSpc>
              <a:spcBef>
                <a:spcPts val="0"/>
              </a:spcBef>
            </a:pPr>
            <a:r>
              <a:rPr lang="zh-CN" altLang="en-US" kern="0" spc="-10" dirty="0">
                <a:solidFill>
                  <a:srgbClr val="000000">
                    <a:alpha val="100000"/>
                  </a:srgbClr>
                </a:solidFill>
                <a:latin typeface="+mj-ea"/>
                <a:ea typeface="+mj-ea"/>
                <a:cs typeface="+mj-ea"/>
                <a:sym typeface="+mn-ea"/>
              </a:rPr>
              <a:t>数据立方体构建</a:t>
            </a:r>
          </a:p>
        </p:txBody>
      </p:sp>
      <p:pic>
        <p:nvPicPr>
          <p:cNvPr id="51" name="图片 50"/>
          <p:cNvPicPr>
            <a:picLocks noChangeAspect="1"/>
          </p:cNvPicPr>
          <p:nvPr/>
        </p:nvPicPr>
        <p:blipFill>
          <a:blip r:embed="rId10"/>
          <a:stretch>
            <a:fillRect/>
          </a:stretch>
        </p:blipFill>
        <p:spPr>
          <a:xfrm>
            <a:off x="4943475" y="4599305"/>
            <a:ext cx="944880" cy="750570"/>
          </a:xfrm>
          <a:prstGeom prst="rect">
            <a:avLst/>
          </a:prstGeom>
        </p:spPr>
      </p:pic>
      <p:pic>
        <p:nvPicPr>
          <p:cNvPr id="53" name="图片 52"/>
          <p:cNvPicPr>
            <a:picLocks noChangeAspect="1"/>
          </p:cNvPicPr>
          <p:nvPr/>
        </p:nvPicPr>
        <p:blipFill>
          <a:blip r:embed="rId11"/>
          <a:stretch>
            <a:fillRect/>
          </a:stretch>
        </p:blipFill>
        <p:spPr>
          <a:xfrm>
            <a:off x="6226810" y="2508885"/>
            <a:ext cx="1235710" cy="928370"/>
          </a:xfrm>
          <a:prstGeom prst="rect">
            <a:avLst/>
          </a:prstGeom>
        </p:spPr>
      </p:pic>
      <p:sp>
        <p:nvSpPr>
          <p:cNvPr id="56" name="文本框 55"/>
          <p:cNvSpPr txBox="1"/>
          <p:nvPr/>
        </p:nvSpPr>
        <p:spPr>
          <a:xfrm>
            <a:off x="8757285" y="1827530"/>
            <a:ext cx="3129280" cy="368300"/>
          </a:xfrm>
          <a:prstGeom prst="rect">
            <a:avLst/>
          </a:prstGeom>
          <a:noFill/>
        </p:spPr>
        <p:txBody>
          <a:bodyPr wrap="square">
            <a:spAutoFit/>
          </a:bodyPr>
          <a:lstStyle/>
          <a:p>
            <a:pPr marL="467360" indent="-363855" eaLnBrk="0" fontAlgn="auto">
              <a:lnSpc>
                <a:spcPct val="100000"/>
              </a:lnSpc>
              <a:spcBef>
                <a:spcPts val="0"/>
              </a:spcBef>
            </a:pPr>
            <a:r>
              <a:rPr lang="zh-CN" altLang="en-US" kern="0" spc="-10" dirty="0">
                <a:solidFill>
                  <a:srgbClr val="000000">
                    <a:alpha val="100000"/>
                  </a:srgbClr>
                </a:solidFill>
                <a:latin typeface="+mj-ea"/>
                <a:ea typeface="+mj-ea"/>
                <a:cs typeface="+mj-ea"/>
                <a:sym typeface="+mn-ea"/>
              </a:rPr>
              <a:t>针对多散射点目标参数建模</a:t>
            </a:r>
          </a:p>
        </p:txBody>
      </p:sp>
      <p:sp>
        <p:nvSpPr>
          <p:cNvPr id="57" name="文本框 56"/>
          <p:cNvSpPr txBox="1"/>
          <p:nvPr/>
        </p:nvSpPr>
        <p:spPr>
          <a:xfrm>
            <a:off x="9403715" y="4568825"/>
            <a:ext cx="1978025" cy="368300"/>
          </a:xfrm>
          <a:prstGeom prst="rect">
            <a:avLst/>
          </a:prstGeom>
          <a:noFill/>
        </p:spPr>
        <p:txBody>
          <a:bodyPr wrap="square">
            <a:spAutoFit/>
          </a:bodyPr>
          <a:lstStyle/>
          <a:p>
            <a:pPr marL="467360" indent="-363855" eaLnBrk="0" fontAlgn="auto">
              <a:lnSpc>
                <a:spcPct val="100000"/>
              </a:lnSpc>
              <a:spcBef>
                <a:spcPts val="0"/>
              </a:spcBef>
            </a:pPr>
            <a:r>
              <a:rPr lang="zh-CN" altLang="en-US" kern="0" spc="-10" dirty="0">
                <a:solidFill>
                  <a:srgbClr val="000000">
                    <a:alpha val="100000"/>
                  </a:srgbClr>
                </a:solidFill>
                <a:latin typeface="+mj-ea"/>
                <a:ea typeface="+mj-ea"/>
                <a:cs typeface="+mj-ea"/>
                <a:sym typeface="+mn-ea"/>
              </a:rPr>
              <a:t>目标参数反演</a:t>
            </a:r>
          </a:p>
        </p:txBody>
      </p:sp>
      <p:pic>
        <p:nvPicPr>
          <p:cNvPr id="58" name="图片 57"/>
          <p:cNvPicPr>
            <a:picLocks noChangeAspect="1"/>
          </p:cNvPicPr>
          <p:nvPr/>
        </p:nvPicPr>
        <p:blipFill>
          <a:blip r:embed="rId11"/>
          <a:stretch>
            <a:fillRect/>
          </a:stretch>
        </p:blipFill>
        <p:spPr>
          <a:xfrm>
            <a:off x="4829175" y="5901690"/>
            <a:ext cx="1103630" cy="466725"/>
          </a:xfrm>
          <a:prstGeom prst="rect">
            <a:avLst/>
          </a:prstGeom>
        </p:spPr>
      </p:pic>
      <p:pic>
        <p:nvPicPr>
          <p:cNvPr id="61" name="图片 60"/>
          <p:cNvPicPr>
            <a:picLocks noChangeAspect="1"/>
          </p:cNvPicPr>
          <p:nvPr/>
        </p:nvPicPr>
        <p:blipFill>
          <a:blip r:embed="rId12"/>
          <a:stretch>
            <a:fillRect/>
          </a:stretch>
        </p:blipFill>
        <p:spPr>
          <a:xfrm>
            <a:off x="8552180" y="4896485"/>
            <a:ext cx="3438525" cy="1543050"/>
          </a:xfrm>
          <a:prstGeom prst="rect">
            <a:avLst/>
          </a:prstGeom>
        </p:spPr>
      </p:pic>
      <p:sp>
        <p:nvSpPr>
          <p:cNvPr id="63" name="文本框 62"/>
          <p:cNvSpPr txBox="1"/>
          <p:nvPr/>
        </p:nvSpPr>
        <p:spPr>
          <a:xfrm>
            <a:off x="10431780" y="5506720"/>
            <a:ext cx="434975" cy="213995"/>
          </a:xfrm>
          <a:prstGeom prst="rect">
            <a:avLst/>
          </a:prstGeom>
          <a:noFill/>
        </p:spPr>
        <p:txBody>
          <a:bodyPr wrap="square" rtlCol="0">
            <a:spAutoFit/>
          </a:bodyPr>
          <a:lstStyle/>
          <a:p>
            <a:r>
              <a:rPr lang="zh-CN" altLang="en-US" sz="800"/>
              <a:t>反演</a:t>
            </a:r>
          </a:p>
        </p:txBody>
      </p:sp>
      <p:sp>
        <p:nvSpPr>
          <p:cNvPr id="2" name="圆角矩形 1"/>
          <p:cNvSpPr/>
          <p:nvPr/>
        </p:nvSpPr>
        <p:spPr>
          <a:xfrm>
            <a:off x="906145" y="3239135"/>
            <a:ext cx="1028065" cy="485775"/>
          </a:xfrm>
          <a:prstGeom prst="roundRect">
            <a:avLst/>
          </a:prstGeom>
          <a:solidFill>
            <a:srgbClr val="F5F5F5"/>
          </a:solidFill>
          <a:ln>
            <a:solidFill>
              <a:srgbClr val="CACAC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CFR</a:t>
            </a:r>
          </a:p>
        </p:txBody>
      </p:sp>
      <p:sp>
        <p:nvSpPr>
          <p:cNvPr id="5" name="圆角矩形 4"/>
          <p:cNvSpPr/>
          <p:nvPr/>
        </p:nvSpPr>
        <p:spPr>
          <a:xfrm>
            <a:off x="2233295" y="3239135"/>
            <a:ext cx="1028065" cy="485775"/>
          </a:xfrm>
          <a:prstGeom prst="roundRect">
            <a:avLst/>
          </a:prstGeom>
          <a:solidFill>
            <a:srgbClr val="F5F5F5"/>
          </a:solidFill>
          <a:ln>
            <a:solidFill>
              <a:srgbClr val="CACAC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CSI</a:t>
            </a:r>
          </a:p>
        </p:txBody>
      </p:sp>
      <p:sp>
        <p:nvSpPr>
          <p:cNvPr id="6" name="圆角矩形 5"/>
          <p:cNvSpPr/>
          <p:nvPr/>
        </p:nvSpPr>
        <p:spPr>
          <a:xfrm>
            <a:off x="906145" y="2447925"/>
            <a:ext cx="1028065" cy="485775"/>
          </a:xfrm>
          <a:prstGeom prst="roundRect">
            <a:avLst/>
          </a:prstGeom>
          <a:solidFill>
            <a:srgbClr val="F5F5F5"/>
          </a:solidFill>
          <a:ln>
            <a:solidFill>
              <a:srgbClr val="CACAC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MMSE</a:t>
            </a:r>
          </a:p>
        </p:txBody>
      </p:sp>
      <p:sp>
        <p:nvSpPr>
          <p:cNvPr id="7" name="圆角矩形 6"/>
          <p:cNvSpPr/>
          <p:nvPr/>
        </p:nvSpPr>
        <p:spPr>
          <a:xfrm>
            <a:off x="2233295" y="2447925"/>
            <a:ext cx="1028065" cy="485775"/>
          </a:xfrm>
          <a:prstGeom prst="roundRect">
            <a:avLst/>
          </a:prstGeom>
          <a:solidFill>
            <a:srgbClr val="F5F5F5"/>
          </a:solidFill>
          <a:ln>
            <a:solidFill>
              <a:srgbClr val="CACAC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LS</a:t>
            </a:r>
          </a:p>
        </p:txBody>
      </p:sp>
      <p:sp>
        <p:nvSpPr>
          <p:cNvPr id="17" name="文本框 16"/>
          <p:cNvSpPr txBox="1"/>
          <p:nvPr/>
        </p:nvSpPr>
        <p:spPr>
          <a:xfrm>
            <a:off x="1024890" y="1884680"/>
            <a:ext cx="2170430" cy="368300"/>
          </a:xfrm>
          <a:prstGeom prst="rect">
            <a:avLst/>
          </a:prstGeom>
          <a:noFill/>
        </p:spPr>
        <p:txBody>
          <a:bodyPr wrap="square">
            <a:spAutoFit/>
          </a:bodyPr>
          <a:lstStyle/>
          <a:p>
            <a:pPr marL="467360" indent="-363855" eaLnBrk="0" fontAlgn="auto">
              <a:lnSpc>
                <a:spcPct val="100000"/>
              </a:lnSpc>
              <a:spcBef>
                <a:spcPts val="0"/>
              </a:spcBef>
            </a:pPr>
            <a:r>
              <a:rPr lang="zh-CN" kern="0" spc="-10" dirty="0">
                <a:solidFill>
                  <a:srgbClr val="000000">
                    <a:alpha val="100000"/>
                  </a:srgbClr>
                </a:solidFill>
                <a:latin typeface="+mj-ea"/>
                <a:ea typeface="+mj-ea"/>
                <a:cs typeface="+mj-ea"/>
                <a:sym typeface="+mn-ea"/>
              </a:rPr>
              <a:t>传统信道估计方法</a:t>
            </a:r>
          </a:p>
        </p:txBody>
      </p:sp>
      <p:sp>
        <p:nvSpPr>
          <p:cNvPr id="18" name="文本框 17"/>
          <p:cNvSpPr txBox="1"/>
          <p:nvPr/>
        </p:nvSpPr>
        <p:spPr>
          <a:xfrm>
            <a:off x="763270" y="3999230"/>
            <a:ext cx="2898775" cy="368300"/>
          </a:xfrm>
          <a:prstGeom prst="rect">
            <a:avLst/>
          </a:prstGeom>
          <a:noFill/>
        </p:spPr>
        <p:txBody>
          <a:bodyPr wrap="square">
            <a:spAutoFit/>
          </a:bodyPr>
          <a:lstStyle/>
          <a:p>
            <a:pPr marL="467360" indent="-363855" eaLnBrk="0" fontAlgn="auto">
              <a:lnSpc>
                <a:spcPct val="100000"/>
              </a:lnSpc>
              <a:spcBef>
                <a:spcPts val="0"/>
              </a:spcBef>
            </a:pPr>
            <a:r>
              <a:rPr lang="zh-CN" kern="0" spc="-10" dirty="0">
                <a:solidFill>
                  <a:srgbClr val="000000">
                    <a:alpha val="100000"/>
                  </a:srgbClr>
                </a:solidFill>
                <a:latin typeface="+mj-ea"/>
                <a:ea typeface="+mj-ea"/>
                <a:cs typeface="+mj-ea"/>
                <a:sym typeface="+mn-ea"/>
              </a:rPr>
              <a:t>基于神经网络的信道估计</a:t>
            </a:r>
          </a:p>
        </p:txBody>
      </p:sp>
      <p:grpSp>
        <p:nvGrpSpPr>
          <p:cNvPr id="33" name="组合 32"/>
          <p:cNvGrpSpPr/>
          <p:nvPr/>
        </p:nvGrpSpPr>
        <p:grpSpPr>
          <a:xfrm>
            <a:off x="8770620" y="2375535"/>
            <a:ext cx="2809240" cy="2009140"/>
            <a:chOff x="13402" y="3741"/>
            <a:chExt cx="4424" cy="3164"/>
          </a:xfrm>
        </p:grpSpPr>
        <p:pic>
          <p:nvPicPr>
            <p:cNvPr id="55" name="图片 54"/>
            <p:cNvPicPr>
              <a:picLocks noChangeAspect="1"/>
            </p:cNvPicPr>
            <p:nvPr/>
          </p:nvPicPr>
          <p:blipFill>
            <a:blip r:embed="rId13"/>
            <a:srcRect r="8152"/>
            <a:stretch>
              <a:fillRect/>
            </a:stretch>
          </p:blipFill>
          <p:spPr>
            <a:xfrm>
              <a:off x="13402" y="5335"/>
              <a:ext cx="2086" cy="1570"/>
            </a:xfrm>
            <a:prstGeom prst="rect">
              <a:avLst/>
            </a:prstGeom>
          </p:spPr>
        </p:pic>
        <p:pic>
          <p:nvPicPr>
            <p:cNvPr id="8" name="图片 7"/>
            <p:cNvPicPr/>
            <p:nvPr/>
          </p:nvPicPr>
          <p:blipFill>
            <a:blip r:embed="rId14"/>
            <a:srcRect l="18041" t="11405" r="21385" b="31393"/>
            <a:stretch>
              <a:fillRect/>
            </a:stretch>
          </p:blipFill>
          <p:spPr>
            <a:xfrm>
              <a:off x="13402" y="3741"/>
              <a:ext cx="2203" cy="1561"/>
            </a:xfrm>
            <a:prstGeom prst="rect">
              <a:avLst/>
            </a:prstGeom>
          </p:spPr>
        </p:pic>
        <p:pic>
          <p:nvPicPr>
            <p:cNvPr id="20" name="图片 19"/>
            <p:cNvPicPr/>
            <p:nvPr/>
          </p:nvPicPr>
          <p:blipFill>
            <a:blip r:embed="rId15"/>
            <a:srcRect l="10301" t="12452" r="12303" b="10334"/>
            <a:stretch>
              <a:fillRect/>
            </a:stretch>
          </p:blipFill>
          <p:spPr>
            <a:xfrm>
              <a:off x="15702" y="3760"/>
              <a:ext cx="2124" cy="1562"/>
            </a:xfrm>
            <a:prstGeom prst="rect">
              <a:avLst/>
            </a:prstGeom>
          </p:spPr>
        </p:pic>
        <p:sp>
          <p:nvSpPr>
            <p:cNvPr id="21" name="椭圆 20"/>
            <p:cNvSpPr/>
            <p:nvPr/>
          </p:nvSpPr>
          <p:spPr>
            <a:xfrm>
              <a:off x="15210" y="4344"/>
              <a:ext cx="119" cy="119"/>
            </a:xfrm>
            <a:prstGeom prst="ellipse">
              <a:avLst/>
            </a:prstGeom>
            <a:solidFill>
              <a:srgbClr val="EB251E"/>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nvSpPr>
          <p:spPr>
            <a:xfrm>
              <a:off x="15836" y="4172"/>
              <a:ext cx="119" cy="119"/>
            </a:xfrm>
            <a:prstGeom prst="ellipse">
              <a:avLst/>
            </a:prstGeom>
            <a:solidFill>
              <a:srgbClr val="EB251E"/>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p:cNvSpPr/>
            <p:nvPr/>
          </p:nvSpPr>
          <p:spPr>
            <a:xfrm>
              <a:off x="16504" y="3832"/>
              <a:ext cx="119" cy="119"/>
            </a:xfrm>
            <a:prstGeom prst="ellipse">
              <a:avLst/>
            </a:prstGeom>
            <a:solidFill>
              <a:srgbClr val="EB251E"/>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椭圆 23"/>
            <p:cNvSpPr/>
            <p:nvPr/>
          </p:nvSpPr>
          <p:spPr>
            <a:xfrm>
              <a:off x="16704" y="4524"/>
              <a:ext cx="119" cy="119"/>
            </a:xfrm>
            <a:prstGeom prst="ellipse">
              <a:avLst/>
            </a:prstGeom>
            <a:solidFill>
              <a:srgbClr val="EB251E"/>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nvSpPr>
          <p:spPr>
            <a:xfrm>
              <a:off x="17432" y="5036"/>
              <a:ext cx="119" cy="119"/>
            </a:xfrm>
            <a:prstGeom prst="ellipse">
              <a:avLst/>
            </a:prstGeom>
            <a:solidFill>
              <a:srgbClr val="EB251E"/>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nvSpPr>
          <p:spPr>
            <a:xfrm>
              <a:off x="14978" y="4982"/>
              <a:ext cx="119" cy="119"/>
            </a:xfrm>
            <a:prstGeom prst="ellipse">
              <a:avLst/>
            </a:prstGeom>
            <a:solidFill>
              <a:srgbClr val="EB251E"/>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nvSpPr>
          <p:spPr>
            <a:xfrm>
              <a:off x="14248" y="5026"/>
              <a:ext cx="119" cy="119"/>
            </a:xfrm>
            <a:prstGeom prst="ellipse">
              <a:avLst/>
            </a:prstGeom>
            <a:solidFill>
              <a:srgbClr val="EB251E"/>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椭圆 28"/>
            <p:cNvSpPr/>
            <p:nvPr/>
          </p:nvSpPr>
          <p:spPr>
            <a:xfrm>
              <a:off x="14100" y="4302"/>
              <a:ext cx="119" cy="119"/>
            </a:xfrm>
            <a:prstGeom prst="ellipse">
              <a:avLst/>
            </a:prstGeom>
            <a:solidFill>
              <a:srgbClr val="EB251E"/>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4" name="图片 33" descr="7b0a202020202266696c746572223a202230220a7d0a"/>
          <p:cNvPicPr>
            <a:picLocks noChangeAspect="1"/>
          </p:cNvPicPr>
          <p:nvPr/>
        </p:nvPicPr>
        <p:blipFill>
          <a:blip r:embed="rId16"/>
          <a:stretch>
            <a:fillRect/>
          </a:stretch>
        </p:blipFill>
        <p:spPr>
          <a:xfrm>
            <a:off x="10231120" y="3408045"/>
            <a:ext cx="1419225" cy="976630"/>
          </a:xfrm>
          <a:prstGeom prst="rect">
            <a:avLst/>
          </a:prstGeom>
        </p:spPr>
      </p:pic>
      <p:sp>
        <p:nvSpPr>
          <p:cNvPr id="60" name="文本框 59"/>
          <p:cNvSpPr txBox="1"/>
          <p:nvPr/>
        </p:nvSpPr>
        <p:spPr>
          <a:xfrm>
            <a:off x="1836420" y="6567170"/>
            <a:ext cx="4064000" cy="368300"/>
          </a:xfrm>
          <a:prstGeom prst="rect">
            <a:avLst/>
          </a:prstGeom>
          <a:noFill/>
        </p:spPr>
        <p:txBody>
          <a:bodyPr wrap="square" rtlCol="0">
            <a:spAutoFit/>
          </a:bodyPr>
          <a:lstStyle/>
          <a:p>
            <a:endParaRPr lang="zh-CN" altLang="en-US"/>
          </a:p>
        </p:txBody>
      </p:sp>
      <p:grpSp>
        <p:nvGrpSpPr>
          <p:cNvPr id="83" name="组合 82"/>
          <p:cNvGrpSpPr/>
          <p:nvPr/>
        </p:nvGrpSpPr>
        <p:grpSpPr>
          <a:xfrm>
            <a:off x="1607820" y="4624070"/>
            <a:ext cx="1225550" cy="1668780"/>
            <a:chOff x="1982" y="7282"/>
            <a:chExt cx="1930" cy="2628"/>
          </a:xfrm>
        </p:grpSpPr>
        <p:sp>
          <p:nvSpPr>
            <p:cNvPr id="40" name="圆角矩形 39"/>
            <p:cNvSpPr/>
            <p:nvPr/>
          </p:nvSpPr>
          <p:spPr>
            <a:xfrm>
              <a:off x="3172" y="7302"/>
              <a:ext cx="740" cy="2609"/>
            </a:xfrm>
            <a:prstGeom prst="roundRect">
              <a:avLst/>
            </a:prstGeom>
          </p:spPr>
          <p:style>
            <a:lnRef idx="2">
              <a:prstClr val="black"/>
            </a:lnRef>
            <a:fillRef idx="0">
              <a:srgbClr val="FFFFFF"/>
            </a:fillRef>
            <a:effectRef idx="0">
              <a:srgbClr val="FFFFFF"/>
            </a:effectRef>
            <a:fontRef idx="minor">
              <a:schemeClr val="tx1"/>
            </a:fontRef>
          </p:style>
          <p:txBody>
            <a:bodyPr rtlCol="0" anchor="ctr"/>
            <a:lstStyle/>
            <a:p>
              <a:pPr algn="ctr"/>
              <a:endParaRPr lang="zh-CN" altLang="en-US"/>
            </a:p>
          </p:txBody>
        </p:sp>
        <p:sp>
          <p:nvSpPr>
            <p:cNvPr id="41" name="椭圆 40"/>
            <p:cNvSpPr/>
            <p:nvPr/>
          </p:nvSpPr>
          <p:spPr>
            <a:xfrm>
              <a:off x="3327" y="7450"/>
              <a:ext cx="430" cy="430"/>
            </a:xfrm>
            <a:prstGeom prst="ellipse">
              <a:avLst/>
            </a:prstGeom>
            <a:solidFill>
              <a:schemeClr val="tx1">
                <a:lumMod val="65000"/>
                <a:lumOff val="35000"/>
              </a:schemeClr>
            </a:solidFill>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p>
          </p:txBody>
        </p:sp>
        <p:sp>
          <p:nvSpPr>
            <p:cNvPr id="42" name="椭圆 41"/>
            <p:cNvSpPr/>
            <p:nvPr/>
          </p:nvSpPr>
          <p:spPr>
            <a:xfrm>
              <a:off x="3327" y="8060"/>
              <a:ext cx="430" cy="430"/>
            </a:xfrm>
            <a:prstGeom prst="ellipse">
              <a:avLst/>
            </a:prstGeom>
            <a:solidFill>
              <a:schemeClr val="tx1">
                <a:lumMod val="65000"/>
                <a:lumOff val="35000"/>
              </a:schemeClr>
            </a:solidFill>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p>
          </p:txBody>
        </p:sp>
        <p:sp>
          <p:nvSpPr>
            <p:cNvPr id="43" name="椭圆 42"/>
            <p:cNvSpPr/>
            <p:nvPr/>
          </p:nvSpPr>
          <p:spPr>
            <a:xfrm>
              <a:off x="3327" y="8672"/>
              <a:ext cx="430" cy="430"/>
            </a:xfrm>
            <a:prstGeom prst="ellipse">
              <a:avLst/>
            </a:prstGeom>
            <a:solidFill>
              <a:schemeClr val="tx1">
                <a:lumMod val="65000"/>
                <a:lumOff val="35000"/>
              </a:schemeClr>
            </a:solidFill>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p>
          </p:txBody>
        </p:sp>
        <p:sp>
          <p:nvSpPr>
            <p:cNvPr id="44" name="椭圆 43"/>
            <p:cNvSpPr/>
            <p:nvPr/>
          </p:nvSpPr>
          <p:spPr>
            <a:xfrm>
              <a:off x="3327" y="9294"/>
              <a:ext cx="430" cy="430"/>
            </a:xfrm>
            <a:prstGeom prst="ellipse">
              <a:avLst/>
            </a:prstGeom>
            <a:solidFill>
              <a:schemeClr val="tx1">
                <a:lumMod val="65000"/>
                <a:lumOff val="35000"/>
              </a:schemeClr>
            </a:solidFill>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p>
          </p:txBody>
        </p:sp>
        <p:sp>
          <p:nvSpPr>
            <p:cNvPr id="47" name="圆角矩形 46"/>
            <p:cNvSpPr/>
            <p:nvPr/>
          </p:nvSpPr>
          <p:spPr>
            <a:xfrm>
              <a:off x="1982" y="7282"/>
              <a:ext cx="740" cy="2609"/>
            </a:xfrm>
            <a:prstGeom prst="roundRect">
              <a:avLst/>
            </a:prstGeom>
          </p:spPr>
          <p:style>
            <a:lnRef idx="2">
              <a:prstClr val="black"/>
            </a:lnRef>
            <a:fillRef idx="0">
              <a:srgbClr val="FFFFFF"/>
            </a:fillRef>
            <a:effectRef idx="0">
              <a:srgbClr val="FFFFFF"/>
            </a:effectRef>
            <a:fontRef idx="minor">
              <a:schemeClr val="tx1"/>
            </a:fontRef>
          </p:style>
          <p:txBody>
            <a:bodyPr rtlCol="0" anchor="ctr"/>
            <a:lstStyle/>
            <a:p>
              <a:pPr algn="ctr"/>
              <a:endParaRPr lang="zh-CN" altLang="en-US"/>
            </a:p>
          </p:txBody>
        </p:sp>
        <p:sp>
          <p:nvSpPr>
            <p:cNvPr id="48" name="椭圆 47"/>
            <p:cNvSpPr/>
            <p:nvPr/>
          </p:nvSpPr>
          <p:spPr>
            <a:xfrm>
              <a:off x="2137" y="7430"/>
              <a:ext cx="430" cy="430"/>
            </a:xfrm>
            <a:prstGeom prst="ellipse">
              <a:avLst/>
            </a:prstGeom>
            <a:solidFill>
              <a:schemeClr val="tx1">
                <a:lumMod val="65000"/>
                <a:lumOff val="35000"/>
              </a:schemeClr>
            </a:solidFill>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p>
          </p:txBody>
        </p:sp>
        <p:sp>
          <p:nvSpPr>
            <p:cNvPr id="52" name="椭圆 51"/>
            <p:cNvSpPr/>
            <p:nvPr/>
          </p:nvSpPr>
          <p:spPr>
            <a:xfrm>
              <a:off x="2137" y="8040"/>
              <a:ext cx="430" cy="430"/>
            </a:xfrm>
            <a:prstGeom prst="ellipse">
              <a:avLst/>
            </a:prstGeom>
            <a:solidFill>
              <a:schemeClr val="tx1">
                <a:lumMod val="65000"/>
                <a:lumOff val="35000"/>
              </a:schemeClr>
            </a:solidFill>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p>
          </p:txBody>
        </p:sp>
        <p:sp>
          <p:nvSpPr>
            <p:cNvPr id="54" name="椭圆 53"/>
            <p:cNvSpPr/>
            <p:nvPr/>
          </p:nvSpPr>
          <p:spPr>
            <a:xfrm>
              <a:off x="2137" y="8652"/>
              <a:ext cx="430" cy="430"/>
            </a:xfrm>
            <a:prstGeom prst="ellipse">
              <a:avLst/>
            </a:prstGeom>
            <a:solidFill>
              <a:schemeClr val="tx1">
                <a:lumMod val="65000"/>
                <a:lumOff val="35000"/>
              </a:schemeClr>
            </a:solidFill>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p>
          </p:txBody>
        </p:sp>
        <p:sp>
          <p:nvSpPr>
            <p:cNvPr id="59" name="椭圆 58"/>
            <p:cNvSpPr/>
            <p:nvPr/>
          </p:nvSpPr>
          <p:spPr>
            <a:xfrm>
              <a:off x="2137" y="9274"/>
              <a:ext cx="430" cy="430"/>
            </a:xfrm>
            <a:prstGeom prst="ellipse">
              <a:avLst/>
            </a:prstGeom>
            <a:solidFill>
              <a:schemeClr val="tx1">
                <a:lumMod val="65000"/>
                <a:lumOff val="35000"/>
              </a:schemeClr>
            </a:solidFill>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p>
          </p:txBody>
        </p:sp>
        <p:cxnSp>
          <p:nvCxnSpPr>
            <p:cNvPr id="71" name="直接连接符 70"/>
            <p:cNvCxnSpPr/>
            <p:nvPr/>
          </p:nvCxnSpPr>
          <p:spPr>
            <a:xfrm flipV="1">
              <a:off x="2712" y="8425"/>
              <a:ext cx="470" cy="520"/>
            </a:xfrm>
            <a:prstGeom prst="line">
              <a:avLst/>
            </a:prstGeom>
          </p:spPr>
          <p:style>
            <a:lnRef idx="2">
              <a:prstClr val="black"/>
            </a:lnRef>
            <a:fillRef idx="0">
              <a:srgbClr val="FFFFFF"/>
            </a:fillRef>
            <a:effectRef idx="0">
              <a:srgbClr val="FFFFFF"/>
            </a:effectRef>
            <a:fontRef idx="minor">
              <a:schemeClr val="tx1"/>
            </a:fontRef>
          </p:style>
        </p:cxnSp>
        <p:cxnSp>
          <p:nvCxnSpPr>
            <p:cNvPr id="72" name="直接连接符 71"/>
            <p:cNvCxnSpPr/>
            <p:nvPr/>
          </p:nvCxnSpPr>
          <p:spPr>
            <a:xfrm flipV="1">
              <a:off x="2722" y="8991"/>
              <a:ext cx="470" cy="517"/>
            </a:xfrm>
            <a:prstGeom prst="line">
              <a:avLst/>
            </a:prstGeom>
          </p:spPr>
          <p:style>
            <a:lnRef idx="2">
              <a:prstClr val="black"/>
            </a:lnRef>
            <a:fillRef idx="0">
              <a:srgbClr val="FFFFFF"/>
            </a:fillRef>
            <a:effectRef idx="0">
              <a:srgbClr val="FFFFFF"/>
            </a:effectRef>
            <a:fontRef idx="minor">
              <a:schemeClr val="tx1"/>
            </a:fontRef>
          </p:style>
        </p:cxnSp>
        <p:cxnSp>
          <p:nvCxnSpPr>
            <p:cNvPr id="73" name="直接连接符 72"/>
            <p:cNvCxnSpPr/>
            <p:nvPr/>
          </p:nvCxnSpPr>
          <p:spPr>
            <a:xfrm flipV="1">
              <a:off x="2702" y="7775"/>
              <a:ext cx="470" cy="520"/>
            </a:xfrm>
            <a:prstGeom prst="line">
              <a:avLst/>
            </a:prstGeom>
          </p:spPr>
          <p:style>
            <a:lnRef idx="2">
              <a:prstClr val="black"/>
            </a:lnRef>
            <a:fillRef idx="0">
              <a:srgbClr val="FFFFFF"/>
            </a:fillRef>
            <a:effectRef idx="0">
              <a:srgbClr val="FFFFFF"/>
            </a:effectRef>
            <a:fontRef idx="minor">
              <a:schemeClr val="tx1"/>
            </a:fontRef>
          </p:style>
        </p:cxnSp>
        <p:cxnSp>
          <p:nvCxnSpPr>
            <p:cNvPr id="74" name="直接连接符 73"/>
            <p:cNvCxnSpPr/>
            <p:nvPr/>
          </p:nvCxnSpPr>
          <p:spPr>
            <a:xfrm>
              <a:off x="2712" y="7721"/>
              <a:ext cx="470" cy="530"/>
            </a:xfrm>
            <a:prstGeom prst="line">
              <a:avLst/>
            </a:prstGeom>
          </p:spPr>
          <p:style>
            <a:lnRef idx="2">
              <a:prstClr val="black"/>
            </a:lnRef>
            <a:fillRef idx="0">
              <a:srgbClr val="FFFFFF"/>
            </a:fillRef>
            <a:effectRef idx="0">
              <a:srgbClr val="FFFFFF"/>
            </a:effectRef>
            <a:fontRef idx="minor">
              <a:schemeClr val="tx1"/>
            </a:fontRef>
          </p:style>
        </p:cxnSp>
        <p:cxnSp>
          <p:nvCxnSpPr>
            <p:cNvPr id="81" name="直接连接符 80"/>
            <p:cNvCxnSpPr/>
            <p:nvPr/>
          </p:nvCxnSpPr>
          <p:spPr>
            <a:xfrm>
              <a:off x="2702" y="8251"/>
              <a:ext cx="470" cy="530"/>
            </a:xfrm>
            <a:prstGeom prst="line">
              <a:avLst/>
            </a:prstGeom>
          </p:spPr>
          <p:style>
            <a:lnRef idx="2">
              <a:prstClr val="black"/>
            </a:lnRef>
            <a:fillRef idx="0">
              <a:srgbClr val="FFFFFF"/>
            </a:fillRef>
            <a:effectRef idx="0">
              <a:srgbClr val="FFFFFF"/>
            </a:effectRef>
            <a:fontRef idx="minor">
              <a:schemeClr val="tx1"/>
            </a:fontRef>
          </p:style>
        </p:cxnSp>
        <p:cxnSp>
          <p:nvCxnSpPr>
            <p:cNvPr id="82" name="直接连接符 81"/>
            <p:cNvCxnSpPr/>
            <p:nvPr/>
          </p:nvCxnSpPr>
          <p:spPr>
            <a:xfrm>
              <a:off x="2702" y="8978"/>
              <a:ext cx="470" cy="530"/>
            </a:xfrm>
            <a:prstGeom prst="line">
              <a:avLst/>
            </a:prstGeom>
          </p:spPr>
          <p:style>
            <a:lnRef idx="2">
              <a:prstClr val="black"/>
            </a:lnRef>
            <a:fillRef idx="0">
              <a:srgbClr val="FFFFFF"/>
            </a:fillRef>
            <a:effectRef idx="0">
              <a:srgbClr val="FFFFFF"/>
            </a:effectRef>
            <a:fontRef idx="minor">
              <a:schemeClr val="tx1"/>
            </a:fontRef>
          </p:style>
        </p:cxnSp>
      </p:grpSp>
      <p:sp>
        <p:nvSpPr>
          <p:cNvPr id="87" name="圆角矩形 86"/>
          <p:cNvSpPr/>
          <p:nvPr/>
        </p:nvSpPr>
        <p:spPr>
          <a:xfrm>
            <a:off x="338455" y="5194300"/>
            <a:ext cx="964565" cy="485775"/>
          </a:xfrm>
          <a:prstGeom prst="roundRect">
            <a:avLst/>
          </a:prstGeom>
          <a:solidFill>
            <a:srgbClr val="F5F5F5"/>
          </a:solidFill>
          <a:ln>
            <a:solidFill>
              <a:srgbClr val="CACAC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1200">
                <a:solidFill>
                  <a:schemeClr val="tx1"/>
                </a:solidFill>
              </a:rPr>
              <a:t>Received echo signal</a:t>
            </a:r>
          </a:p>
        </p:txBody>
      </p:sp>
      <p:sp>
        <p:nvSpPr>
          <p:cNvPr id="88" name="圆角矩形 87"/>
          <p:cNvSpPr/>
          <p:nvPr/>
        </p:nvSpPr>
        <p:spPr>
          <a:xfrm>
            <a:off x="3138805" y="5194300"/>
            <a:ext cx="568325" cy="485775"/>
          </a:xfrm>
          <a:prstGeom prst="roundRect">
            <a:avLst/>
          </a:prstGeom>
          <a:solidFill>
            <a:srgbClr val="F5F5F5"/>
          </a:solidFill>
          <a:ln>
            <a:solidFill>
              <a:srgbClr val="CACAC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1200">
                <a:solidFill>
                  <a:schemeClr val="tx1"/>
                </a:solidFill>
              </a:rPr>
              <a:t>CSI</a:t>
            </a:r>
          </a:p>
        </p:txBody>
      </p:sp>
      <p:cxnSp>
        <p:nvCxnSpPr>
          <p:cNvPr id="91" name="直接箭头连接符 90"/>
          <p:cNvCxnSpPr/>
          <p:nvPr/>
        </p:nvCxnSpPr>
        <p:spPr>
          <a:xfrm>
            <a:off x="2833370" y="5465445"/>
            <a:ext cx="298450" cy="254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92" name="直接箭头连接符 91"/>
          <p:cNvCxnSpPr/>
          <p:nvPr/>
        </p:nvCxnSpPr>
        <p:spPr>
          <a:xfrm>
            <a:off x="1315720" y="5462905"/>
            <a:ext cx="298450" cy="254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796914" cy="598488"/>
          </a:xfrm>
        </p:spPr>
        <p:txBody>
          <a:bodyPr/>
          <a:lstStyle/>
          <a:p>
            <a:r>
              <a:rPr lang="zh-CN" altLang="en-US" dirty="0"/>
              <a:t>任务</a:t>
            </a:r>
            <a:r>
              <a:rPr lang="en-US" altLang="zh-CN" dirty="0"/>
              <a:t>2:</a:t>
            </a:r>
            <a:r>
              <a:rPr lang="zh-CN" altLang="en-US" dirty="0"/>
              <a:t>面向空间网络交互与融合的多重链路鲁棒性增强</a:t>
            </a:r>
          </a:p>
        </p:txBody>
      </p:sp>
      <p:sp>
        <p:nvSpPr>
          <p:cNvPr id="45" name="文本框 6"/>
          <p:cNvSpPr txBox="1"/>
          <p:nvPr>
            <p:custDataLst>
              <p:tags r:id="rId2"/>
            </p:custDataLst>
          </p:nvPr>
        </p:nvSpPr>
        <p:spPr>
          <a:xfrm>
            <a:off x="647700" y="83820"/>
            <a:ext cx="1154430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2. </a:t>
            </a:r>
            <a:r>
              <a:rPr lang="zh-CN" altLang="en-US" sz="3000" dirty="0">
                <a:solidFill>
                  <a:srgbClr val="0043A8"/>
                </a:solidFill>
              </a:rPr>
              <a:t>探测技术路线：阵列信号处理的信道增强技术</a:t>
            </a:r>
          </a:p>
        </p:txBody>
      </p:sp>
      <p:cxnSp>
        <p:nvCxnSpPr>
          <p:cNvPr id="47" name="直接连接符 46"/>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a:xfrm>
            <a:off x="11154770" y="6578233"/>
            <a:ext cx="1037230" cy="342900"/>
          </a:xfrm>
        </p:spPr>
        <p:txBody>
          <a:bodyPr/>
          <a:lstStyle/>
          <a:p>
            <a:fld id="{6C53781C-E1F6-4315-A39D-61273F2E0596}" type="slidenum">
              <a:rPr lang="zh-CN" altLang="en-US" smtClean="0"/>
              <a:t>18</a:t>
            </a:fld>
            <a:endParaRPr lang="zh-CN" altLang="en-US" dirty="0"/>
          </a:p>
        </p:txBody>
      </p:sp>
      <p:pic>
        <p:nvPicPr>
          <p:cNvPr id="48" name="图片 47"/>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0908" y="1485715"/>
            <a:ext cx="6010602" cy="2045041"/>
          </a:xfrm>
          <a:prstGeom prst="rect">
            <a:avLst/>
          </a:prstGeom>
          <a:noFill/>
          <a:ln>
            <a:noFill/>
          </a:ln>
        </p:spPr>
      </p:pic>
      <p:grpSp>
        <p:nvGrpSpPr>
          <p:cNvPr id="49" name="组合 48"/>
          <p:cNvGrpSpPr>
            <a:grpSpLocks noChangeAspect="1"/>
          </p:cNvGrpSpPr>
          <p:nvPr/>
        </p:nvGrpSpPr>
        <p:grpSpPr>
          <a:xfrm>
            <a:off x="915651" y="5078512"/>
            <a:ext cx="5281116" cy="1481412"/>
            <a:chOff x="2885916" y="4904149"/>
            <a:chExt cx="6254027" cy="1754326"/>
          </a:xfrm>
        </p:grpSpPr>
        <p:graphicFrame>
          <p:nvGraphicFramePr>
            <p:cNvPr id="50" name="对象 49"/>
            <p:cNvGraphicFramePr>
              <a:graphicFrameLocks noChangeAspect="1"/>
            </p:cNvGraphicFramePr>
            <p:nvPr/>
          </p:nvGraphicFramePr>
          <p:xfrm>
            <a:off x="3371589" y="5536726"/>
            <a:ext cx="4826000" cy="431800"/>
          </p:xfrm>
          <a:graphic>
            <a:graphicData uri="http://schemas.openxmlformats.org/presentationml/2006/ole">
              <mc:AlternateContent xmlns:mc="http://schemas.openxmlformats.org/markup-compatibility/2006">
                <mc:Choice xmlns:v="urn:schemas-microsoft-com:vml" Requires="v">
                  <p:oleObj spid="_x0000_s10762" name="Equation" r:id="rId11" imgW="115824000" imgH="10363200" progId="Equation.DSMT4">
                    <p:embed/>
                  </p:oleObj>
                </mc:Choice>
                <mc:Fallback>
                  <p:oleObj name="Equation" r:id="rId11" imgW="115824000" imgH="10363200" progId="Equation.DSMT4">
                    <p:embed/>
                    <p:pic>
                      <p:nvPicPr>
                        <p:cNvPr id="50" name="对象 49"/>
                        <p:cNvPicPr/>
                        <p:nvPr/>
                      </p:nvPicPr>
                      <p:blipFill>
                        <a:blip r:embed="rId12"/>
                        <a:stretch>
                          <a:fillRect/>
                        </a:stretch>
                      </p:blipFill>
                      <p:spPr>
                        <a:xfrm>
                          <a:off x="3371589" y="5536726"/>
                          <a:ext cx="4826000" cy="431800"/>
                        </a:xfrm>
                        <a:prstGeom prst="rect">
                          <a:avLst/>
                        </a:prstGeom>
                      </p:spPr>
                    </p:pic>
                  </p:oleObj>
                </mc:Fallback>
              </mc:AlternateContent>
            </a:graphicData>
          </a:graphic>
        </p:graphicFrame>
        <p:sp>
          <p:nvSpPr>
            <p:cNvPr id="52" name="矩形 51"/>
            <p:cNvSpPr/>
            <p:nvPr/>
          </p:nvSpPr>
          <p:spPr>
            <a:xfrm>
              <a:off x="5098194" y="5536726"/>
              <a:ext cx="909525" cy="45005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3" name="矩形 52"/>
            <p:cNvSpPr/>
            <p:nvPr/>
          </p:nvSpPr>
          <p:spPr>
            <a:xfrm>
              <a:off x="6210682" y="5536726"/>
              <a:ext cx="909525" cy="45005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 name="文本框 53"/>
            <p:cNvSpPr txBox="1"/>
            <p:nvPr/>
          </p:nvSpPr>
          <p:spPr>
            <a:xfrm>
              <a:off x="2885916" y="6293998"/>
              <a:ext cx="3897622" cy="364477"/>
            </a:xfrm>
            <a:prstGeom prst="rect">
              <a:avLst/>
            </a:prstGeom>
            <a:noFill/>
          </p:spPr>
          <p:txBody>
            <a:bodyPr wrap="none" rtlCol="0">
              <a:spAutoFit/>
            </a:bodyPr>
            <a:lstStyle/>
            <a:p>
              <a:pPr algn="ctr"/>
              <a:r>
                <a:rPr lang="en-US" altLang="zh-CN" sz="1400" dirty="0"/>
                <a:t>LOS+</a:t>
              </a:r>
              <a:r>
                <a:rPr lang="zh-CN" altLang="en-US" sz="1400" dirty="0"/>
                <a:t>静态物体导致的</a:t>
              </a:r>
              <a:r>
                <a:rPr lang="en-US" altLang="zh-CN" sz="1400" dirty="0"/>
                <a:t>NLOS</a:t>
              </a:r>
              <a:r>
                <a:rPr lang="zh-CN" altLang="en-US" sz="1400" dirty="0"/>
                <a:t>（非时变）</a:t>
              </a:r>
            </a:p>
          </p:txBody>
        </p:sp>
        <p:sp>
          <p:nvSpPr>
            <p:cNvPr id="55" name="文本框 54"/>
            <p:cNvSpPr txBox="1"/>
            <p:nvPr/>
          </p:nvSpPr>
          <p:spPr>
            <a:xfrm>
              <a:off x="6795144" y="6293997"/>
              <a:ext cx="2344799" cy="364477"/>
            </a:xfrm>
            <a:prstGeom prst="rect">
              <a:avLst/>
            </a:prstGeom>
            <a:noFill/>
          </p:spPr>
          <p:txBody>
            <a:bodyPr wrap="none" rtlCol="0">
              <a:spAutoFit/>
            </a:bodyPr>
            <a:lstStyle/>
            <a:p>
              <a:pPr algn="ctr"/>
              <a:r>
                <a:rPr lang="zh-CN" altLang="en-US" sz="1400" b="1" dirty="0">
                  <a:solidFill>
                    <a:srgbClr val="0043A8"/>
                  </a:solidFill>
                </a:rPr>
                <a:t>剩余动态分量（时变）</a:t>
              </a:r>
            </a:p>
          </p:txBody>
        </p:sp>
        <p:cxnSp>
          <p:nvCxnSpPr>
            <p:cNvPr id="56" name="直接箭头连接符 55"/>
            <p:cNvCxnSpPr>
              <a:stCxn id="54" idx="0"/>
              <a:endCxn id="52" idx="2"/>
            </p:cNvCxnSpPr>
            <p:nvPr/>
          </p:nvCxnSpPr>
          <p:spPr>
            <a:xfrm flipV="1">
              <a:off x="4834727" y="5986784"/>
              <a:ext cx="718230" cy="3072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5" idx="0"/>
              <a:endCxn id="53" idx="2"/>
            </p:cNvCxnSpPr>
            <p:nvPr/>
          </p:nvCxnSpPr>
          <p:spPr>
            <a:xfrm flipH="1" flipV="1">
              <a:off x="6665444" y="5986783"/>
              <a:ext cx="1302100" cy="30721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4556125" y="5527597"/>
              <a:ext cx="437906" cy="2627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 name="矩形 59"/>
            <p:cNvSpPr/>
            <p:nvPr/>
          </p:nvSpPr>
          <p:spPr>
            <a:xfrm>
              <a:off x="7403024" y="5536726"/>
              <a:ext cx="794565" cy="45005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1" name="文本框 60"/>
            <p:cNvSpPr txBox="1"/>
            <p:nvPr/>
          </p:nvSpPr>
          <p:spPr>
            <a:xfrm>
              <a:off x="7210040" y="4949064"/>
              <a:ext cx="1706965" cy="364477"/>
            </a:xfrm>
            <a:prstGeom prst="rect">
              <a:avLst/>
            </a:prstGeom>
            <a:noFill/>
          </p:spPr>
          <p:txBody>
            <a:bodyPr wrap="none" rtlCol="0">
              <a:spAutoFit/>
            </a:bodyPr>
            <a:lstStyle/>
            <a:p>
              <a:pPr algn="ctr"/>
              <a:r>
                <a:rPr lang="zh-CN" altLang="en-US" sz="1400" dirty="0"/>
                <a:t>热噪声（时变）</a:t>
              </a:r>
            </a:p>
          </p:txBody>
        </p:sp>
        <p:sp>
          <p:nvSpPr>
            <p:cNvPr id="62" name="文本框 61"/>
            <p:cNvSpPr txBox="1"/>
            <p:nvPr/>
          </p:nvSpPr>
          <p:spPr>
            <a:xfrm>
              <a:off x="3522678" y="4904149"/>
              <a:ext cx="1919577" cy="364477"/>
            </a:xfrm>
            <a:prstGeom prst="rect">
              <a:avLst/>
            </a:prstGeom>
            <a:noFill/>
          </p:spPr>
          <p:txBody>
            <a:bodyPr wrap="none" rtlCol="0">
              <a:spAutoFit/>
            </a:bodyPr>
            <a:lstStyle/>
            <a:p>
              <a:pPr algn="ctr"/>
              <a:r>
                <a:rPr lang="zh-CN" altLang="en-US" sz="1400" dirty="0"/>
                <a:t>相位噪声（时变）</a:t>
              </a:r>
            </a:p>
          </p:txBody>
        </p:sp>
        <p:cxnSp>
          <p:nvCxnSpPr>
            <p:cNvPr id="65" name="直接箭头连接符 64"/>
            <p:cNvCxnSpPr>
              <a:stCxn id="62" idx="2"/>
              <a:endCxn id="59" idx="0"/>
            </p:cNvCxnSpPr>
            <p:nvPr/>
          </p:nvCxnSpPr>
          <p:spPr>
            <a:xfrm>
              <a:off x="4482467" y="5268626"/>
              <a:ext cx="292611" cy="25897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1" idx="2"/>
              <a:endCxn id="60" idx="0"/>
            </p:cNvCxnSpPr>
            <p:nvPr/>
          </p:nvCxnSpPr>
          <p:spPr>
            <a:xfrm flipH="1">
              <a:off x="7800307" y="5313542"/>
              <a:ext cx="263215" cy="22318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文本框 82"/>
          <p:cNvSpPr txBox="1"/>
          <p:nvPr/>
        </p:nvSpPr>
        <p:spPr>
          <a:xfrm>
            <a:off x="641808" y="3552772"/>
            <a:ext cx="5828803" cy="1525739"/>
          </a:xfrm>
          <a:prstGeom prst="rect">
            <a:avLst/>
          </a:prstGeom>
          <a:noFill/>
        </p:spPr>
        <p:txBody>
          <a:bodyPr wrap="square">
            <a:spAutoFit/>
          </a:bodyPr>
          <a:lstStyle/>
          <a:p>
            <a:pPr>
              <a:lnSpc>
                <a:spcPct val="150000"/>
              </a:lnSpc>
            </a:pPr>
            <a:r>
              <a:rPr lang="zh-CN" altLang="zh-CN" sz="1600" dirty="0">
                <a:effectLst/>
                <a:latin typeface="Times New Roman" panose="02020603050405020304" pitchFamily="18" charset="0"/>
                <a:ea typeface="微软雅黑" panose="020B0503020204020204" charset="-122"/>
                <a:cs typeface="Times New Roman" panose="02020603050405020304" pitchFamily="18" charset="0"/>
              </a:rPr>
              <a:t>在典型场景中，</a:t>
            </a:r>
            <a:r>
              <a:rPr lang="en-US" altLang="zh-CN" sz="1600" dirty="0">
                <a:effectLst/>
                <a:latin typeface="Times New Roman" panose="02020603050405020304" pitchFamily="18" charset="0"/>
                <a:ea typeface="微软雅黑" panose="020B0503020204020204" charset="-122"/>
              </a:rPr>
              <a:t>CFR</a:t>
            </a:r>
            <a:r>
              <a:rPr lang="zh-CN" altLang="zh-CN" sz="1600" dirty="0">
                <a:effectLst/>
                <a:latin typeface="Times New Roman" panose="02020603050405020304" pitchFamily="18" charset="0"/>
                <a:ea typeface="微软雅黑" panose="020B0503020204020204" charset="-122"/>
                <a:cs typeface="Times New Roman" panose="02020603050405020304" pitchFamily="18" charset="0"/>
              </a:rPr>
              <a:t>主要取决于视距（</a:t>
            </a:r>
            <a:r>
              <a:rPr lang="en-US" altLang="zh-CN" sz="1600" dirty="0">
                <a:effectLst/>
                <a:latin typeface="Times New Roman" panose="02020603050405020304" pitchFamily="18" charset="0"/>
                <a:ea typeface="微软雅黑" panose="020B0503020204020204" charset="-122"/>
              </a:rPr>
              <a:t>LOS</a:t>
            </a:r>
            <a:r>
              <a:rPr lang="zh-CN" altLang="zh-CN" sz="1600" dirty="0">
                <a:effectLst/>
                <a:latin typeface="Times New Roman" panose="02020603050405020304" pitchFamily="18" charset="0"/>
                <a:ea typeface="微软雅黑" panose="020B0503020204020204" charset="-122"/>
                <a:cs typeface="Times New Roman" panose="02020603050405020304" pitchFamily="18" charset="0"/>
              </a:rPr>
              <a:t>）径，</a:t>
            </a:r>
            <a:r>
              <a:rPr lang="zh-CN" altLang="zh-CN" sz="1600" b="1" dirty="0">
                <a:solidFill>
                  <a:srgbClr val="0043A8"/>
                </a:solidFill>
                <a:effectLst/>
                <a:latin typeface="Times New Roman" panose="02020603050405020304" pitchFamily="18" charset="0"/>
                <a:ea typeface="微软雅黑" panose="020B0503020204020204" charset="-122"/>
                <a:cs typeface="Times New Roman" panose="02020603050405020304" pitchFamily="18" charset="0"/>
              </a:rPr>
              <a:t>由</a:t>
            </a:r>
            <a:r>
              <a:rPr lang="zh-CN" altLang="en-US" sz="1600" b="1" dirty="0">
                <a:solidFill>
                  <a:srgbClr val="0043A8"/>
                </a:solidFill>
                <a:latin typeface="Times New Roman" panose="02020603050405020304" pitchFamily="18" charset="0"/>
                <a:ea typeface="微软雅黑" panose="020B0503020204020204" charset="-122"/>
                <a:cs typeface="Times New Roman" panose="02020603050405020304" pitchFamily="18" charset="0"/>
              </a:rPr>
              <a:t>异物扰动</a:t>
            </a:r>
            <a:r>
              <a:rPr lang="zh-CN" altLang="en-US" sz="1600" b="1" dirty="0">
                <a:solidFill>
                  <a:srgbClr val="0043A8"/>
                </a:solidFill>
                <a:effectLst/>
                <a:latin typeface="Times New Roman" panose="02020603050405020304" pitchFamily="18" charset="0"/>
                <a:ea typeface="微软雅黑" panose="020B0503020204020204" charset="-122"/>
                <a:cs typeface="Times New Roman" panose="02020603050405020304" pitchFamily="18" charset="0"/>
              </a:rPr>
              <a:t>造成</a:t>
            </a:r>
            <a:r>
              <a:rPr lang="zh-CN" altLang="zh-CN" sz="1600" b="1" dirty="0">
                <a:solidFill>
                  <a:srgbClr val="0043A8"/>
                </a:solidFill>
                <a:effectLst/>
                <a:latin typeface="Times New Roman" panose="02020603050405020304" pitchFamily="18" charset="0"/>
                <a:ea typeface="微软雅黑" panose="020B0503020204020204" charset="-122"/>
                <a:cs typeface="Times New Roman" panose="02020603050405020304" pitchFamily="18" charset="0"/>
              </a:rPr>
              <a:t>的非视距（</a:t>
            </a:r>
            <a:r>
              <a:rPr lang="en-US" altLang="zh-CN" sz="1600" b="1" dirty="0">
                <a:solidFill>
                  <a:srgbClr val="0043A8"/>
                </a:solidFill>
                <a:effectLst/>
                <a:latin typeface="Times New Roman" panose="02020603050405020304" pitchFamily="18" charset="0"/>
                <a:ea typeface="微软雅黑" panose="020B0503020204020204" charset="-122"/>
              </a:rPr>
              <a:t>NLOS</a:t>
            </a:r>
            <a:r>
              <a:rPr lang="zh-CN" altLang="zh-CN" sz="1600" b="1" dirty="0">
                <a:solidFill>
                  <a:srgbClr val="0043A8"/>
                </a:solidFill>
                <a:effectLst/>
                <a:latin typeface="Times New Roman" panose="02020603050405020304" pitchFamily="18" charset="0"/>
                <a:ea typeface="微软雅黑" panose="020B0503020204020204" charset="-122"/>
                <a:cs typeface="Times New Roman" panose="02020603050405020304" pitchFamily="18" charset="0"/>
              </a:rPr>
              <a:t>）径的影响在</a:t>
            </a:r>
            <a:r>
              <a:rPr lang="en-US" altLang="zh-CN" sz="1600" b="1" dirty="0">
                <a:solidFill>
                  <a:srgbClr val="0043A8"/>
                </a:solidFill>
                <a:effectLst/>
                <a:latin typeface="Times New Roman" panose="02020603050405020304" pitchFamily="18" charset="0"/>
                <a:ea typeface="微软雅黑" panose="020B0503020204020204" charset="-122"/>
                <a:cs typeface="Times New Roman" panose="02020603050405020304" pitchFamily="18" charset="0"/>
              </a:rPr>
              <a:t>CFR</a:t>
            </a:r>
            <a:r>
              <a:rPr lang="zh-CN" altLang="en-US" sz="1600" b="1" dirty="0">
                <a:solidFill>
                  <a:srgbClr val="0043A8"/>
                </a:solidFill>
                <a:effectLst/>
                <a:latin typeface="Times New Roman" panose="02020603050405020304" pitchFamily="18" charset="0"/>
                <a:ea typeface="微软雅黑" panose="020B0503020204020204" charset="-122"/>
                <a:cs typeface="Times New Roman" panose="02020603050405020304" pitchFamily="18" charset="0"/>
              </a:rPr>
              <a:t>中十分微小，</a:t>
            </a:r>
            <a:r>
              <a:rPr lang="en-US" altLang="zh-CN" sz="1600" dirty="0">
                <a:effectLst/>
                <a:latin typeface="Times New Roman" panose="02020603050405020304" pitchFamily="18" charset="0"/>
                <a:ea typeface="微软雅黑" panose="020B0503020204020204" charset="-122"/>
              </a:rPr>
              <a:t>CFR</a:t>
            </a:r>
            <a:r>
              <a:rPr lang="zh-CN" altLang="en-US" sz="1600" dirty="0">
                <a:effectLst/>
                <a:latin typeface="Times New Roman" panose="02020603050405020304" pitchFamily="18" charset="0"/>
                <a:ea typeface="微软雅黑" panose="020B0503020204020204" charset="-122"/>
              </a:rPr>
              <a:t>还</a:t>
            </a:r>
            <a:r>
              <a:rPr lang="zh-CN" altLang="zh-CN" sz="1600" dirty="0">
                <a:effectLst/>
                <a:latin typeface="Times New Roman" panose="02020603050405020304" pitchFamily="18" charset="0"/>
                <a:ea typeface="微软雅黑" panose="020B0503020204020204" charset="-122"/>
                <a:cs typeface="Times New Roman" panose="02020603050405020304" pitchFamily="18" charset="0"/>
              </a:rPr>
              <a:t>容易受到其他</a:t>
            </a:r>
            <a:r>
              <a:rPr lang="en-US" altLang="zh-CN" sz="1600" dirty="0">
                <a:effectLst/>
                <a:latin typeface="Times New Roman" panose="02020603050405020304" pitchFamily="18" charset="0"/>
                <a:ea typeface="微软雅黑" panose="020B0503020204020204" charset="-122"/>
              </a:rPr>
              <a:t>NLOS</a:t>
            </a:r>
            <a:r>
              <a:rPr lang="zh-CN" altLang="zh-CN" sz="1600" dirty="0">
                <a:effectLst/>
                <a:latin typeface="Times New Roman" panose="02020603050405020304" pitchFamily="18" charset="0"/>
                <a:ea typeface="微软雅黑" panose="020B0503020204020204" charset="-122"/>
                <a:cs typeface="Times New Roman" panose="02020603050405020304" pitchFamily="18" charset="0"/>
              </a:rPr>
              <a:t>组件和环境中存在的噪声的干扰。</a:t>
            </a:r>
            <a:r>
              <a:rPr lang="zh-CN" altLang="en-US" sz="1600" dirty="0">
                <a:effectLst/>
                <a:latin typeface="Times New Roman" panose="02020603050405020304" pitchFamily="18" charset="0"/>
                <a:ea typeface="微软雅黑" panose="020B0503020204020204" charset="-122"/>
                <a:cs typeface="Times New Roman" panose="02020603050405020304" pitchFamily="18" charset="0"/>
              </a:rPr>
              <a:t>因此，</a:t>
            </a:r>
            <a:r>
              <a:rPr lang="en-US" altLang="zh-CN" sz="1600" dirty="0">
                <a:effectLst/>
                <a:latin typeface="Times New Roman" panose="02020603050405020304" pitchFamily="18" charset="0"/>
                <a:ea typeface="微软雅黑" panose="020B0503020204020204" charset="-122"/>
                <a:cs typeface="Times New Roman" panose="02020603050405020304" pitchFamily="18" charset="0"/>
              </a:rPr>
              <a:t>CFR</a:t>
            </a:r>
            <a:r>
              <a:rPr lang="zh-CN" altLang="en-US" sz="1600" dirty="0">
                <a:effectLst/>
                <a:latin typeface="Times New Roman" panose="02020603050405020304" pitchFamily="18" charset="0"/>
                <a:ea typeface="微软雅黑" panose="020B0503020204020204" charset="-122"/>
                <a:cs typeface="Times New Roman" panose="02020603050405020304" pitchFamily="18" charset="0"/>
              </a:rPr>
              <a:t>方程可以转换为：</a:t>
            </a:r>
            <a:endParaRPr lang="zh-CN" altLang="en-US" sz="1600" dirty="0">
              <a:ea typeface="微软雅黑" panose="020B0503020204020204" charset="-122"/>
            </a:endParaRPr>
          </a:p>
        </p:txBody>
      </p:sp>
      <p:sp>
        <p:nvSpPr>
          <p:cNvPr id="108" name="矩形: 圆角 23"/>
          <p:cNvSpPr/>
          <p:nvPr>
            <p:custDataLst>
              <p:tags r:id="rId4"/>
            </p:custDataLst>
          </p:nvPr>
        </p:nvSpPr>
        <p:spPr>
          <a:xfrm>
            <a:off x="7044911" y="1017140"/>
            <a:ext cx="4870538" cy="5616507"/>
          </a:xfrm>
          <a:prstGeom prst="roundRect">
            <a:avLst>
              <a:gd name="adj" fmla="val 895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117" name="矩形: 圆角 23"/>
          <p:cNvSpPr/>
          <p:nvPr>
            <p:custDataLst>
              <p:tags r:id="rId5"/>
            </p:custDataLst>
          </p:nvPr>
        </p:nvSpPr>
        <p:spPr>
          <a:xfrm>
            <a:off x="267444" y="1017139"/>
            <a:ext cx="6577531" cy="5616508"/>
          </a:xfrm>
          <a:prstGeom prst="roundRect">
            <a:avLst>
              <a:gd name="adj" fmla="val 895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grpSp>
        <p:nvGrpSpPr>
          <p:cNvPr id="18" name="组合 17"/>
          <p:cNvGrpSpPr/>
          <p:nvPr/>
        </p:nvGrpSpPr>
        <p:grpSpPr>
          <a:xfrm>
            <a:off x="7157506" y="1743781"/>
            <a:ext cx="4645348" cy="4760407"/>
            <a:chOff x="7062890" y="1667581"/>
            <a:chExt cx="4645348" cy="4760407"/>
          </a:xfrm>
        </p:grpSpPr>
        <p:grpSp>
          <p:nvGrpSpPr>
            <p:cNvPr id="16" name="组合 15"/>
            <p:cNvGrpSpPr/>
            <p:nvPr/>
          </p:nvGrpSpPr>
          <p:grpSpPr>
            <a:xfrm>
              <a:off x="7463942" y="3219606"/>
              <a:ext cx="4140703" cy="1225616"/>
              <a:chOff x="7577946" y="3174903"/>
              <a:chExt cx="4140703" cy="1225616"/>
            </a:xfrm>
          </p:grpSpPr>
          <p:sp>
            <p:nvSpPr>
              <p:cNvPr id="101" name="文本框 13"/>
              <p:cNvSpPr txBox="1"/>
              <p:nvPr/>
            </p:nvSpPr>
            <p:spPr>
              <a:xfrm>
                <a:off x="7577946" y="3271354"/>
                <a:ext cx="816107"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Case 1:</a:t>
                </a:r>
              </a:p>
            </p:txBody>
          </p:sp>
          <p:sp>
            <p:nvSpPr>
              <p:cNvPr id="102" name="文本框 17"/>
              <p:cNvSpPr txBox="1"/>
              <p:nvPr/>
            </p:nvSpPr>
            <p:spPr>
              <a:xfrm>
                <a:off x="7577946" y="3893720"/>
                <a:ext cx="816107"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Case 2:</a:t>
                </a:r>
              </a:p>
            </p:txBody>
          </p:sp>
          <p:graphicFrame>
            <p:nvGraphicFramePr>
              <p:cNvPr id="20" name="对象 19"/>
              <p:cNvGraphicFramePr>
                <a:graphicFrameLocks noChangeAspect="1"/>
              </p:cNvGraphicFramePr>
              <p:nvPr/>
            </p:nvGraphicFramePr>
            <p:xfrm>
              <a:off x="8340449" y="3174903"/>
              <a:ext cx="1917700" cy="469900"/>
            </p:xfrm>
            <a:graphic>
              <a:graphicData uri="http://schemas.openxmlformats.org/presentationml/2006/ole">
                <mc:AlternateContent xmlns:mc="http://schemas.openxmlformats.org/markup-compatibility/2006">
                  <mc:Choice xmlns:v="urn:schemas-microsoft-com:vml" Requires="v">
                    <p:oleObj spid="_x0000_s10763" name="Equation" r:id="rId13" imgW="46024800" imgH="11277600" progId="Equation.DSMT4">
                      <p:embed/>
                    </p:oleObj>
                  </mc:Choice>
                  <mc:Fallback>
                    <p:oleObj name="Equation" r:id="rId13" imgW="46024800" imgH="11277600" progId="Equation.DSMT4">
                      <p:embed/>
                      <p:pic>
                        <p:nvPicPr>
                          <p:cNvPr id="20" name="对象 19"/>
                          <p:cNvPicPr/>
                          <p:nvPr/>
                        </p:nvPicPr>
                        <p:blipFill>
                          <a:blip r:embed="rId14"/>
                          <a:stretch>
                            <a:fillRect/>
                          </a:stretch>
                        </p:blipFill>
                        <p:spPr>
                          <a:xfrm>
                            <a:off x="8340449" y="3174903"/>
                            <a:ext cx="1917700" cy="469900"/>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8340449" y="3663919"/>
              <a:ext cx="3378200" cy="736600"/>
            </p:xfrm>
            <a:graphic>
              <a:graphicData uri="http://schemas.openxmlformats.org/presentationml/2006/ole">
                <mc:AlternateContent xmlns:mc="http://schemas.openxmlformats.org/markup-compatibility/2006">
                  <mc:Choice xmlns:v="urn:schemas-microsoft-com:vml" Requires="v">
                    <p:oleObj spid="_x0000_s10764" name="Equation" r:id="rId15" imgW="81076800" imgH="17678400" progId="Equation.DSMT4">
                      <p:embed/>
                    </p:oleObj>
                  </mc:Choice>
                  <mc:Fallback>
                    <p:oleObj name="Equation" r:id="rId15" imgW="81076800" imgH="17678400" progId="Equation.DSMT4">
                      <p:embed/>
                      <p:pic>
                        <p:nvPicPr>
                          <p:cNvPr id="23" name="对象 22"/>
                          <p:cNvPicPr/>
                          <p:nvPr/>
                        </p:nvPicPr>
                        <p:blipFill>
                          <a:blip r:embed="rId16"/>
                          <a:stretch>
                            <a:fillRect/>
                          </a:stretch>
                        </p:blipFill>
                        <p:spPr>
                          <a:xfrm>
                            <a:off x="8340449" y="3663919"/>
                            <a:ext cx="3378200" cy="736600"/>
                          </a:xfrm>
                          <a:prstGeom prst="rect">
                            <a:avLst/>
                          </a:prstGeom>
                        </p:spPr>
                      </p:pic>
                    </p:oleObj>
                  </mc:Fallback>
                </mc:AlternateContent>
              </a:graphicData>
            </a:graphic>
          </p:graphicFrame>
        </p:grpSp>
        <p:grpSp>
          <p:nvGrpSpPr>
            <p:cNvPr id="17" name="组合 16"/>
            <p:cNvGrpSpPr/>
            <p:nvPr/>
          </p:nvGrpSpPr>
          <p:grpSpPr>
            <a:xfrm>
              <a:off x="7470264" y="4797374"/>
              <a:ext cx="4064686" cy="1630614"/>
              <a:chOff x="7577946" y="5189772"/>
              <a:chExt cx="4064686" cy="1630614"/>
            </a:xfrm>
          </p:grpSpPr>
          <p:graphicFrame>
            <p:nvGraphicFramePr>
              <p:cNvPr id="27" name="对象 26"/>
              <p:cNvGraphicFramePr>
                <a:graphicFrameLocks noChangeAspect="1"/>
              </p:cNvGraphicFramePr>
              <p:nvPr/>
            </p:nvGraphicFramePr>
            <p:xfrm>
              <a:off x="7858032" y="5880586"/>
              <a:ext cx="3784600" cy="939800"/>
            </p:xfrm>
            <a:graphic>
              <a:graphicData uri="http://schemas.openxmlformats.org/presentationml/2006/ole">
                <mc:AlternateContent xmlns:mc="http://schemas.openxmlformats.org/markup-compatibility/2006">
                  <mc:Choice xmlns:v="urn:schemas-microsoft-com:vml" Requires="v">
                    <p:oleObj spid="_x0000_s10765" name="Equation" r:id="rId17" imgW="90830400" imgH="22555200" progId="Equation.DSMT4">
                      <p:embed/>
                    </p:oleObj>
                  </mc:Choice>
                  <mc:Fallback>
                    <p:oleObj name="Equation" r:id="rId17" imgW="90830400" imgH="22555200" progId="Equation.DSMT4">
                      <p:embed/>
                      <p:pic>
                        <p:nvPicPr>
                          <p:cNvPr id="27" name="对象 26"/>
                          <p:cNvPicPr/>
                          <p:nvPr/>
                        </p:nvPicPr>
                        <p:blipFill>
                          <a:blip r:embed="rId18"/>
                          <a:stretch>
                            <a:fillRect/>
                          </a:stretch>
                        </p:blipFill>
                        <p:spPr>
                          <a:xfrm>
                            <a:off x="7858032" y="5880586"/>
                            <a:ext cx="3784600" cy="939800"/>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8333007" y="5189772"/>
              <a:ext cx="1854200" cy="279400"/>
            </p:xfrm>
            <a:graphic>
              <a:graphicData uri="http://schemas.openxmlformats.org/presentationml/2006/ole">
                <mc:AlternateContent xmlns:mc="http://schemas.openxmlformats.org/markup-compatibility/2006">
                  <mc:Choice xmlns:v="urn:schemas-microsoft-com:vml" Requires="v">
                    <p:oleObj spid="_x0000_s10766" name="Equation" r:id="rId19" imgW="44500800" imgH="6705600" progId="Equation.DSMT4">
                      <p:embed/>
                    </p:oleObj>
                  </mc:Choice>
                  <mc:Fallback>
                    <p:oleObj name="Equation" r:id="rId19" imgW="44500800" imgH="6705600" progId="Equation.DSMT4">
                      <p:embed/>
                      <p:pic>
                        <p:nvPicPr>
                          <p:cNvPr id="26" name="对象 25"/>
                          <p:cNvPicPr/>
                          <p:nvPr/>
                        </p:nvPicPr>
                        <p:blipFill>
                          <a:blip r:embed="rId20"/>
                          <a:stretch>
                            <a:fillRect/>
                          </a:stretch>
                        </p:blipFill>
                        <p:spPr>
                          <a:xfrm>
                            <a:off x="8333007" y="5189772"/>
                            <a:ext cx="1854200" cy="279400"/>
                          </a:xfrm>
                          <a:prstGeom prst="rect">
                            <a:avLst/>
                          </a:prstGeom>
                        </p:spPr>
                      </p:pic>
                    </p:oleObj>
                  </mc:Fallback>
                </mc:AlternateContent>
              </a:graphicData>
            </a:graphic>
          </p:graphicFrame>
          <p:sp>
            <p:nvSpPr>
              <p:cNvPr id="112" name="文本框 13"/>
              <p:cNvSpPr txBox="1"/>
              <p:nvPr/>
            </p:nvSpPr>
            <p:spPr>
              <a:xfrm>
                <a:off x="7577946" y="5198481"/>
                <a:ext cx="816107"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Case 1:</a:t>
                </a:r>
              </a:p>
            </p:txBody>
          </p:sp>
          <p:sp>
            <p:nvSpPr>
              <p:cNvPr id="113" name="文本框 17"/>
              <p:cNvSpPr txBox="1"/>
              <p:nvPr/>
            </p:nvSpPr>
            <p:spPr>
              <a:xfrm>
                <a:off x="7577946" y="5557091"/>
                <a:ext cx="816107"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Case 2:</a:t>
                </a:r>
              </a:p>
            </p:txBody>
          </p:sp>
        </p:grpSp>
        <p:sp>
          <p:nvSpPr>
            <p:cNvPr id="12" name="文本框 11"/>
            <p:cNvSpPr txBox="1"/>
            <p:nvPr/>
          </p:nvSpPr>
          <p:spPr>
            <a:xfrm>
              <a:off x="7063344" y="4466492"/>
              <a:ext cx="1005403" cy="338554"/>
            </a:xfrm>
            <a:prstGeom prst="rect">
              <a:avLst/>
            </a:prstGeom>
            <a:noFill/>
          </p:spPr>
          <p:txBody>
            <a:bodyPr wrap="none" rtlCol="0">
              <a:spAutoFit/>
            </a:bodyPr>
            <a:lstStyle/>
            <a:p>
              <a:r>
                <a:rPr lang="zh-CN" altLang="en-US" sz="1600" b="1" dirty="0">
                  <a:solidFill>
                    <a:srgbClr val="0043A8"/>
                  </a:solidFill>
                </a:rPr>
                <a:t>共轭乘法</a:t>
              </a:r>
            </a:p>
          </p:txBody>
        </p:sp>
        <p:sp>
          <p:nvSpPr>
            <p:cNvPr id="57" name="文本框 56"/>
            <p:cNvSpPr txBox="1"/>
            <p:nvPr/>
          </p:nvSpPr>
          <p:spPr>
            <a:xfrm>
              <a:off x="7062890" y="2873163"/>
              <a:ext cx="1620957" cy="338554"/>
            </a:xfrm>
            <a:prstGeom prst="rect">
              <a:avLst/>
            </a:prstGeom>
            <a:noFill/>
          </p:spPr>
          <p:txBody>
            <a:bodyPr wrap="none" rtlCol="0">
              <a:spAutoFit/>
            </a:bodyPr>
            <a:lstStyle/>
            <a:p>
              <a:r>
                <a:rPr lang="zh-CN" altLang="en-US" sz="1600" b="1" dirty="0">
                  <a:solidFill>
                    <a:srgbClr val="0043A8"/>
                  </a:solidFill>
                </a:rPr>
                <a:t>信道状态信息商</a:t>
              </a:r>
            </a:p>
          </p:txBody>
        </p:sp>
        <p:grpSp>
          <p:nvGrpSpPr>
            <p:cNvPr id="15" name="组合 14"/>
            <p:cNvGrpSpPr/>
            <p:nvPr/>
          </p:nvGrpSpPr>
          <p:grpSpPr>
            <a:xfrm>
              <a:off x="7252121" y="1667581"/>
              <a:ext cx="4456117" cy="1156008"/>
              <a:chOff x="7680166" y="1119087"/>
              <a:chExt cx="4456117" cy="1156008"/>
            </a:xfrm>
          </p:grpSpPr>
          <p:grpSp>
            <p:nvGrpSpPr>
              <p:cNvPr id="79" name="组合 78"/>
              <p:cNvGrpSpPr>
                <a:grpSpLocks noChangeAspect="1"/>
              </p:cNvGrpSpPr>
              <p:nvPr/>
            </p:nvGrpSpPr>
            <p:grpSpPr>
              <a:xfrm>
                <a:off x="10634464" y="1119087"/>
                <a:ext cx="1501819" cy="1156008"/>
                <a:chOff x="1550039" y="3484917"/>
                <a:chExt cx="3106203" cy="2421240"/>
              </a:xfrm>
            </p:grpSpPr>
            <p:sp>
              <p:nvSpPr>
                <p:cNvPr id="469" name="文本框 468"/>
                <p:cNvSpPr txBox="1"/>
                <p:nvPr/>
              </p:nvSpPr>
              <p:spPr>
                <a:xfrm>
                  <a:off x="1550039" y="4939207"/>
                  <a:ext cx="3106203" cy="966950"/>
                </a:xfrm>
                <a:prstGeom prst="rect">
                  <a:avLst/>
                </a:prstGeom>
                <a:noFill/>
              </p:spPr>
              <p:txBody>
                <a:bodyPr wrap="square" rtlCol="0">
                  <a:spAutoFit/>
                </a:bodyPr>
                <a:lstStyle/>
                <a:p>
                  <a:pPr algn="ctr"/>
                  <a:r>
                    <a:rPr lang="zh-CN" altLang="en-US" sz="1200" dirty="0">
                      <a:ea typeface="微软雅黑" panose="020B0503020204020204" charset="-122"/>
                      <a:cs typeface="Times New Roman" panose="02020603050405020304" pitchFamily="18" charset="0"/>
                    </a:rPr>
                    <a:t>处理后的</a:t>
                  </a:r>
                  <a:r>
                    <a:rPr lang="en-US" altLang="zh-CN" sz="1200" dirty="0">
                      <a:ea typeface="微软雅黑" panose="020B0503020204020204" charset="-122"/>
                      <a:cs typeface="Times New Roman" panose="02020603050405020304" pitchFamily="18" charset="0"/>
                    </a:rPr>
                    <a:t>CSI</a:t>
                  </a:r>
                </a:p>
                <a:p>
                  <a:pPr algn="ctr"/>
                  <a:r>
                    <a:rPr lang="zh-CN" altLang="en-US" sz="1200" dirty="0">
                      <a:ea typeface="微软雅黑" panose="020B0503020204020204" charset="-122"/>
                      <a:cs typeface="Times New Roman" panose="02020603050405020304" pitchFamily="18" charset="0"/>
                    </a:rPr>
                    <a:t>（时、频、</a:t>
                  </a:r>
                  <a:r>
                    <a:rPr lang="zh-CN" altLang="en-US" sz="1200" b="1" dirty="0">
                      <a:ea typeface="微软雅黑" panose="020B0503020204020204" charset="-122"/>
                      <a:cs typeface="Times New Roman" panose="02020603050405020304" pitchFamily="18" charset="0"/>
                    </a:rPr>
                    <a:t>空</a:t>
                  </a:r>
                  <a:r>
                    <a:rPr lang="zh-CN" altLang="en-US" sz="1200" dirty="0">
                      <a:ea typeface="微软雅黑" panose="020B0503020204020204" charset="-122"/>
                      <a:cs typeface="Times New Roman" panose="02020603050405020304" pitchFamily="18" charset="0"/>
                    </a:rPr>
                    <a:t>信息）</a:t>
                  </a:r>
                </a:p>
              </p:txBody>
            </p:sp>
            <p:grpSp>
              <p:nvGrpSpPr>
                <p:cNvPr id="470" name="组合 469"/>
                <p:cNvGrpSpPr/>
                <p:nvPr/>
              </p:nvGrpSpPr>
              <p:grpSpPr>
                <a:xfrm>
                  <a:off x="2308585" y="3484917"/>
                  <a:ext cx="1380487" cy="1410892"/>
                  <a:chOff x="9145124" y="2824566"/>
                  <a:chExt cx="1380487" cy="1410892"/>
                </a:xfrm>
              </p:grpSpPr>
              <p:grpSp>
                <p:nvGrpSpPr>
                  <p:cNvPr id="471" name="组合 470"/>
                  <p:cNvGrpSpPr>
                    <a:grpSpLocks noChangeAspect="1"/>
                  </p:cNvGrpSpPr>
                  <p:nvPr/>
                </p:nvGrpSpPr>
                <p:grpSpPr>
                  <a:xfrm>
                    <a:off x="9145124" y="2824566"/>
                    <a:ext cx="1079204" cy="1075697"/>
                    <a:chOff x="5083493" y="2519265"/>
                    <a:chExt cx="1733634" cy="1728000"/>
                  </a:xfrm>
                </p:grpSpPr>
                <p:sp>
                  <p:nvSpPr>
                    <p:cNvPr id="620" name="矩形 619"/>
                    <p:cNvSpPr>
                      <a:spLocks noChangeAspect="1"/>
                    </p:cNvSpPr>
                    <p:nvPr/>
                  </p:nvSpPr>
                  <p:spPr>
                    <a:xfrm>
                      <a:off x="5083493"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21" name="矩形 620"/>
                    <p:cNvSpPr>
                      <a:spLocks noChangeAspect="1"/>
                    </p:cNvSpPr>
                    <p:nvPr/>
                  </p:nvSpPr>
                  <p:spPr>
                    <a:xfrm>
                      <a:off x="5372620"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2" name="矩形 621"/>
                    <p:cNvSpPr>
                      <a:spLocks noChangeAspect="1"/>
                    </p:cNvSpPr>
                    <p:nvPr/>
                  </p:nvSpPr>
                  <p:spPr>
                    <a:xfrm>
                      <a:off x="5661747"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23" name="矩形 622"/>
                    <p:cNvSpPr>
                      <a:spLocks noChangeAspect="1"/>
                    </p:cNvSpPr>
                    <p:nvPr/>
                  </p:nvSpPr>
                  <p:spPr>
                    <a:xfrm>
                      <a:off x="5950874"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4" name="矩形 623"/>
                    <p:cNvSpPr>
                      <a:spLocks noChangeAspect="1"/>
                    </p:cNvSpPr>
                    <p:nvPr/>
                  </p:nvSpPr>
                  <p:spPr>
                    <a:xfrm>
                      <a:off x="6240001"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5" name="矩形 624"/>
                    <p:cNvSpPr>
                      <a:spLocks noChangeAspect="1"/>
                    </p:cNvSpPr>
                    <p:nvPr/>
                  </p:nvSpPr>
                  <p:spPr>
                    <a:xfrm>
                      <a:off x="6529127"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6" name="矩形 625"/>
                    <p:cNvSpPr>
                      <a:spLocks noChangeAspect="1"/>
                    </p:cNvSpPr>
                    <p:nvPr/>
                  </p:nvSpPr>
                  <p:spPr>
                    <a:xfrm>
                      <a:off x="5083493"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7" name="矩形 626"/>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8" name="矩形 627"/>
                    <p:cNvSpPr>
                      <a:spLocks noChangeAspect="1"/>
                    </p:cNvSpPr>
                    <p:nvPr/>
                  </p:nvSpPr>
                  <p:spPr>
                    <a:xfrm>
                      <a:off x="5661747" y="2807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9" name="矩形 628"/>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0" name="矩形 629"/>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1" name="矩形 630"/>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2" name="矩形 631"/>
                    <p:cNvSpPr>
                      <a:spLocks noChangeAspect="1"/>
                    </p:cNvSpPr>
                    <p:nvPr/>
                  </p:nvSpPr>
                  <p:spPr>
                    <a:xfrm>
                      <a:off x="5083493"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3" name="矩形 632"/>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4" name="矩形 633"/>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5" name="矩形 634"/>
                    <p:cNvSpPr>
                      <a:spLocks noChangeAspect="1"/>
                    </p:cNvSpPr>
                    <p:nvPr/>
                  </p:nvSpPr>
                  <p:spPr>
                    <a:xfrm>
                      <a:off x="5950874"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6" name="矩形 635"/>
                    <p:cNvSpPr>
                      <a:spLocks noChangeAspect="1"/>
                    </p:cNvSpPr>
                    <p:nvPr/>
                  </p:nvSpPr>
                  <p:spPr>
                    <a:xfrm>
                      <a:off x="6240001"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7" name="矩形 636"/>
                    <p:cNvSpPr>
                      <a:spLocks noChangeAspect="1"/>
                    </p:cNvSpPr>
                    <p:nvPr/>
                  </p:nvSpPr>
                  <p:spPr>
                    <a:xfrm>
                      <a:off x="6529127"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8" name="矩形 637"/>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9" name="矩形 638"/>
                    <p:cNvSpPr>
                      <a:spLocks noChangeAspect="1"/>
                    </p:cNvSpPr>
                    <p:nvPr/>
                  </p:nvSpPr>
                  <p:spPr>
                    <a:xfrm>
                      <a:off x="5372620"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0" name="矩形 639"/>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1" name="矩形 640"/>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2" name="矩形 641"/>
                    <p:cNvSpPr>
                      <a:spLocks noChangeAspect="1"/>
                    </p:cNvSpPr>
                    <p:nvPr/>
                  </p:nvSpPr>
                  <p:spPr>
                    <a:xfrm>
                      <a:off x="6240001"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3" name="矩形 642"/>
                    <p:cNvSpPr>
                      <a:spLocks noChangeAspect="1"/>
                    </p:cNvSpPr>
                    <p:nvPr/>
                  </p:nvSpPr>
                  <p:spPr>
                    <a:xfrm>
                      <a:off x="6529127"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4" name="矩形 643"/>
                    <p:cNvSpPr>
                      <a:spLocks noChangeAspect="1"/>
                    </p:cNvSpPr>
                    <p:nvPr/>
                  </p:nvSpPr>
                  <p:spPr>
                    <a:xfrm>
                      <a:off x="5083493"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5" name="矩形 644"/>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6" name="矩形 645"/>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7" name="矩形 646"/>
                    <p:cNvSpPr>
                      <a:spLocks noChangeAspect="1"/>
                    </p:cNvSpPr>
                    <p:nvPr/>
                  </p:nvSpPr>
                  <p:spPr>
                    <a:xfrm>
                      <a:off x="5950874"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8" name="矩形 647"/>
                    <p:cNvSpPr>
                      <a:spLocks noChangeAspect="1"/>
                    </p:cNvSpPr>
                    <p:nvPr/>
                  </p:nvSpPr>
                  <p:spPr>
                    <a:xfrm>
                      <a:off x="6240001"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9" name="矩形 648"/>
                    <p:cNvSpPr>
                      <a:spLocks noChangeAspect="1"/>
                    </p:cNvSpPr>
                    <p:nvPr/>
                  </p:nvSpPr>
                  <p:spPr>
                    <a:xfrm>
                      <a:off x="652912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0" name="矩形 649"/>
                    <p:cNvSpPr>
                      <a:spLocks noChangeAspect="1"/>
                    </p:cNvSpPr>
                    <p:nvPr/>
                  </p:nvSpPr>
                  <p:spPr>
                    <a:xfrm>
                      <a:off x="5083493"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1" name="矩形 650"/>
                    <p:cNvSpPr>
                      <a:spLocks noChangeAspect="1"/>
                    </p:cNvSpPr>
                    <p:nvPr/>
                  </p:nvSpPr>
                  <p:spPr>
                    <a:xfrm>
                      <a:off x="5372620"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2" name="矩形 651"/>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3" name="矩形 652"/>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4" name="矩形 653"/>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5" name="矩形 654"/>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72" name="组合 471"/>
                  <p:cNvGrpSpPr>
                    <a:grpSpLocks noChangeAspect="1"/>
                  </p:cNvGrpSpPr>
                  <p:nvPr/>
                </p:nvGrpSpPr>
                <p:grpSpPr>
                  <a:xfrm>
                    <a:off x="9220445" y="2908365"/>
                    <a:ext cx="1079204" cy="1075697"/>
                    <a:chOff x="5083493" y="2519265"/>
                    <a:chExt cx="1733634" cy="1728000"/>
                  </a:xfrm>
                </p:grpSpPr>
                <p:sp>
                  <p:nvSpPr>
                    <p:cNvPr id="584" name="矩形 583"/>
                    <p:cNvSpPr>
                      <a:spLocks noChangeAspect="1"/>
                    </p:cNvSpPr>
                    <p:nvPr/>
                  </p:nvSpPr>
                  <p:spPr>
                    <a:xfrm>
                      <a:off x="5083493"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85" name="矩形 584"/>
                    <p:cNvSpPr>
                      <a:spLocks noChangeAspect="1"/>
                    </p:cNvSpPr>
                    <p:nvPr/>
                  </p:nvSpPr>
                  <p:spPr>
                    <a:xfrm>
                      <a:off x="5372620"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6" name="矩形 585"/>
                    <p:cNvSpPr>
                      <a:spLocks noChangeAspect="1"/>
                    </p:cNvSpPr>
                    <p:nvPr/>
                  </p:nvSpPr>
                  <p:spPr>
                    <a:xfrm>
                      <a:off x="5661747"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矩形 586"/>
                    <p:cNvSpPr>
                      <a:spLocks noChangeAspect="1"/>
                    </p:cNvSpPr>
                    <p:nvPr/>
                  </p:nvSpPr>
                  <p:spPr>
                    <a:xfrm>
                      <a:off x="5950874"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8" name="矩形 587"/>
                    <p:cNvSpPr>
                      <a:spLocks noChangeAspect="1"/>
                    </p:cNvSpPr>
                    <p:nvPr/>
                  </p:nvSpPr>
                  <p:spPr>
                    <a:xfrm>
                      <a:off x="6240001"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9" name="矩形 588"/>
                    <p:cNvSpPr>
                      <a:spLocks noChangeAspect="1"/>
                    </p:cNvSpPr>
                    <p:nvPr/>
                  </p:nvSpPr>
                  <p:spPr>
                    <a:xfrm>
                      <a:off x="6529127"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0" name="矩形 589"/>
                    <p:cNvSpPr>
                      <a:spLocks noChangeAspect="1"/>
                    </p:cNvSpPr>
                    <p:nvPr/>
                  </p:nvSpPr>
                  <p:spPr>
                    <a:xfrm>
                      <a:off x="5083493"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1" name="矩形 590"/>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2" name="矩形 591"/>
                    <p:cNvSpPr>
                      <a:spLocks noChangeAspect="1"/>
                    </p:cNvSpPr>
                    <p:nvPr/>
                  </p:nvSpPr>
                  <p:spPr>
                    <a:xfrm>
                      <a:off x="5661747"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3" name="矩形 592"/>
                    <p:cNvSpPr>
                      <a:spLocks noChangeAspect="1"/>
                    </p:cNvSpPr>
                    <p:nvPr/>
                  </p:nvSpPr>
                  <p:spPr>
                    <a:xfrm>
                      <a:off x="5950874"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4" name="矩形 593"/>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5" name="矩形 594"/>
                    <p:cNvSpPr>
                      <a:spLocks noChangeAspect="1"/>
                    </p:cNvSpPr>
                    <p:nvPr/>
                  </p:nvSpPr>
                  <p:spPr>
                    <a:xfrm>
                      <a:off x="652912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6" name="矩形 595"/>
                    <p:cNvSpPr>
                      <a:spLocks noChangeAspect="1"/>
                    </p:cNvSpPr>
                    <p:nvPr/>
                  </p:nvSpPr>
                  <p:spPr>
                    <a:xfrm>
                      <a:off x="5083493"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7" name="矩形 596"/>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8" name="矩形 597"/>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9" name="矩形 598"/>
                    <p:cNvSpPr>
                      <a:spLocks noChangeAspect="1"/>
                    </p:cNvSpPr>
                    <p:nvPr/>
                  </p:nvSpPr>
                  <p:spPr>
                    <a:xfrm>
                      <a:off x="5950874"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0" name="矩形 599"/>
                    <p:cNvSpPr>
                      <a:spLocks noChangeAspect="1"/>
                    </p:cNvSpPr>
                    <p:nvPr/>
                  </p:nvSpPr>
                  <p:spPr>
                    <a:xfrm>
                      <a:off x="6240001"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1" name="矩形 600"/>
                    <p:cNvSpPr>
                      <a:spLocks noChangeAspect="1"/>
                    </p:cNvSpPr>
                    <p:nvPr/>
                  </p:nvSpPr>
                  <p:spPr>
                    <a:xfrm>
                      <a:off x="652912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2" name="矩形 601"/>
                    <p:cNvSpPr>
                      <a:spLocks noChangeAspect="1"/>
                    </p:cNvSpPr>
                    <p:nvPr/>
                  </p:nvSpPr>
                  <p:spPr>
                    <a:xfrm>
                      <a:off x="5083493"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3" name="矩形 602"/>
                    <p:cNvSpPr>
                      <a:spLocks noChangeAspect="1"/>
                    </p:cNvSpPr>
                    <p:nvPr/>
                  </p:nvSpPr>
                  <p:spPr>
                    <a:xfrm>
                      <a:off x="5372620"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4" name="矩形 603"/>
                    <p:cNvSpPr>
                      <a:spLocks noChangeAspect="1"/>
                    </p:cNvSpPr>
                    <p:nvPr/>
                  </p:nvSpPr>
                  <p:spPr>
                    <a:xfrm>
                      <a:off x="566174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5" name="矩形 604"/>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6" name="矩形 605"/>
                    <p:cNvSpPr>
                      <a:spLocks noChangeAspect="1"/>
                    </p:cNvSpPr>
                    <p:nvPr/>
                  </p:nvSpPr>
                  <p:spPr>
                    <a:xfrm>
                      <a:off x="6240001"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7" name="矩形 606"/>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8" name="矩形 607"/>
                    <p:cNvSpPr>
                      <a:spLocks noChangeAspect="1"/>
                    </p:cNvSpPr>
                    <p:nvPr/>
                  </p:nvSpPr>
                  <p:spPr>
                    <a:xfrm>
                      <a:off x="5083493"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9" name="矩形 608"/>
                    <p:cNvSpPr>
                      <a:spLocks noChangeAspect="1"/>
                    </p:cNvSpPr>
                    <p:nvPr/>
                  </p:nvSpPr>
                  <p:spPr>
                    <a:xfrm>
                      <a:off x="5372620"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0" name="矩形 609"/>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1" name="矩形 610"/>
                    <p:cNvSpPr>
                      <a:spLocks noChangeAspect="1"/>
                    </p:cNvSpPr>
                    <p:nvPr/>
                  </p:nvSpPr>
                  <p:spPr>
                    <a:xfrm>
                      <a:off x="5950874"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2" name="矩形 611"/>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3" name="矩形 612"/>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4" name="矩形 613"/>
                    <p:cNvSpPr>
                      <a:spLocks noChangeAspect="1"/>
                    </p:cNvSpPr>
                    <p:nvPr/>
                  </p:nvSpPr>
                  <p:spPr>
                    <a:xfrm>
                      <a:off x="5083493"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5" name="矩形 614"/>
                    <p:cNvSpPr>
                      <a:spLocks noChangeAspect="1"/>
                    </p:cNvSpPr>
                    <p:nvPr/>
                  </p:nvSpPr>
                  <p:spPr>
                    <a:xfrm>
                      <a:off x="5372620"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6" name="矩形 615"/>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7" name="矩形 616"/>
                    <p:cNvSpPr>
                      <a:spLocks noChangeAspect="1"/>
                    </p:cNvSpPr>
                    <p:nvPr/>
                  </p:nvSpPr>
                  <p:spPr>
                    <a:xfrm>
                      <a:off x="5950874"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8" name="矩形 617"/>
                    <p:cNvSpPr>
                      <a:spLocks noChangeAspect="1"/>
                    </p:cNvSpPr>
                    <p:nvPr/>
                  </p:nvSpPr>
                  <p:spPr>
                    <a:xfrm>
                      <a:off x="6240001"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9" name="矩形 618"/>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73" name="组合 472"/>
                  <p:cNvGrpSpPr>
                    <a:grpSpLocks noChangeAspect="1"/>
                  </p:cNvGrpSpPr>
                  <p:nvPr/>
                </p:nvGrpSpPr>
                <p:grpSpPr>
                  <a:xfrm>
                    <a:off x="9295766" y="2992164"/>
                    <a:ext cx="1079204" cy="1075697"/>
                    <a:chOff x="5083493" y="2519265"/>
                    <a:chExt cx="1733634" cy="1728000"/>
                  </a:xfrm>
                  <a:solidFill>
                    <a:schemeClr val="accent2">
                      <a:lumMod val="20000"/>
                      <a:lumOff val="80000"/>
                    </a:schemeClr>
                  </a:solidFill>
                </p:grpSpPr>
                <p:sp>
                  <p:nvSpPr>
                    <p:cNvPr id="548" name="矩形 547"/>
                    <p:cNvSpPr>
                      <a:spLocks noChangeAspect="1"/>
                    </p:cNvSpPr>
                    <p:nvPr/>
                  </p:nvSpPr>
                  <p:spPr>
                    <a:xfrm>
                      <a:off x="5083493"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49" name="矩形 548"/>
                    <p:cNvSpPr>
                      <a:spLocks noChangeAspect="1"/>
                    </p:cNvSpPr>
                    <p:nvPr/>
                  </p:nvSpPr>
                  <p:spPr>
                    <a:xfrm>
                      <a:off x="5372620"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50" name="矩形 549"/>
                    <p:cNvSpPr>
                      <a:spLocks noChangeAspect="1"/>
                    </p:cNvSpPr>
                    <p:nvPr/>
                  </p:nvSpPr>
                  <p:spPr>
                    <a:xfrm>
                      <a:off x="5661747"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51" name="矩形 550"/>
                    <p:cNvSpPr>
                      <a:spLocks noChangeAspect="1"/>
                    </p:cNvSpPr>
                    <p:nvPr/>
                  </p:nvSpPr>
                  <p:spPr>
                    <a:xfrm>
                      <a:off x="5950874"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2" name="矩形 551"/>
                    <p:cNvSpPr>
                      <a:spLocks noChangeAspect="1"/>
                    </p:cNvSpPr>
                    <p:nvPr/>
                  </p:nvSpPr>
                  <p:spPr>
                    <a:xfrm>
                      <a:off x="6240001"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3" name="矩形 552"/>
                    <p:cNvSpPr>
                      <a:spLocks noChangeAspect="1"/>
                    </p:cNvSpPr>
                    <p:nvPr/>
                  </p:nvSpPr>
                  <p:spPr>
                    <a:xfrm>
                      <a:off x="6529127"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4" name="矩形 553"/>
                    <p:cNvSpPr>
                      <a:spLocks noChangeAspect="1"/>
                    </p:cNvSpPr>
                    <p:nvPr/>
                  </p:nvSpPr>
                  <p:spPr>
                    <a:xfrm>
                      <a:off x="5083493"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5" name="矩形 554"/>
                    <p:cNvSpPr>
                      <a:spLocks noChangeAspect="1"/>
                    </p:cNvSpPr>
                    <p:nvPr/>
                  </p:nvSpPr>
                  <p:spPr>
                    <a:xfrm>
                      <a:off x="5372620"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6" name="矩形 555"/>
                    <p:cNvSpPr>
                      <a:spLocks noChangeAspect="1"/>
                    </p:cNvSpPr>
                    <p:nvPr/>
                  </p:nvSpPr>
                  <p:spPr>
                    <a:xfrm>
                      <a:off x="566174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7" name="矩形 556"/>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8" name="矩形 557"/>
                    <p:cNvSpPr>
                      <a:spLocks noChangeAspect="1"/>
                    </p:cNvSpPr>
                    <p:nvPr/>
                  </p:nvSpPr>
                  <p:spPr>
                    <a:xfrm>
                      <a:off x="6240001"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9" name="矩形 558"/>
                    <p:cNvSpPr>
                      <a:spLocks noChangeAspect="1"/>
                    </p:cNvSpPr>
                    <p:nvPr/>
                  </p:nvSpPr>
                  <p:spPr>
                    <a:xfrm>
                      <a:off x="6529127"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0" name="矩形 559"/>
                    <p:cNvSpPr>
                      <a:spLocks noChangeAspect="1"/>
                    </p:cNvSpPr>
                    <p:nvPr/>
                  </p:nvSpPr>
                  <p:spPr>
                    <a:xfrm>
                      <a:off x="5083493" y="3095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1" name="矩形 560"/>
                    <p:cNvSpPr>
                      <a:spLocks noChangeAspect="1"/>
                    </p:cNvSpPr>
                    <p:nvPr/>
                  </p:nvSpPr>
                  <p:spPr>
                    <a:xfrm>
                      <a:off x="5372619" y="3095266"/>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2" name="矩形 561"/>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3" name="矩形 562"/>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4" name="矩形 563"/>
                    <p:cNvSpPr>
                      <a:spLocks noChangeAspect="1"/>
                    </p:cNvSpPr>
                    <p:nvPr/>
                  </p:nvSpPr>
                  <p:spPr>
                    <a:xfrm>
                      <a:off x="6240001"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5" name="矩形 564"/>
                    <p:cNvSpPr>
                      <a:spLocks noChangeAspect="1"/>
                    </p:cNvSpPr>
                    <p:nvPr/>
                  </p:nvSpPr>
                  <p:spPr>
                    <a:xfrm>
                      <a:off x="6529127"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6" name="矩形 565"/>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7" name="矩形 566"/>
                    <p:cNvSpPr>
                      <a:spLocks noChangeAspect="1"/>
                    </p:cNvSpPr>
                    <p:nvPr/>
                  </p:nvSpPr>
                  <p:spPr>
                    <a:xfrm>
                      <a:off x="5372620"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8" name="矩形 567"/>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9" name="矩形 568"/>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0" name="矩形 569"/>
                    <p:cNvSpPr>
                      <a:spLocks noChangeAspect="1"/>
                    </p:cNvSpPr>
                    <p:nvPr/>
                  </p:nvSpPr>
                  <p:spPr>
                    <a:xfrm>
                      <a:off x="6240001"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1" name="矩形 570"/>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2" name="矩形 571"/>
                    <p:cNvSpPr>
                      <a:spLocks noChangeAspect="1"/>
                    </p:cNvSpPr>
                    <p:nvPr/>
                  </p:nvSpPr>
                  <p:spPr>
                    <a:xfrm>
                      <a:off x="5083493"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3" name="矩形 572"/>
                    <p:cNvSpPr>
                      <a:spLocks noChangeAspect="1"/>
                    </p:cNvSpPr>
                    <p:nvPr/>
                  </p:nvSpPr>
                  <p:spPr>
                    <a:xfrm>
                      <a:off x="5372620"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4" name="矩形 573"/>
                    <p:cNvSpPr>
                      <a:spLocks noChangeAspect="1"/>
                    </p:cNvSpPr>
                    <p:nvPr/>
                  </p:nvSpPr>
                  <p:spPr>
                    <a:xfrm>
                      <a:off x="5661747"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5" name="矩形 574"/>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6" name="矩形 575"/>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7" name="矩形 576"/>
                    <p:cNvSpPr>
                      <a:spLocks noChangeAspect="1"/>
                    </p:cNvSpPr>
                    <p:nvPr/>
                  </p:nvSpPr>
                  <p:spPr>
                    <a:xfrm>
                      <a:off x="652912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8" name="矩形 577"/>
                    <p:cNvSpPr>
                      <a:spLocks noChangeAspect="1"/>
                    </p:cNvSpPr>
                    <p:nvPr/>
                  </p:nvSpPr>
                  <p:spPr>
                    <a:xfrm>
                      <a:off x="5083493"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9" name="矩形 578"/>
                    <p:cNvSpPr>
                      <a:spLocks noChangeAspect="1"/>
                    </p:cNvSpPr>
                    <p:nvPr/>
                  </p:nvSpPr>
                  <p:spPr>
                    <a:xfrm>
                      <a:off x="5372620"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0" name="矩形 579"/>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1" name="矩形 580"/>
                    <p:cNvSpPr>
                      <a:spLocks noChangeAspect="1"/>
                    </p:cNvSpPr>
                    <p:nvPr/>
                  </p:nvSpPr>
                  <p:spPr>
                    <a:xfrm>
                      <a:off x="5950874"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2" name="矩形 581"/>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3" name="矩形 582"/>
                    <p:cNvSpPr>
                      <a:spLocks noChangeAspect="1"/>
                    </p:cNvSpPr>
                    <p:nvPr/>
                  </p:nvSpPr>
                  <p:spPr>
                    <a:xfrm>
                      <a:off x="6529127"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74" name="组合 473"/>
                  <p:cNvGrpSpPr>
                    <a:grpSpLocks noChangeAspect="1"/>
                  </p:cNvGrpSpPr>
                  <p:nvPr/>
                </p:nvGrpSpPr>
                <p:grpSpPr>
                  <a:xfrm>
                    <a:off x="9371087" y="3075963"/>
                    <a:ext cx="1079204" cy="1075697"/>
                    <a:chOff x="5083493" y="2519265"/>
                    <a:chExt cx="1733634" cy="1728000"/>
                  </a:xfrm>
                  <a:solidFill>
                    <a:schemeClr val="accent2">
                      <a:lumMod val="20000"/>
                      <a:lumOff val="80000"/>
                    </a:schemeClr>
                  </a:solidFill>
                </p:grpSpPr>
                <p:sp>
                  <p:nvSpPr>
                    <p:cNvPr id="512" name="矩形 511"/>
                    <p:cNvSpPr>
                      <a:spLocks noChangeAspect="1"/>
                    </p:cNvSpPr>
                    <p:nvPr/>
                  </p:nvSpPr>
                  <p:spPr>
                    <a:xfrm>
                      <a:off x="5083493"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13" name="矩形 512"/>
                    <p:cNvSpPr>
                      <a:spLocks noChangeAspect="1"/>
                    </p:cNvSpPr>
                    <p:nvPr/>
                  </p:nvSpPr>
                  <p:spPr>
                    <a:xfrm>
                      <a:off x="5372620"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4" name="矩形 513"/>
                    <p:cNvSpPr>
                      <a:spLocks noChangeAspect="1"/>
                    </p:cNvSpPr>
                    <p:nvPr/>
                  </p:nvSpPr>
                  <p:spPr>
                    <a:xfrm>
                      <a:off x="5661747"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5" name="矩形 514"/>
                    <p:cNvSpPr>
                      <a:spLocks noChangeAspect="1"/>
                    </p:cNvSpPr>
                    <p:nvPr/>
                  </p:nvSpPr>
                  <p:spPr>
                    <a:xfrm>
                      <a:off x="5950874"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6" name="矩形 515"/>
                    <p:cNvSpPr>
                      <a:spLocks noChangeAspect="1"/>
                    </p:cNvSpPr>
                    <p:nvPr/>
                  </p:nvSpPr>
                  <p:spPr>
                    <a:xfrm>
                      <a:off x="6240001"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7" name="矩形 516"/>
                    <p:cNvSpPr>
                      <a:spLocks noChangeAspect="1"/>
                    </p:cNvSpPr>
                    <p:nvPr/>
                  </p:nvSpPr>
                  <p:spPr>
                    <a:xfrm>
                      <a:off x="6529127"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8" name="矩形 517"/>
                    <p:cNvSpPr>
                      <a:spLocks noChangeAspect="1"/>
                    </p:cNvSpPr>
                    <p:nvPr/>
                  </p:nvSpPr>
                  <p:spPr>
                    <a:xfrm>
                      <a:off x="5083493"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9" name="矩形 518"/>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0" name="矩形 519"/>
                    <p:cNvSpPr>
                      <a:spLocks noChangeAspect="1"/>
                    </p:cNvSpPr>
                    <p:nvPr/>
                  </p:nvSpPr>
                  <p:spPr>
                    <a:xfrm>
                      <a:off x="566174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1" name="矩形 520"/>
                    <p:cNvSpPr>
                      <a:spLocks noChangeAspect="1"/>
                    </p:cNvSpPr>
                    <p:nvPr/>
                  </p:nvSpPr>
                  <p:spPr>
                    <a:xfrm>
                      <a:off x="5950874"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2" name="矩形 521"/>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3" name="矩形 522"/>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4" name="矩形 523"/>
                    <p:cNvSpPr>
                      <a:spLocks noChangeAspect="1"/>
                    </p:cNvSpPr>
                    <p:nvPr/>
                  </p:nvSpPr>
                  <p:spPr>
                    <a:xfrm>
                      <a:off x="5083493" y="3095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5" name="矩形 524"/>
                    <p:cNvSpPr>
                      <a:spLocks noChangeAspect="1"/>
                    </p:cNvSpPr>
                    <p:nvPr/>
                  </p:nvSpPr>
                  <p:spPr>
                    <a:xfrm>
                      <a:off x="5372620"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6" name="矩形 525"/>
                    <p:cNvSpPr>
                      <a:spLocks noChangeAspect="1"/>
                    </p:cNvSpPr>
                    <p:nvPr/>
                  </p:nvSpPr>
                  <p:spPr>
                    <a:xfrm>
                      <a:off x="566174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7" name="矩形 526"/>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8" name="矩形 527"/>
                    <p:cNvSpPr>
                      <a:spLocks noChangeAspect="1"/>
                    </p:cNvSpPr>
                    <p:nvPr/>
                  </p:nvSpPr>
                  <p:spPr>
                    <a:xfrm>
                      <a:off x="6240001"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29" name="矩形 528"/>
                    <p:cNvSpPr>
                      <a:spLocks noChangeAspect="1"/>
                    </p:cNvSpPr>
                    <p:nvPr/>
                  </p:nvSpPr>
                  <p:spPr>
                    <a:xfrm>
                      <a:off x="652912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0" name="矩形 529"/>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1" name="矩形 530"/>
                    <p:cNvSpPr>
                      <a:spLocks noChangeAspect="1"/>
                    </p:cNvSpPr>
                    <p:nvPr/>
                  </p:nvSpPr>
                  <p:spPr>
                    <a:xfrm>
                      <a:off x="5372620"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2" name="矩形 531"/>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3" name="矩形 532"/>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4" name="矩形 533"/>
                    <p:cNvSpPr>
                      <a:spLocks noChangeAspect="1"/>
                    </p:cNvSpPr>
                    <p:nvPr/>
                  </p:nvSpPr>
                  <p:spPr>
                    <a:xfrm>
                      <a:off x="6240001"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5" name="矩形 534"/>
                    <p:cNvSpPr>
                      <a:spLocks noChangeAspect="1"/>
                    </p:cNvSpPr>
                    <p:nvPr/>
                  </p:nvSpPr>
                  <p:spPr>
                    <a:xfrm>
                      <a:off x="652912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6" name="矩形 535"/>
                    <p:cNvSpPr>
                      <a:spLocks noChangeAspect="1"/>
                    </p:cNvSpPr>
                    <p:nvPr/>
                  </p:nvSpPr>
                  <p:spPr>
                    <a:xfrm>
                      <a:off x="5083493"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7" name="矩形 536"/>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8" name="矩形 537"/>
                    <p:cNvSpPr>
                      <a:spLocks noChangeAspect="1"/>
                    </p:cNvSpPr>
                    <p:nvPr/>
                  </p:nvSpPr>
                  <p:spPr>
                    <a:xfrm>
                      <a:off x="566174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9" name="矩形 538"/>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0" name="矩形 539"/>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1" name="矩形 540"/>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2" name="矩形 541"/>
                    <p:cNvSpPr>
                      <a:spLocks noChangeAspect="1"/>
                    </p:cNvSpPr>
                    <p:nvPr/>
                  </p:nvSpPr>
                  <p:spPr>
                    <a:xfrm>
                      <a:off x="5083493"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3" name="矩形 542"/>
                    <p:cNvSpPr>
                      <a:spLocks noChangeAspect="1"/>
                    </p:cNvSpPr>
                    <p:nvPr/>
                  </p:nvSpPr>
                  <p:spPr>
                    <a:xfrm>
                      <a:off x="5372620"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4" name="矩形 543"/>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5" name="矩形 544"/>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6" name="矩形 545"/>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7" name="矩形 546"/>
                    <p:cNvSpPr>
                      <a:spLocks noChangeAspect="1"/>
                    </p:cNvSpPr>
                    <p:nvPr/>
                  </p:nvSpPr>
                  <p:spPr>
                    <a:xfrm>
                      <a:off x="652912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75" name="组合 474"/>
                  <p:cNvGrpSpPr>
                    <a:grpSpLocks noChangeAspect="1"/>
                  </p:cNvGrpSpPr>
                  <p:nvPr/>
                </p:nvGrpSpPr>
                <p:grpSpPr>
                  <a:xfrm>
                    <a:off x="9446407" y="3159761"/>
                    <a:ext cx="1079204" cy="1075697"/>
                    <a:chOff x="5083493" y="2519265"/>
                    <a:chExt cx="1733634" cy="1728000"/>
                  </a:xfrm>
                </p:grpSpPr>
                <p:sp>
                  <p:nvSpPr>
                    <p:cNvPr id="476" name="矩形 475"/>
                    <p:cNvSpPr>
                      <a:spLocks noChangeAspect="1"/>
                    </p:cNvSpPr>
                    <p:nvPr/>
                  </p:nvSpPr>
                  <p:spPr>
                    <a:xfrm>
                      <a:off x="5083493" y="251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77" name="矩形 476"/>
                    <p:cNvSpPr>
                      <a:spLocks noChangeAspect="1"/>
                    </p:cNvSpPr>
                    <p:nvPr/>
                  </p:nvSpPr>
                  <p:spPr>
                    <a:xfrm>
                      <a:off x="5372620"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8" name="矩形 477"/>
                    <p:cNvSpPr>
                      <a:spLocks noChangeAspect="1"/>
                    </p:cNvSpPr>
                    <p:nvPr/>
                  </p:nvSpPr>
                  <p:spPr>
                    <a:xfrm>
                      <a:off x="5661747" y="251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9" name="矩形 478"/>
                    <p:cNvSpPr>
                      <a:spLocks noChangeAspect="1"/>
                    </p:cNvSpPr>
                    <p:nvPr/>
                  </p:nvSpPr>
                  <p:spPr>
                    <a:xfrm>
                      <a:off x="5950874" y="251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0" name="矩形 479"/>
                    <p:cNvSpPr>
                      <a:spLocks noChangeAspect="1"/>
                    </p:cNvSpPr>
                    <p:nvPr/>
                  </p:nvSpPr>
                  <p:spPr>
                    <a:xfrm>
                      <a:off x="6240001" y="251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1" name="矩形 480"/>
                    <p:cNvSpPr>
                      <a:spLocks noChangeAspect="1"/>
                    </p:cNvSpPr>
                    <p:nvPr/>
                  </p:nvSpPr>
                  <p:spPr>
                    <a:xfrm>
                      <a:off x="6529127" y="251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2" name="矩形 481"/>
                    <p:cNvSpPr>
                      <a:spLocks noChangeAspect="1"/>
                    </p:cNvSpPr>
                    <p:nvPr/>
                  </p:nvSpPr>
                  <p:spPr>
                    <a:xfrm>
                      <a:off x="5083493"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3" name="矩形 482"/>
                    <p:cNvSpPr>
                      <a:spLocks noChangeAspect="1"/>
                    </p:cNvSpPr>
                    <p:nvPr/>
                  </p:nvSpPr>
                  <p:spPr>
                    <a:xfrm>
                      <a:off x="5372620"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4" name="矩形 483"/>
                    <p:cNvSpPr>
                      <a:spLocks noChangeAspect="1"/>
                    </p:cNvSpPr>
                    <p:nvPr/>
                  </p:nvSpPr>
                  <p:spPr>
                    <a:xfrm>
                      <a:off x="5661747" y="2807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5" name="矩形 484"/>
                    <p:cNvSpPr>
                      <a:spLocks noChangeAspect="1"/>
                    </p:cNvSpPr>
                    <p:nvPr/>
                  </p:nvSpPr>
                  <p:spPr>
                    <a:xfrm>
                      <a:off x="5950874"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6" name="矩形 485"/>
                    <p:cNvSpPr>
                      <a:spLocks noChangeAspect="1"/>
                    </p:cNvSpPr>
                    <p:nvPr/>
                  </p:nvSpPr>
                  <p:spPr>
                    <a:xfrm>
                      <a:off x="6240002" y="2807266"/>
                      <a:ext cx="288000" cy="288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7" name="矩形 486"/>
                    <p:cNvSpPr>
                      <a:spLocks noChangeAspect="1"/>
                    </p:cNvSpPr>
                    <p:nvPr/>
                  </p:nvSpPr>
                  <p:spPr>
                    <a:xfrm>
                      <a:off x="6529127"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8" name="矩形 487"/>
                    <p:cNvSpPr>
                      <a:spLocks noChangeAspect="1"/>
                    </p:cNvSpPr>
                    <p:nvPr/>
                  </p:nvSpPr>
                  <p:spPr>
                    <a:xfrm>
                      <a:off x="5083493"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9" name="矩形 488"/>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0" name="矩形 489"/>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1" name="矩形 490"/>
                    <p:cNvSpPr>
                      <a:spLocks noChangeAspect="1"/>
                    </p:cNvSpPr>
                    <p:nvPr/>
                  </p:nvSpPr>
                  <p:spPr>
                    <a:xfrm>
                      <a:off x="5950874"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2" name="矩形 491"/>
                    <p:cNvSpPr>
                      <a:spLocks noChangeAspect="1"/>
                    </p:cNvSpPr>
                    <p:nvPr/>
                  </p:nvSpPr>
                  <p:spPr>
                    <a:xfrm>
                      <a:off x="6240001"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3" name="矩形 492"/>
                    <p:cNvSpPr>
                      <a:spLocks noChangeAspect="1"/>
                    </p:cNvSpPr>
                    <p:nvPr/>
                  </p:nvSpPr>
                  <p:spPr>
                    <a:xfrm>
                      <a:off x="6529127"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4" name="矩形 493"/>
                    <p:cNvSpPr>
                      <a:spLocks noChangeAspect="1"/>
                    </p:cNvSpPr>
                    <p:nvPr/>
                  </p:nvSpPr>
                  <p:spPr>
                    <a:xfrm>
                      <a:off x="5083493"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5" name="矩形 494"/>
                    <p:cNvSpPr>
                      <a:spLocks noChangeAspect="1"/>
                    </p:cNvSpPr>
                    <p:nvPr/>
                  </p:nvSpPr>
                  <p:spPr>
                    <a:xfrm>
                      <a:off x="5372620"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6" name="矩形 495"/>
                    <p:cNvSpPr>
                      <a:spLocks noChangeAspect="1"/>
                    </p:cNvSpPr>
                    <p:nvPr/>
                  </p:nvSpPr>
                  <p:spPr>
                    <a:xfrm>
                      <a:off x="5661747"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7" name="矩形 496"/>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8" name="矩形 497"/>
                    <p:cNvSpPr>
                      <a:spLocks noChangeAspect="1"/>
                    </p:cNvSpPr>
                    <p:nvPr/>
                  </p:nvSpPr>
                  <p:spPr>
                    <a:xfrm>
                      <a:off x="6240001"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9" name="矩形 498"/>
                    <p:cNvSpPr>
                      <a:spLocks noChangeAspect="1"/>
                    </p:cNvSpPr>
                    <p:nvPr/>
                  </p:nvSpPr>
                  <p:spPr>
                    <a:xfrm>
                      <a:off x="6529127"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0" name="矩形 499"/>
                    <p:cNvSpPr>
                      <a:spLocks noChangeAspect="1"/>
                    </p:cNvSpPr>
                    <p:nvPr/>
                  </p:nvSpPr>
                  <p:spPr>
                    <a:xfrm>
                      <a:off x="5083493"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1" name="矩形 500"/>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2" name="矩形 501"/>
                    <p:cNvSpPr>
                      <a:spLocks noChangeAspect="1"/>
                    </p:cNvSpPr>
                    <p:nvPr/>
                  </p:nvSpPr>
                  <p:spPr>
                    <a:xfrm>
                      <a:off x="566174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3" name="矩形 502"/>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4" name="矩形 503"/>
                    <p:cNvSpPr>
                      <a:spLocks noChangeAspect="1"/>
                    </p:cNvSpPr>
                    <p:nvPr/>
                  </p:nvSpPr>
                  <p:spPr>
                    <a:xfrm>
                      <a:off x="6240001"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5" name="矩形 504"/>
                    <p:cNvSpPr>
                      <a:spLocks noChangeAspect="1"/>
                    </p:cNvSpPr>
                    <p:nvPr/>
                  </p:nvSpPr>
                  <p:spPr>
                    <a:xfrm>
                      <a:off x="6529127"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6" name="矩形 505"/>
                    <p:cNvSpPr>
                      <a:spLocks noChangeAspect="1"/>
                    </p:cNvSpPr>
                    <p:nvPr/>
                  </p:nvSpPr>
                  <p:spPr>
                    <a:xfrm>
                      <a:off x="5083493"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7" name="矩形 506"/>
                    <p:cNvSpPr>
                      <a:spLocks noChangeAspect="1"/>
                    </p:cNvSpPr>
                    <p:nvPr/>
                  </p:nvSpPr>
                  <p:spPr>
                    <a:xfrm>
                      <a:off x="5372620"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8" name="矩形 507"/>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9" name="矩形 508"/>
                    <p:cNvSpPr>
                      <a:spLocks noChangeAspect="1"/>
                    </p:cNvSpPr>
                    <p:nvPr/>
                  </p:nvSpPr>
                  <p:spPr>
                    <a:xfrm>
                      <a:off x="5950874"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0" name="矩形 509"/>
                    <p:cNvSpPr>
                      <a:spLocks noChangeAspect="1"/>
                    </p:cNvSpPr>
                    <p:nvPr/>
                  </p:nvSpPr>
                  <p:spPr>
                    <a:xfrm>
                      <a:off x="6240001"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1" name="矩形 510"/>
                    <p:cNvSpPr>
                      <a:spLocks noChangeAspect="1"/>
                    </p:cNvSpPr>
                    <p:nvPr/>
                  </p:nvSpPr>
                  <p:spPr>
                    <a:xfrm>
                      <a:off x="6529127"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grpSp>
            <p:nvGrpSpPr>
              <p:cNvPr id="14" name="组合 13"/>
              <p:cNvGrpSpPr/>
              <p:nvPr/>
            </p:nvGrpSpPr>
            <p:grpSpPr>
              <a:xfrm>
                <a:off x="9706584" y="1390244"/>
                <a:ext cx="1221602" cy="613694"/>
                <a:chOff x="9451727" y="1312867"/>
                <a:chExt cx="1221602" cy="613694"/>
              </a:xfrm>
            </p:grpSpPr>
            <p:cxnSp>
              <p:nvCxnSpPr>
                <p:cNvPr id="80" name="直接箭头连接符 79"/>
                <p:cNvCxnSpPr/>
                <p:nvPr/>
              </p:nvCxnSpPr>
              <p:spPr>
                <a:xfrm flipV="1">
                  <a:off x="9462030" y="1640347"/>
                  <a:ext cx="1211299" cy="58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9451727" y="1312867"/>
                  <a:ext cx="1162365" cy="613694"/>
                </a:xfrm>
                <a:prstGeom prst="rect">
                  <a:avLst/>
                </a:prstGeom>
                <a:noFill/>
              </p:spPr>
              <p:txBody>
                <a:bodyPr wrap="square">
                  <a:spAutoFit/>
                </a:bodyPr>
                <a:lstStyle/>
                <a:p>
                  <a:pPr algn="ctr">
                    <a:lnSpc>
                      <a:spcPct val="150000"/>
                    </a:lnSpc>
                  </a:pPr>
                  <a:r>
                    <a:rPr lang="zh-CN" altLang="en-US" sz="1200" dirty="0">
                      <a:latin typeface="+mn-ea"/>
                      <a:cs typeface="Times New Roman" panose="02020603050405020304" pitchFamily="18" charset="0"/>
                    </a:rPr>
                    <a:t>阵列信号处理</a:t>
                  </a:r>
                  <a:endParaRPr lang="en-US" altLang="zh-CN" sz="1200" dirty="0">
                    <a:latin typeface="+mn-ea"/>
                    <a:cs typeface="Times New Roman" panose="02020603050405020304" pitchFamily="18" charset="0"/>
                  </a:endParaRPr>
                </a:p>
                <a:p>
                  <a:pPr algn="ctr">
                    <a:lnSpc>
                      <a:spcPct val="150000"/>
                    </a:lnSpc>
                  </a:pPr>
                  <a:r>
                    <a:rPr lang="zh-CN" altLang="en-US" sz="1200" dirty="0">
                      <a:latin typeface="+mn-ea"/>
                      <a:cs typeface="Times New Roman" panose="02020603050405020304" pitchFamily="18" charset="0"/>
                    </a:rPr>
                    <a:t>信道信息增强</a:t>
                  </a:r>
                  <a:endParaRPr lang="zh-CN" altLang="en-US" sz="1200" dirty="0">
                    <a:latin typeface="+mn-ea"/>
                  </a:endParaRPr>
                </a:p>
              </p:txBody>
            </p:sp>
          </p:grpSp>
          <p:grpSp>
            <p:nvGrpSpPr>
              <p:cNvPr id="82" name="组合 81"/>
              <p:cNvGrpSpPr/>
              <p:nvPr/>
            </p:nvGrpSpPr>
            <p:grpSpPr>
              <a:xfrm>
                <a:off x="7680166" y="1129108"/>
                <a:ext cx="1130481" cy="1135966"/>
                <a:chOff x="719622" y="2546929"/>
                <a:chExt cx="1319850" cy="1366479"/>
              </a:xfrm>
            </p:grpSpPr>
            <p:sp>
              <p:nvSpPr>
                <p:cNvPr id="282" name="文本框 281"/>
                <p:cNvSpPr txBox="1"/>
                <p:nvPr/>
              </p:nvSpPr>
              <p:spPr>
                <a:xfrm>
                  <a:off x="719622" y="3358061"/>
                  <a:ext cx="1319850" cy="555347"/>
                </a:xfrm>
                <a:prstGeom prst="rect">
                  <a:avLst/>
                </a:prstGeom>
                <a:noFill/>
              </p:spPr>
              <p:txBody>
                <a:bodyPr wrap="square" rtlCol="0">
                  <a:spAutoFit/>
                </a:bodyPr>
                <a:lstStyle/>
                <a:p>
                  <a:pPr algn="ctr"/>
                  <a:r>
                    <a:rPr lang="zh-CN" altLang="en-US" sz="1200" dirty="0">
                      <a:latin typeface="微软雅黑" panose="020B0503020204020204" charset="-122"/>
                      <a:ea typeface="微软雅黑" panose="020B0503020204020204" charset="-122"/>
                      <a:cs typeface="Times New Roman" panose="02020603050405020304" pitchFamily="18" charset="0"/>
                    </a:rPr>
                    <a:t>单天线</a:t>
                  </a:r>
                  <a:r>
                    <a:rPr lang="en-US" altLang="zh-CN" sz="1200" dirty="0">
                      <a:latin typeface="Times New Roman" panose="02020603050405020304" pitchFamily="18" charset="0"/>
                      <a:ea typeface="微软雅黑" panose="020B0503020204020204" charset="-122"/>
                      <a:cs typeface="Times New Roman" panose="02020603050405020304" pitchFamily="18" charset="0"/>
                    </a:rPr>
                    <a:t>CSI</a:t>
                  </a:r>
                </a:p>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（时、频信息）</a:t>
                  </a:r>
                </a:p>
              </p:txBody>
            </p:sp>
            <p:grpSp>
              <p:nvGrpSpPr>
                <p:cNvPr id="283" name="组合 282"/>
                <p:cNvGrpSpPr/>
                <p:nvPr/>
              </p:nvGrpSpPr>
              <p:grpSpPr>
                <a:xfrm>
                  <a:off x="966926" y="2546929"/>
                  <a:ext cx="791977" cy="809420"/>
                  <a:chOff x="9145124" y="2824566"/>
                  <a:chExt cx="1380487" cy="1410892"/>
                </a:xfrm>
              </p:grpSpPr>
              <p:grpSp>
                <p:nvGrpSpPr>
                  <p:cNvPr id="284" name="组合 283"/>
                  <p:cNvGrpSpPr>
                    <a:grpSpLocks noChangeAspect="1"/>
                  </p:cNvGrpSpPr>
                  <p:nvPr/>
                </p:nvGrpSpPr>
                <p:grpSpPr>
                  <a:xfrm>
                    <a:off x="9145124" y="2824566"/>
                    <a:ext cx="1079204" cy="1075697"/>
                    <a:chOff x="5083493" y="2519265"/>
                    <a:chExt cx="1733634" cy="1728000"/>
                  </a:xfrm>
                </p:grpSpPr>
                <p:sp>
                  <p:nvSpPr>
                    <p:cNvPr id="433" name="矩形 432"/>
                    <p:cNvSpPr>
                      <a:spLocks noChangeAspect="1"/>
                    </p:cNvSpPr>
                    <p:nvPr/>
                  </p:nvSpPr>
                  <p:spPr>
                    <a:xfrm>
                      <a:off x="5083493"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34" name="矩形 433"/>
                    <p:cNvSpPr>
                      <a:spLocks noChangeAspect="1"/>
                    </p:cNvSpPr>
                    <p:nvPr/>
                  </p:nvSpPr>
                  <p:spPr>
                    <a:xfrm>
                      <a:off x="5372620"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5" name="矩形 434"/>
                    <p:cNvSpPr>
                      <a:spLocks noChangeAspect="1"/>
                    </p:cNvSpPr>
                    <p:nvPr/>
                  </p:nvSpPr>
                  <p:spPr>
                    <a:xfrm>
                      <a:off x="5661747"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36" name="矩形 435"/>
                    <p:cNvSpPr>
                      <a:spLocks noChangeAspect="1"/>
                    </p:cNvSpPr>
                    <p:nvPr/>
                  </p:nvSpPr>
                  <p:spPr>
                    <a:xfrm>
                      <a:off x="5950874"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7" name="矩形 436"/>
                    <p:cNvSpPr>
                      <a:spLocks noChangeAspect="1"/>
                    </p:cNvSpPr>
                    <p:nvPr/>
                  </p:nvSpPr>
                  <p:spPr>
                    <a:xfrm>
                      <a:off x="6240001"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8" name="矩形 437"/>
                    <p:cNvSpPr>
                      <a:spLocks noChangeAspect="1"/>
                    </p:cNvSpPr>
                    <p:nvPr/>
                  </p:nvSpPr>
                  <p:spPr>
                    <a:xfrm>
                      <a:off x="6529127"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9" name="矩形 438"/>
                    <p:cNvSpPr>
                      <a:spLocks noChangeAspect="1"/>
                    </p:cNvSpPr>
                    <p:nvPr/>
                  </p:nvSpPr>
                  <p:spPr>
                    <a:xfrm>
                      <a:off x="5083493" y="2807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0" name="矩形 439"/>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1" name="矩形 440"/>
                    <p:cNvSpPr>
                      <a:spLocks noChangeAspect="1"/>
                    </p:cNvSpPr>
                    <p:nvPr/>
                  </p:nvSpPr>
                  <p:spPr>
                    <a:xfrm>
                      <a:off x="5661747" y="2807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2" name="矩形 441"/>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3" name="矩形 442"/>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4" name="矩形 443"/>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5" name="矩形 444"/>
                    <p:cNvSpPr>
                      <a:spLocks noChangeAspect="1"/>
                    </p:cNvSpPr>
                    <p:nvPr/>
                  </p:nvSpPr>
                  <p:spPr>
                    <a:xfrm>
                      <a:off x="5083493" y="3095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6" name="矩形 445"/>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7" name="矩形 446"/>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8" name="矩形 447"/>
                    <p:cNvSpPr>
                      <a:spLocks noChangeAspect="1"/>
                    </p:cNvSpPr>
                    <p:nvPr/>
                  </p:nvSpPr>
                  <p:spPr>
                    <a:xfrm>
                      <a:off x="5950874"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9" name="矩形 448"/>
                    <p:cNvSpPr>
                      <a:spLocks noChangeAspect="1"/>
                    </p:cNvSpPr>
                    <p:nvPr/>
                  </p:nvSpPr>
                  <p:spPr>
                    <a:xfrm>
                      <a:off x="6240001"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0" name="矩形 449"/>
                    <p:cNvSpPr>
                      <a:spLocks noChangeAspect="1"/>
                    </p:cNvSpPr>
                    <p:nvPr/>
                  </p:nvSpPr>
                  <p:spPr>
                    <a:xfrm>
                      <a:off x="6529127"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1" name="矩形 450"/>
                    <p:cNvSpPr>
                      <a:spLocks noChangeAspect="1"/>
                    </p:cNvSpPr>
                    <p:nvPr/>
                  </p:nvSpPr>
                  <p:spPr>
                    <a:xfrm>
                      <a:off x="5083493" y="3383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2" name="矩形 451"/>
                    <p:cNvSpPr>
                      <a:spLocks noChangeAspect="1"/>
                    </p:cNvSpPr>
                    <p:nvPr/>
                  </p:nvSpPr>
                  <p:spPr>
                    <a:xfrm>
                      <a:off x="5372620"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3" name="矩形 452"/>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4" name="矩形 453"/>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5" name="矩形 454"/>
                    <p:cNvSpPr>
                      <a:spLocks noChangeAspect="1"/>
                    </p:cNvSpPr>
                    <p:nvPr/>
                  </p:nvSpPr>
                  <p:spPr>
                    <a:xfrm>
                      <a:off x="6240001"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6" name="矩形 455"/>
                    <p:cNvSpPr>
                      <a:spLocks noChangeAspect="1"/>
                    </p:cNvSpPr>
                    <p:nvPr/>
                  </p:nvSpPr>
                  <p:spPr>
                    <a:xfrm>
                      <a:off x="6529127"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7" name="矩形 456"/>
                    <p:cNvSpPr>
                      <a:spLocks noChangeAspect="1"/>
                    </p:cNvSpPr>
                    <p:nvPr/>
                  </p:nvSpPr>
                  <p:spPr>
                    <a:xfrm>
                      <a:off x="5083493"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8" name="矩形 457"/>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9" name="矩形 458"/>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0" name="矩形 459"/>
                    <p:cNvSpPr>
                      <a:spLocks noChangeAspect="1"/>
                    </p:cNvSpPr>
                    <p:nvPr/>
                  </p:nvSpPr>
                  <p:spPr>
                    <a:xfrm>
                      <a:off x="5950874"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1" name="矩形 460"/>
                    <p:cNvSpPr>
                      <a:spLocks noChangeAspect="1"/>
                    </p:cNvSpPr>
                    <p:nvPr/>
                  </p:nvSpPr>
                  <p:spPr>
                    <a:xfrm>
                      <a:off x="6240001"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2" name="矩形 461"/>
                    <p:cNvSpPr>
                      <a:spLocks noChangeAspect="1"/>
                    </p:cNvSpPr>
                    <p:nvPr/>
                  </p:nvSpPr>
                  <p:spPr>
                    <a:xfrm>
                      <a:off x="652912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3" name="矩形 462"/>
                    <p:cNvSpPr>
                      <a:spLocks noChangeAspect="1"/>
                    </p:cNvSpPr>
                    <p:nvPr/>
                  </p:nvSpPr>
                  <p:spPr>
                    <a:xfrm>
                      <a:off x="5083493" y="395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4" name="矩形 463"/>
                    <p:cNvSpPr>
                      <a:spLocks noChangeAspect="1"/>
                    </p:cNvSpPr>
                    <p:nvPr/>
                  </p:nvSpPr>
                  <p:spPr>
                    <a:xfrm>
                      <a:off x="5372620"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5" name="矩形 464"/>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6" name="矩形 465"/>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7" name="矩形 466"/>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8" name="矩形 467"/>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85" name="组合 284"/>
                  <p:cNvGrpSpPr>
                    <a:grpSpLocks noChangeAspect="1"/>
                  </p:cNvGrpSpPr>
                  <p:nvPr/>
                </p:nvGrpSpPr>
                <p:grpSpPr>
                  <a:xfrm>
                    <a:off x="9220445" y="2908365"/>
                    <a:ext cx="1079204" cy="1075697"/>
                    <a:chOff x="5083493" y="2519265"/>
                    <a:chExt cx="1733634" cy="1728000"/>
                  </a:xfrm>
                </p:grpSpPr>
                <p:sp>
                  <p:nvSpPr>
                    <p:cNvPr id="397" name="矩形 396"/>
                    <p:cNvSpPr>
                      <a:spLocks noChangeAspect="1"/>
                    </p:cNvSpPr>
                    <p:nvPr/>
                  </p:nvSpPr>
                  <p:spPr>
                    <a:xfrm>
                      <a:off x="5083493"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98" name="矩形 397"/>
                    <p:cNvSpPr>
                      <a:spLocks noChangeAspect="1"/>
                    </p:cNvSpPr>
                    <p:nvPr/>
                  </p:nvSpPr>
                  <p:spPr>
                    <a:xfrm>
                      <a:off x="5372620"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9" name="矩形 398"/>
                    <p:cNvSpPr>
                      <a:spLocks noChangeAspect="1"/>
                    </p:cNvSpPr>
                    <p:nvPr/>
                  </p:nvSpPr>
                  <p:spPr>
                    <a:xfrm>
                      <a:off x="5661747" y="251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0" name="矩形 399"/>
                    <p:cNvSpPr>
                      <a:spLocks noChangeAspect="1"/>
                    </p:cNvSpPr>
                    <p:nvPr/>
                  </p:nvSpPr>
                  <p:spPr>
                    <a:xfrm>
                      <a:off x="5950874"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1" name="矩形 400"/>
                    <p:cNvSpPr>
                      <a:spLocks noChangeAspect="1"/>
                    </p:cNvSpPr>
                    <p:nvPr/>
                  </p:nvSpPr>
                  <p:spPr>
                    <a:xfrm>
                      <a:off x="6240001"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2" name="矩形 401"/>
                    <p:cNvSpPr>
                      <a:spLocks noChangeAspect="1"/>
                    </p:cNvSpPr>
                    <p:nvPr/>
                  </p:nvSpPr>
                  <p:spPr>
                    <a:xfrm>
                      <a:off x="6529127"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3" name="矩形 402"/>
                    <p:cNvSpPr>
                      <a:spLocks noChangeAspect="1"/>
                    </p:cNvSpPr>
                    <p:nvPr/>
                  </p:nvSpPr>
                  <p:spPr>
                    <a:xfrm>
                      <a:off x="5083493" y="2807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4" name="矩形 403"/>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5" name="矩形 404"/>
                    <p:cNvSpPr>
                      <a:spLocks noChangeAspect="1"/>
                    </p:cNvSpPr>
                    <p:nvPr/>
                  </p:nvSpPr>
                  <p:spPr>
                    <a:xfrm>
                      <a:off x="5661747"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6" name="矩形 405"/>
                    <p:cNvSpPr>
                      <a:spLocks noChangeAspect="1"/>
                    </p:cNvSpPr>
                    <p:nvPr/>
                  </p:nvSpPr>
                  <p:spPr>
                    <a:xfrm>
                      <a:off x="5950874"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7" name="矩形 406"/>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8" name="矩形 407"/>
                    <p:cNvSpPr>
                      <a:spLocks noChangeAspect="1"/>
                    </p:cNvSpPr>
                    <p:nvPr/>
                  </p:nvSpPr>
                  <p:spPr>
                    <a:xfrm>
                      <a:off x="652912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9" name="矩形 408"/>
                    <p:cNvSpPr>
                      <a:spLocks noChangeAspect="1"/>
                    </p:cNvSpPr>
                    <p:nvPr/>
                  </p:nvSpPr>
                  <p:spPr>
                    <a:xfrm>
                      <a:off x="5083493" y="3095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0" name="矩形 409"/>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1" name="矩形 410"/>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2" name="矩形 411"/>
                    <p:cNvSpPr>
                      <a:spLocks noChangeAspect="1"/>
                    </p:cNvSpPr>
                    <p:nvPr/>
                  </p:nvSpPr>
                  <p:spPr>
                    <a:xfrm>
                      <a:off x="5950874"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3" name="矩形 412"/>
                    <p:cNvSpPr>
                      <a:spLocks noChangeAspect="1"/>
                    </p:cNvSpPr>
                    <p:nvPr/>
                  </p:nvSpPr>
                  <p:spPr>
                    <a:xfrm>
                      <a:off x="6240001"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4" name="矩形 413"/>
                    <p:cNvSpPr>
                      <a:spLocks noChangeAspect="1"/>
                    </p:cNvSpPr>
                    <p:nvPr/>
                  </p:nvSpPr>
                  <p:spPr>
                    <a:xfrm>
                      <a:off x="652912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5" name="矩形 414"/>
                    <p:cNvSpPr>
                      <a:spLocks noChangeAspect="1"/>
                    </p:cNvSpPr>
                    <p:nvPr/>
                  </p:nvSpPr>
                  <p:spPr>
                    <a:xfrm>
                      <a:off x="5083493" y="3383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6" name="矩形 415"/>
                    <p:cNvSpPr>
                      <a:spLocks noChangeAspect="1"/>
                    </p:cNvSpPr>
                    <p:nvPr/>
                  </p:nvSpPr>
                  <p:spPr>
                    <a:xfrm>
                      <a:off x="5372620"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7" name="矩形 416"/>
                    <p:cNvSpPr>
                      <a:spLocks noChangeAspect="1"/>
                    </p:cNvSpPr>
                    <p:nvPr/>
                  </p:nvSpPr>
                  <p:spPr>
                    <a:xfrm>
                      <a:off x="566174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8" name="矩形 417"/>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9" name="矩形 418"/>
                    <p:cNvSpPr>
                      <a:spLocks noChangeAspect="1"/>
                    </p:cNvSpPr>
                    <p:nvPr/>
                  </p:nvSpPr>
                  <p:spPr>
                    <a:xfrm>
                      <a:off x="6240001"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0" name="矩形 419"/>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1" name="矩形 420"/>
                    <p:cNvSpPr>
                      <a:spLocks noChangeAspect="1"/>
                    </p:cNvSpPr>
                    <p:nvPr/>
                  </p:nvSpPr>
                  <p:spPr>
                    <a:xfrm>
                      <a:off x="5083493" y="3671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2" name="矩形 421"/>
                    <p:cNvSpPr>
                      <a:spLocks noChangeAspect="1"/>
                    </p:cNvSpPr>
                    <p:nvPr/>
                  </p:nvSpPr>
                  <p:spPr>
                    <a:xfrm>
                      <a:off x="5372620"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3" name="矩形 422"/>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4" name="矩形 423"/>
                    <p:cNvSpPr>
                      <a:spLocks noChangeAspect="1"/>
                    </p:cNvSpPr>
                    <p:nvPr/>
                  </p:nvSpPr>
                  <p:spPr>
                    <a:xfrm>
                      <a:off x="5950874"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5" name="矩形 424"/>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6" name="矩形 425"/>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7" name="矩形 426"/>
                    <p:cNvSpPr>
                      <a:spLocks noChangeAspect="1"/>
                    </p:cNvSpPr>
                    <p:nvPr/>
                  </p:nvSpPr>
                  <p:spPr>
                    <a:xfrm>
                      <a:off x="5083493" y="395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8" name="矩形 427"/>
                    <p:cNvSpPr>
                      <a:spLocks noChangeAspect="1"/>
                    </p:cNvSpPr>
                    <p:nvPr/>
                  </p:nvSpPr>
                  <p:spPr>
                    <a:xfrm>
                      <a:off x="5372620"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9" name="矩形 428"/>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0" name="矩形 429"/>
                    <p:cNvSpPr>
                      <a:spLocks noChangeAspect="1"/>
                    </p:cNvSpPr>
                    <p:nvPr/>
                  </p:nvSpPr>
                  <p:spPr>
                    <a:xfrm>
                      <a:off x="5950874"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1" name="矩形 430"/>
                    <p:cNvSpPr>
                      <a:spLocks noChangeAspect="1"/>
                    </p:cNvSpPr>
                    <p:nvPr/>
                  </p:nvSpPr>
                  <p:spPr>
                    <a:xfrm>
                      <a:off x="6240001"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2" name="矩形 431"/>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86" name="组合 285"/>
                  <p:cNvGrpSpPr>
                    <a:grpSpLocks noChangeAspect="1"/>
                  </p:cNvGrpSpPr>
                  <p:nvPr/>
                </p:nvGrpSpPr>
                <p:grpSpPr>
                  <a:xfrm>
                    <a:off x="9295766" y="2992164"/>
                    <a:ext cx="1079204" cy="1075697"/>
                    <a:chOff x="5083493" y="2519265"/>
                    <a:chExt cx="1733634" cy="1728000"/>
                  </a:xfrm>
                  <a:solidFill>
                    <a:schemeClr val="accent2">
                      <a:lumMod val="20000"/>
                      <a:lumOff val="80000"/>
                    </a:schemeClr>
                  </a:solidFill>
                </p:grpSpPr>
                <p:sp>
                  <p:nvSpPr>
                    <p:cNvPr id="361" name="矩形 360"/>
                    <p:cNvSpPr>
                      <a:spLocks noChangeAspect="1"/>
                    </p:cNvSpPr>
                    <p:nvPr/>
                  </p:nvSpPr>
                  <p:spPr>
                    <a:xfrm>
                      <a:off x="5083493"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62" name="矩形 361"/>
                    <p:cNvSpPr>
                      <a:spLocks noChangeAspect="1"/>
                    </p:cNvSpPr>
                    <p:nvPr/>
                  </p:nvSpPr>
                  <p:spPr>
                    <a:xfrm>
                      <a:off x="5372620" y="251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63" name="矩形 362"/>
                    <p:cNvSpPr>
                      <a:spLocks noChangeAspect="1"/>
                    </p:cNvSpPr>
                    <p:nvPr/>
                  </p:nvSpPr>
                  <p:spPr>
                    <a:xfrm>
                      <a:off x="5661747"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64" name="矩形 363"/>
                    <p:cNvSpPr>
                      <a:spLocks noChangeAspect="1"/>
                    </p:cNvSpPr>
                    <p:nvPr/>
                  </p:nvSpPr>
                  <p:spPr>
                    <a:xfrm>
                      <a:off x="5950874"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5" name="矩形 364"/>
                    <p:cNvSpPr>
                      <a:spLocks noChangeAspect="1"/>
                    </p:cNvSpPr>
                    <p:nvPr/>
                  </p:nvSpPr>
                  <p:spPr>
                    <a:xfrm>
                      <a:off x="6240001"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6" name="矩形 365"/>
                    <p:cNvSpPr>
                      <a:spLocks noChangeAspect="1"/>
                    </p:cNvSpPr>
                    <p:nvPr/>
                  </p:nvSpPr>
                  <p:spPr>
                    <a:xfrm>
                      <a:off x="6529127"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7" name="矩形 366"/>
                    <p:cNvSpPr>
                      <a:spLocks noChangeAspect="1"/>
                    </p:cNvSpPr>
                    <p:nvPr/>
                  </p:nvSpPr>
                  <p:spPr>
                    <a:xfrm>
                      <a:off x="5083493" y="2807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8" name="矩形 367"/>
                    <p:cNvSpPr>
                      <a:spLocks noChangeAspect="1"/>
                    </p:cNvSpPr>
                    <p:nvPr/>
                  </p:nvSpPr>
                  <p:spPr>
                    <a:xfrm>
                      <a:off x="5372620"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9" name="矩形 368"/>
                    <p:cNvSpPr>
                      <a:spLocks noChangeAspect="1"/>
                    </p:cNvSpPr>
                    <p:nvPr/>
                  </p:nvSpPr>
                  <p:spPr>
                    <a:xfrm>
                      <a:off x="566174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0" name="矩形 369"/>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1" name="矩形 370"/>
                    <p:cNvSpPr>
                      <a:spLocks noChangeAspect="1"/>
                    </p:cNvSpPr>
                    <p:nvPr/>
                  </p:nvSpPr>
                  <p:spPr>
                    <a:xfrm>
                      <a:off x="6240001"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2" name="矩形 371"/>
                    <p:cNvSpPr>
                      <a:spLocks noChangeAspect="1"/>
                    </p:cNvSpPr>
                    <p:nvPr/>
                  </p:nvSpPr>
                  <p:spPr>
                    <a:xfrm>
                      <a:off x="6529127"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3" name="矩形 372"/>
                    <p:cNvSpPr>
                      <a:spLocks noChangeAspect="1"/>
                    </p:cNvSpPr>
                    <p:nvPr/>
                  </p:nvSpPr>
                  <p:spPr>
                    <a:xfrm>
                      <a:off x="5083493" y="3095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4" name="矩形 373"/>
                    <p:cNvSpPr>
                      <a:spLocks noChangeAspect="1"/>
                    </p:cNvSpPr>
                    <p:nvPr/>
                  </p:nvSpPr>
                  <p:spPr>
                    <a:xfrm>
                      <a:off x="5372619" y="3095266"/>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5" name="矩形 374"/>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6" name="矩形 375"/>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7" name="矩形 376"/>
                    <p:cNvSpPr>
                      <a:spLocks noChangeAspect="1"/>
                    </p:cNvSpPr>
                    <p:nvPr/>
                  </p:nvSpPr>
                  <p:spPr>
                    <a:xfrm>
                      <a:off x="6240001"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8" name="矩形 377"/>
                    <p:cNvSpPr>
                      <a:spLocks noChangeAspect="1"/>
                    </p:cNvSpPr>
                    <p:nvPr/>
                  </p:nvSpPr>
                  <p:spPr>
                    <a:xfrm>
                      <a:off x="6529127"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9" name="矩形 378"/>
                    <p:cNvSpPr>
                      <a:spLocks noChangeAspect="1"/>
                    </p:cNvSpPr>
                    <p:nvPr/>
                  </p:nvSpPr>
                  <p:spPr>
                    <a:xfrm>
                      <a:off x="5083493" y="3383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80" name="矩形 379"/>
                    <p:cNvSpPr>
                      <a:spLocks noChangeAspect="1"/>
                    </p:cNvSpPr>
                    <p:nvPr/>
                  </p:nvSpPr>
                  <p:spPr>
                    <a:xfrm>
                      <a:off x="5372620"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1" name="矩形 380"/>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2" name="矩形 381"/>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3" name="矩形 382"/>
                    <p:cNvSpPr>
                      <a:spLocks noChangeAspect="1"/>
                    </p:cNvSpPr>
                    <p:nvPr/>
                  </p:nvSpPr>
                  <p:spPr>
                    <a:xfrm>
                      <a:off x="6240001"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4" name="矩形 383"/>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5" name="矩形 384"/>
                    <p:cNvSpPr>
                      <a:spLocks noChangeAspect="1"/>
                    </p:cNvSpPr>
                    <p:nvPr/>
                  </p:nvSpPr>
                  <p:spPr>
                    <a:xfrm>
                      <a:off x="5083493"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6" name="矩形 385"/>
                    <p:cNvSpPr>
                      <a:spLocks noChangeAspect="1"/>
                    </p:cNvSpPr>
                    <p:nvPr/>
                  </p:nvSpPr>
                  <p:spPr>
                    <a:xfrm>
                      <a:off x="5372620"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7" name="矩形 386"/>
                    <p:cNvSpPr>
                      <a:spLocks noChangeAspect="1"/>
                    </p:cNvSpPr>
                    <p:nvPr/>
                  </p:nvSpPr>
                  <p:spPr>
                    <a:xfrm>
                      <a:off x="5661747"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8" name="矩形 387"/>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9" name="矩形 388"/>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0" name="矩形 389"/>
                    <p:cNvSpPr>
                      <a:spLocks noChangeAspect="1"/>
                    </p:cNvSpPr>
                    <p:nvPr/>
                  </p:nvSpPr>
                  <p:spPr>
                    <a:xfrm>
                      <a:off x="652912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1" name="矩形 390"/>
                    <p:cNvSpPr>
                      <a:spLocks noChangeAspect="1"/>
                    </p:cNvSpPr>
                    <p:nvPr/>
                  </p:nvSpPr>
                  <p:spPr>
                    <a:xfrm>
                      <a:off x="5083493" y="395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2" name="矩形 391"/>
                    <p:cNvSpPr>
                      <a:spLocks noChangeAspect="1"/>
                    </p:cNvSpPr>
                    <p:nvPr/>
                  </p:nvSpPr>
                  <p:spPr>
                    <a:xfrm>
                      <a:off x="5372620"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3" name="矩形 392"/>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4" name="矩形 393"/>
                    <p:cNvSpPr>
                      <a:spLocks noChangeAspect="1"/>
                    </p:cNvSpPr>
                    <p:nvPr/>
                  </p:nvSpPr>
                  <p:spPr>
                    <a:xfrm>
                      <a:off x="5950874"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5" name="矩形 394"/>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6" name="矩形 395"/>
                    <p:cNvSpPr>
                      <a:spLocks noChangeAspect="1"/>
                    </p:cNvSpPr>
                    <p:nvPr/>
                  </p:nvSpPr>
                  <p:spPr>
                    <a:xfrm>
                      <a:off x="6529127"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87" name="组合 286"/>
                  <p:cNvGrpSpPr>
                    <a:grpSpLocks noChangeAspect="1"/>
                  </p:cNvGrpSpPr>
                  <p:nvPr/>
                </p:nvGrpSpPr>
                <p:grpSpPr>
                  <a:xfrm>
                    <a:off x="9371087" y="3075963"/>
                    <a:ext cx="1079204" cy="1075697"/>
                    <a:chOff x="5083493" y="2519265"/>
                    <a:chExt cx="1733634" cy="1728000"/>
                  </a:xfrm>
                  <a:solidFill>
                    <a:schemeClr val="accent2">
                      <a:lumMod val="20000"/>
                      <a:lumOff val="80000"/>
                    </a:schemeClr>
                  </a:solidFill>
                </p:grpSpPr>
                <p:sp>
                  <p:nvSpPr>
                    <p:cNvPr id="325" name="矩形 324"/>
                    <p:cNvSpPr>
                      <a:spLocks noChangeAspect="1"/>
                    </p:cNvSpPr>
                    <p:nvPr/>
                  </p:nvSpPr>
                  <p:spPr>
                    <a:xfrm>
                      <a:off x="5083493"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26" name="矩形 325"/>
                    <p:cNvSpPr>
                      <a:spLocks noChangeAspect="1"/>
                    </p:cNvSpPr>
                    <p:nvPr/>
                  </p:nvSpPr>
                  <p:spPr>
                    <a:xfrm>
                      <a:off x="5372620"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7" name="矩形 326"/>
                    <p:cNvSpPr>
                      <a:spLocks noChangeAspect="1"/>
                    </p:cNvSpPr>
                    <p:nvPr/>
                  </p:nvSpPr>
                  <p:spPr>
                    <a:xfrm>
                      <a:off x="5661747"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8" name="矩形 327"/>
                    <p:cNvSpPr>
                      <a:spLocks noChangeAspect="1"/>
                    </p:cNvSpPr>
                    <p:nvPr/>
                  </p:nvSpPr>
                  <p:spPr>
                    <a:xfrm>
                      <a:off x="5950874"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9" name="矩形 328"/>
                    <p:cNvSpPr>
                      <a:spLocks noChangeAspect="1"/>
                    </p:cNvSpPr>
                    <p:nvPr/>
                  </p:nvSpPr>
                  <p:spPr>
                    <a:xfrm>
                      <a:off x="6240001"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0" name="矩形 329"/>
                    <p:cNvSpPr>
                      <a:spLocks noChangeAspect="1"/>
                    </p:cNvSpPr>
                    <p:nvPr/>
                  </p:nvSpPr>
                  <p:spPr>
                    <a:xfrm>
                      <a:off x="6529127" y="251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1" name="矩形 330"/>
                    <p:cNvSpPr>
                      <a:spLocks noChangeAspect="1"/>
                    </p:cNvSpPr>
                    <p:nvPr/>
                  </p:nvSpPr>
                  <p:spPr>
                    <a:xfrm>
                      <a:off x="5083493" y="2807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2" name="矩形 331"/>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3" name="矩形 332"/>
                    <p:cNvSpPr>
                      <a:spLocks noChangeAspect="1"/>
                    </p:cNvSpPr>
                    <p:nvPr/>
                  </p:nvSpPr>
                  <p:spPr>
                    <a:xfrm>
                      <a:off x="566174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4" name="矩形 333"/>
                    <p:cNvSpPr>
                      <a:spLocks noChangeAspect="1"/>
                    </p:cNvSpPr>
                    <p:nvPr/>
                  </p:nvSpPr>
                  <p:spPr>
                    <a:xfrm>
                      <a:off x="5950874"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5" name="矩形 334"/>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6" name="矩形 335"/>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7" name="矩形 336"/>
                    <p:cNvSpPr>
                      <a:spLocks noChangeAspect="1"/>
                    </p:cNvSpPr>
                    <p:nvPr/>
                  </p:nvSpPr>
                  <p:spPr>
                    <a:xfrm>
                      <a:off x="5083493" y="3095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8" name="矩形 337"/>
                    <p:cNvSpPr>
                      <a:spLocks noChangeAspect="1"/>
                    </p:cNvSpPr>
                    <p:nvPr/>
                  </p:nvSpPr>
                  <p:spPr>
                    <a:xfrm>
                      <a:off x="5372620"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9" name="矩形 338"/>
                    <p:cNvSpPr>
                      <a:spLocks noChangeAspect="1"/>
                    </p:cNvSpPr>
                    <p:nvPr/>
                  </p:nvSpPr>
                  <p:spPr>
                    <a:xfrm>
                      <a:off x="566174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0" name="矩形 339"/>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1" name="矩形 340"/>
                    <p:cNvSpPr>
                      <a:spLocks noChangeAspect="1"/>
                    </p:cNvSpPr>
                    <p:nvPr/>
                  </p:nvSpPr>
                  <p:spPr>
                    <a:xfrm>
                      <a:off x="6240001"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2" name="矩形 341"/>
                    <p:cNvSpPr>
                      <a:spLocks noChangeAspect="1"/>
                    </p:cNvSpPr>
                    <p:nvPr/>
                  </p:nvSpPr>
                  <p:spPr>
                    <a:xfrm>
                      <a:off x="652912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3" name="矩形 342"/>
                    <p:cNvSpPr>
                      <a:spLocks noChangeAspect="1"/>
                    </p:cNvSpPr>
                    <p:nvPr/>
                  </p:nvSpPr>
                  <p:spPr>
                    <a:xfrm>
                      <a:off x="5083493" y="3383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4" name="矩形 343"/>
                    <p:cNvSpPr>
                      <a:spLocks noChangeAspect="1"/>
                    </p:cNvSpPr>
                    <p:nvPr/>
                  </p:nvSpPr>
                  <p:spPr>
                    <a:xfrm>
                      <a:off x="5372620"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5" name="矩形 344"/>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6" name="矩形 345"/>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7" name="矩形 346"/>
                    <p:cNvSpPr>
                      <a:spLocks noChangeAspect="1"/>
                    </p:cNvSpPr>
                    <p:nvPr/>
                  </p:nvSpPr>
                  <p:spPr>
                    <a:xfrm>
                      <a:off x="6240001"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8" name="矩形 347"/>
                    <p:cNvSpPr>
                      <a:spLocks noChangeAspect="1"/>
                    </p:cNvSpPr>
                    <p:nvPr/>
                  </p:nvSpPr>
                  <p:spPr>
                    <a:xfrm>
                      <a:off x="652912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9" name="矩形 348"/>
                    <p:cNvSpPr>
                      <a:spLocks noChangeAspect="1"/>
                    </p:cNvSpPr>
                    <p:nvPr/>
                  </p:nvSpPr>
                  <p:spPr>
                    <a:xfrm>
                      <a:off x="5083493"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0" name="矩形 349"/>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1" name="矩形 350"/>
                    <p:cNvSpPr>
                      <a:spLocks noChangeAspect="1"/>
                    </p:cNvSpPr>
                    <p:nvPr/>
                  </p:nvSpPr>
                  <p:spPr>
                    <a:xfrm>
                      <a:off x="566174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2" name="矩形 351"/>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3" name="矩形 352"/>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4" name="矩形 353"/>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5" name="矩形 354"/>
                    <p:cNvSpPr>
                      <a:spLocks noChangeAspect="1"/>
                    </p:cNvSpPr>
                    <p:nvPr/>
                  </p:nvSpPr>
                  <p:spPr>
                    <a:xfrm>
                      <a:off x="5083493" y="395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6" name="矩形 355"/>
                    <p:cNvSpPr>
                      <a:spLocks noChangeAspect="1"/>
                    </p:cNvSpPr>
                    <p:nvPr/>
                  </p:nvSpPr>
                  <p:spPr>
                    <a:xfrm>
                      <a:off x="5372620"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7" name="矩形 356"/>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8" name="矩形 357"/>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9" name="矩形 358"/>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0" name="矩形 359"/>
                    <p:cNvSpPr>
                      <a:spLocks noChangeAspect="1"/>
                    </p:cNvSpPr>
                    <p:nvPr/>
                  </p:nvSpPr>
                  <p:spPr>
                    <a:xfrm>
                      <a:off x="652912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88" name="组合 287"/>
                  <p:cNvGrpSpPr>
                    <a:grpSpLocks noChangeAspect="1"/>
                  </p:cNvGrpSpPr>
                  <p:nvPr/>
                </p:nvGrpSpPr>
                <p:grpSpPr>
                  <a:xfrm>
                    <a:off x="9446407" y="3159761"/>
                    <a:ext cx="1079204" cy="1075697"/>
                    <a:chOff x="5083493" y="2519265"/>
                    <a:chExt cx="1733634" cy="1728000"/>
                  </a:xfrm>
                </p:grpSpPr>
                <p:sp>
                  <p:nvSpPr>
                    <p:cNvPr id="289" name="矩形 288"/>
                    <p:cNvSpPr>
                      <a:spLocks noChangeAspect="1"/>
                    </p:cNvSpPr>
                    <p:nvPr/>
                  </p:nvSpPr>
                  <p:spPr>
                    <a:xfrm>
                      <a:off x="5083493"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90" name="矩形 289"/>
                    <p:cNvSpPr>
                      <a:spLocks noChangeAspect="1"/>
                    </p:cNvSpPr>
                    <p:nvPr/>
                  </p:nvSpPr>
                  <p:spPr>
                    <a:xfrm>
                      <a:off x="5372620"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1" name="矩形 290"/>
                    <p:cNvSpPr>
                      <a:spLocks noChangeAspect="1"/>
                    </p:cNvSpPr>
                    <p:nvPr/>
                  </p:nvSpPr>
                  <p:spPr>
                    <a:xfrm>
                      <a:off x="5661747" y="251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2" name="矩形 291"/>
                    <p:cNvSpPr>
                      <a:spLocks noChangeAspect="1"/>
                    </p:cNvSpPr>
                    <p:nvPr/>
                  </p:nvSpPr>
                  <p:spPr>
                    <a:xfrm>
                      <a:off x="5950874"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3" name="矩形 292"/>
                    <p:cNvSpPr>
                      <a:spLocks noChangeAspect="1"/>
                    </p:cNvSpPr>
                    <p:nvPr/>
                  </p:nvSpPr>
                  <p:spPr>
                    <a:xfrm>
                      <a:off x="6240001"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4" name="矩形 293"/>
                    <p:cNvSpPr>
                      <a:spLocks noChangeAspect="1"/>
                    </p:cNvSpPr>
                    <p:nvPr/>
                  </p:nvSpPr>
                  <p:spPr>
                    <a:xfrm>
                      <a:off x="6529127"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5" name="矩形 294"/>
                    <p:cNvSpPr>
                      <a:spLocks noChangeAspect="1"/>
                    </p:cNvSpPr>
                    <p:nvPr/>
                  </p:nvSpPr>
                  <p:spPr>
                    <a:xfrm>
                      <a:off x="5083493" y="2807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6" name="矩形 295"/>
                    <p:cNvSpPr>
                      <a:spLocks noChangeAspect="1"/>
                    </p:cNvSpPr>
                    <p:nvPr/>
                  </p:nvSpPr>
                  <p:spPr>
                    <a:xfrm>
                      <a:off x="5372620" y="2807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7" name="矩形 296"/>
                    <p:cNvSpPr>
                      <a:spLocks noChangeAspect="1"/>
                    </p:cNvSpPr>
                    <p:nvPr/>
                  </p:nvSpPr>
                  <p:spPr>
                    <a:xfrm>
                      <a:off x="5661747" y="2807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8" name="矩形 297"/>
                    <p:cNvSpPr>
                      <a:spLocks noChangeAspect="1"/>
                    </p:cNvSpPr>
                    <p:nvPr/>
                  </p:nvSpPr>
                  <p:spPr>
                    <a:xfrm>
                      <a:off x="5950874" y="2807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9" name="矩形 298"/>
                    <p:cNvSpPr>
                      <a:spLocks noChangeAspect="1"/>
                    </p:cNvSpPr>
                    <p:nvPr/>
                  </p:nvSpPr>
                  <p:spPr>
                    <a:xfrm>
                      <a:off x="6240001" y="2807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0" name="矩形 299"/>
                    <p:cNvSpPr>
                      <a:spLocks noChangeAspect="1"/>
                    </p:cNvSpPr>
                    <p:nvPr/>
                  </p:nvSpPr>
                  <p:spPr>
                    <a:xfrm>
                      <a:off x="6529127" y="2807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1" name="矩形 300"/>
                    <p:cNvSpPr>
                      <a:spLocks noChangeAspect="1"/>
                    </p:cNvSpPr>
                    <p:nvPr/>
                  </p:nvSpPr>
                  <p:spPr>
                    <a:xfrm>
                      <a:off x="5083493" y="3095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2" name="矩形 301"/>
                    <p:cNvSpPr>
                      <a:spLocks noChangeAspect="1"/>
                    </p:cNvSpPr>
                    <p:nvPr/>
                  </p:nvSpPr>
                  <p:spPr>
                    <a:xfrm>
                      <a:off x="5372620" y="3095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3" name="矩形 302"/>
                    <p:cNvSpPr>
                      <a:spLocks noChangeAspect="1"/>
                    </p:cNvSpPr>
                    <p:nvPr/>
                  </p:nvSpPr>
                  <p:spPr>
                    <a:xfrm>
                      <a:off x="5661747" y="3095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4" name="矩形 303"/>
                    <p:cNvSpPr>
                      <a:spLocks noChangeAspect="1"/>
                    </p:cNvSpPr>
                    <p:nvPr/>
                  </p:nvSpPr>
                  <p:spPr>
                    <a:xfrm>
                      <a:off x="5950874" y="3095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5" name="矩形 304"/>
                    <p:cNvSpPr>
                      <a:spLocks noChangeAspect="1"/>
                    </p:cNvSpPr>
                    <p:nvPr/>
                  </p:nvSpPr>
                  <p:spPr>
                    <a:xfrm>
                      <a:off x="6240001" y="3095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6" name="矩形 305"/>
                    <p:cNvSpPr>
                      <a:spLocks noChangeAspect="1"/>
                    </p:cNvSpPr>
                    <p:nvPr/>
                  </p:nvSpPr>
                  <p:spPr>
                    <a:xfrm>
                      <a:off x="6529127" y="3095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7" name="矩形 306"/>
                    <p:cNvSpPr>
                      <a:spLocks noChangeAspect="1"/>
                    </p:cNvSpPr>
                    <p:nvPr/>
                  </p:nvSpPr>
                  <p:spPr>
                    <a:xfrm>
                      <a:off x="5083493" y="3383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8" name="矩形 307"/>
                    <p:cNvSpPr>
                      <a:spLocks noChangeAspect="1"/>
                    </p:cNvSpPr>
                    <p:nvPr/>
                  </p:nvSpPr>
                  <p:spPr>
                    <a:xfrm>
                      <a:off x="5372620" y="3383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9" name="矩形 308"/>
                    <p:cNvSpPr>
                      <a:spLocks noChangeAspect="1"/>
                    </p:cNvSpPr>
                    <p:nvPr/>
                  </p:nvSpPr>
                  <p:spPr>
                    <a:xfrm>
                      <a:off x="5661747" y="3383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0" name="矩形 309"/>
                    <p:cNvSpPr>
                      <a:spLocks noChangeAspect="1"/>
                    </p:cNvSpPr>
                    <p:nvPr/>
                  </p:nvSpPr>
                  <p:spPr>
                    <a:xfrm>
                      <a:off x="5950874" y="3383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1" name="矩形 310"/>
                    <p:cNvSpPr>
                      <a:spLocks noChangeAspect="1"/>
                    </p:cNvSpPr>
                    <p:nvPr/>
                  </p:nvSpPr>
                  <p:spPr>
                    <a:xfrm>
                      <a:off x="6240001" y="3383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2" name="矩形 311"/>
                    <p:cNvSpPr>
                      <a:spLocks noChangeAspect="1"/>
                    </p:cNvSpPr>
                    <p:nvPr/>
                  </p:nvSpPr>
                  <p:spPr>
                    <a:xfrm>
                      <a:off x="6529127" y="3383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3" name="矩形 312"/>
                    <p:cNvSpPr>
                      <a:spLocks noChangeAspect="1"/>
                    </p:cNvSpPr>
                    <p:nvPr/>
                  </p:nvSpPr>
                  <p:spPr>
                    <a:xfrm>
                      <a:off x="5083493" y="3671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4" name="矩形 313"/>
                    <p:cNvSpPr>
                      <a:spLocks noChangeAspect="1"/>
                    </p:cNvSpPr>
                    <p:nvPr/>
                  </p:nvSpPr>
                  <p:spPr>
                    <a:xfrm>
                      <a:off x="5372620"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5" name="矩形 314"/>
                    <p:cNvSpPr>
                      <a:spLocks noChangeAspect="1"/>
                    </p:cNvSpPr>
                    <p:nvPr/>
                  </p:nvSpPr>
                  <p:spPr>
                    <a:xfrm>
                      <a:off x="5661747" y="3671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6" name="矩形 315"/>
                    <p:cNvSpPr>
                      <a:spLocks noChangeAspect="1"/>
                    </p:cNvSpPr>
                    <p:nvPr/>
                  </p:nvSpPr>
                  <p:spPr>
                    <a:xfrm>
                      <a:off x="5950874" y="3671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7" name="矩形 316"/>
                    <p:cNvSpPr>
                      <a:spLocks noChangeAspect="1"/>
                    </p:cNvSpPr>
                    <p:nvPr/>
                  </p:nvSpPr>
                  <p:spPr>
                    <a:xfrm>
                      <a:off x="6240001"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8" name="矩形 317"/>
                    <p:cNvSpPr>
                      <a:spLocks noChangeAspect="1"/>
                    </p:cNvSpPr>
                    <p:nvPr/>
                  </p:nvSpPr>
                  <p:spPr>
                    <a:xfrm>
                      <a:off x="6529127" y="3671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9" name="矩形 318"/>
                    <p:cNvSpPr>
                      <a:spLocks noChangeAspect="1"/>
                    </p:cNvSpPr>
                    <p:nvPr/>
                  </p:nvSpPr>
                  <p:spPr>
                    <a:xfrm>
                      <a:off x="5083493" y="395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0" name="矩形 319"/>
                    <p:cNvSpPr>
                      <a:spLocks noChangeAspect="1"/>
                    </p:cNvSpPr>
                    <p:nvPr/>
                  </p:nvSpPr>
                  <p:spPr>
                    <a:xfrm>
                      <a:off x="5372620" y="395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1" name="矩形 320"/>
                    <p:cNvSpPr>
                      <a:spLocks noChangeAspect="1"/>
                    </p:cNvSpPr>
                    <p:nvPr/>
                  </p:nvSpPr>
                  <p:spPr>
                    <a:xfrm>
                      <a:off x="5661747" y="395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2" name="矩形 321"/>
                    <p:cNvSpPr>
                      <a:spLocks noChangeAspect="1"/>
                    </p:cNvSpPr>
                    <p:nvPr/>
                  </p:nvSpPr>
                  <p:spPr>
                    <a:xfrm>
                      <a:off x="5950874" y="395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3" name="矩形 322"/>
                    <p:cNvSpPr>
                      <a:spLocks noChangeAspect="1"/>
                    </p:cNvSpPr>
                    <p:nvPr/>
                  </p:nvSpPr>
                  <p:spPr>
                    <a:xfrm>
                      <a:off x="6240001" y="395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4" name="矩形 323"/>
                    <p:cNvSpPr>
                      <a:spLocks noChangeAspect="1"/>
                    </p:cNvSpPr>
                    <p:nvPr/>
                  </p:nvSpPr>
                  <p:spPr>
                    <a:xfrm>
                      <a:off x="6529127" y="395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grpSp>
            <p:nvGrpSpPr>
              <p:cNvPr id="84" name="组合 83"/>
              <p:cNvGrpSpPr/>
              <p:nvPr/>
            </p:nvGrpSpPr>
            <p:grpSpPr>
              <a:xfrm>
                <a:off x="8746839" y="1129108"/>
                <a:ext cx="1130481" cy="1135966"/>
                <a:chOff x="719622" y="2546929"/>
                <a:chExt cx="1319850" cy="1366479"/>
              </a:xfrm>
            </p:grpSpPr>
            <p:sp>
              <p:nvSpPr>
                <p:cNvPr id="85" name="文本框 84"/>
                <p:cNvSpPr txBox="1"/>
                <p:nvPr/>
              </p:nvSpPr>
              <p:spPr>
                <a:xfrm>
                  <a:off x="719622" y="3358061"/>
                  <a:ext cx="1319850" cy="555347"/>
                </a:xfrm>
                <a:prstGeom prst="rect">
                  <a:avLst/>
                </a:prstGeom>
                <a:noFill/>
              </p:spPr>
              <p:txBody>
                <a:bodyPr wrap="square" rtlCol="0">
                  <a:spAutoFit/>
                </a:bodyPr>
                <a:lstStyle/>
                <a:p>
                  <a:pPr algn="ctr"/>
                  <a:r>
                    <a:rPr lang="zh-CN" altLang="en-US" sz="1200" dirty="0">
                      <a:latin typeface="微软雅黑" panose="020B0503020204020204" charset="-122"/>
                      <a:ea typeface="微软雅黑" panose="020B0503020204020204" charset="-122"/>
                      <a:cs typeface="Times New Roman" panose="02020603050405020304" pitchFamily="18" charset="0"/>
                    </a:rPr>
                    <a:t>单天线</a:t>
                  </a:r>
                  <a:r>
                    <a:rPr lang="en-US" altLang="zh-CN" sz="1200" dirty="0">
                      <a:latin typeface="Times New Roman" panose="02020603050405020304" pitchFamily="18" charset="0"/>
                      <a:ea typeface="微软雅黑" panose="020B0503020204020204" charset="-122"/>
                      <a:cs typeface="Times New Roman" panose="02020603050405020304" pitchFamily="18" charset="0"/>
                    </a:rPr>
                    <a:t>CSI</a:t>
                  </a:r>
                </a:p>
                <a:p>
                  <a:pPr algn="ctr"/>
                  <a:r>
                    <a:rPr lang="zh-CN" altLang="en-US" sz="1200" dirty="0">
                      <a:latin typeface="Times New Roman" panose="02020603050405020304" pitchFamily="18" charset="0"/>
                      <a:ea typeface="微软雅黑" panose="020B0503020204020204" charset="-122"/>
                      <a:cs typeface="Times New Roman" panose="02020603050405020304" pitchFamily="18" charset="0"/>
                    </a:rPr>
                    <a:t>（时、频信息）</a:t>
                  </a:r>
                </a:p>
              </p:txBody>
            </p:sp>
            <p:grpSp>
              <p:nvGrpSpPr>
                <p:cNvPr id="86" name="组合 85"/>
                <p:cNvGrpSpPr/>
                <p:nvPr/>
              </p:nvGrpSpPr>
              <p:grpSpPr>
                <a:xfrm>
                  <a:off x="966926" y="2546929"/>
                  <a:ext cx="791977" cy="809420"/>
                  <a:chOff x="9145124" y="2824566"/>
                  <a:chExt cx="1380487" cy="1410892"/>
                </a:xfrm>
              </p:grpSpPr>
              <p:grpSp>
                <p:nvGrpSpPr>
                  <p:cNvPr id="87" name="组合 86"/>
                  <p:cNvGrpSpPr>
                    <a:grpSpLocks noChangeAspect="1"/>
                  </p:cNvGrpSpPr>
                  <p:nvPr/>
                </p:nvGrpSpPr>
                <p:grpSpPr>
                  <a:xfrm>
                    <a:off x="9145124" y="2824566"/>
                    <a:ext cx="1079204" cy="1075697"/>
                    <a:chOff x="5083493" y="2519265"/>
                    <a:chExt cx="1733634" cy="1728000"/>
                  </a:xfrm>
                </p:grpSpPr>
                <p:sp>
                  <p:nvSpPr>
                    <p:cNvPr id="246" name="矩形 245"/>
                    <p:cNvSpPr>
                      <a:spLocks noChangeAspect="1"/>
                    </p:cNvSpPr>
                    <p:nvPr/>
                  </p:nvSpPr>
                  <p:spPr>
                    <a:xfrm>
                      <a:off x="5083493"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47" name="矩形 246"/>
                    <p:cNvSpPr>
                      <a:spLocks noChangeAspect="1"/>
                    </p:cNvSpPr>
                    <p:nvPr/>
                  </p:nvSpPr>
                  <p:spPr>
                    <a:xfrm>
                      <a:off x="5372620"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8" name="矩形 247"/>
                    <p:cNvSpPr>
                      <a:spLocks noChangeAspect="1"/>
                    </p:cNvSpPr>
                    <p:nvPr/>
                  </p:nvSpPr>
                  <p:spPr>
                    <a:xfrm>
                      <a:off x="5661747"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49" name="矩形 248"/>
                    <p:cNvSpPr>
                      <a:spLocks noChangeAspect="1"/>
                    </p:cNvSpPr>
                    <p:nvPr/>
                  </p:nvSpPr>
                  <p:spPr>
                    <a:xfrm>
                      <a:off x="5950874"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0" name="矩形 249"/>
                    <p:cNvSpPr>
                      <a:spLocks noChangeAspect="1"/>
                    </p:cNvSpPr>
                    <p:nvPr/>
                  </p:nvSpPr>
                  <p:spPr>
                    <a:xfrm>
                      <a:off x="6240001"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1" name="矩形 250"/>
                    <p:cNvSpPr>
                      <a:spLocks noChangeAspect="1"/>
                    </p:cNvSpPr>
                    <p:nvPr/>
                  </p:nvSpPr>
                  <p:spPr>
                    <a:xfrm>
                      <a:off x="6529127"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2" name="矩形 251"/>
                    <p:cNvSpPr>
                      <a:spLocks noChangeAspect="1"/>
                    </p:cNvSpPr>
                    <p:nvPr/>
                  </p:nvSpPr>
                  <p:spPr>
                    <a:xfrm>
                      <a:off x="5083493" y="2807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3" name="矩形 252"/>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4" name="矩形 253"/>
                    <p:cNvSpPr>
                      <a:spLocks noChangeAspect="1"/>
                    </p:cNvSpPr>
                    <p:nvPr/>
                  </p:nvSpPr>
                  <p:spPr>
                    <a:xfrm>
                      <a:off x="5661747" y="2807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5" name="矩形 254"/>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6" name="矩形 255"/>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7" name="矩形 256"/>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8" name="矩形 257"/>
                    <p:cNvSpPr>
                      <a:spLocks noChangeAspect="1"/>
                    </p:cNvSpPr>
                    <p:nvPr/>
                  </p:nvSpPr>
                  <p:spPr>
                    <a:xfrm>
                      <a:off x="5083493" y="3095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9" name="矩形 258"/>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0" name="矩形 259"/>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1" name="矩形 260"/>
                    <p:cNvSpPr>
                      <a:spLocks noChangeAspect="1"/>
                    </p:cNvSpPr>
                    <p:nvPr/>
                  </p:nvSpPr>
                  <p:spPr>
                    <a:xfrm>
                      <a:off x="5950874"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2" name="矩形 261"/>
                    <p:cNvSpPr>
                      <a:spLocks noChangeAspect="1"/>
                    </p:cNvSpPr>
                    <p:nvPr/>
                  </p:nvSpPr>
                  <p:spPr>
                    <a:xfrm>
                      <a:off x="6240001"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3" name="矩形 262"/>
                    <p:cNvSpPr>
                      <a:spLocks noChangeAspect="1"/>
                    </p:cNvSpPr>
                    <p:nvPr/>
                  </p:nvSpPr>
                  <p:spPr>
                    <a:xfrm>
                      <a:off x="6529127"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4" name="矩形 263"/>
                    <p:cNvSpPr>
                      <a:spLocks noChangeAspect="1"/>
                    </p:cNvSpPr>
                    <p:nvPr/>
                  </p:nvSpPr>
                  <p:spPr>
                    <a:xfrm>
                      <a:off x="5083493" y="3383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5" name="矩形 264"/>
                    <p:cNvSpPr>
                      <a:spLocks noChangeAspect="1"/>
                    </p:cNvSpPr>
                    <p:nvPr/>
                  </p:nvSpPr>
                  <p:spPr>
                    <a:xfrm>
                      <a:off x="5372620"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6" name="矩形 265"/>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7" name="矩形 266"/>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8" name="矩形 267"/>
                    <p:cNvSpPr>
                      <a:spLocks noChangeAspect="1"/>
                    </p:cNvSpPr>
                    <p:nvPr/>
                  </p:nvSpPr>
                  <p:spPr>
                    <a:xfrm>
                      <a:off x="6240001"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9" name="矩形 268"/>
                    <p:cNvSpPr>
                      <a:spLocks noChangeAspect="1"/>
                    </p:cNvSpPr>
                    <p:nvPr/>
                  </p:nvSpPr>
                  <p:spPr>
                    <a:xfrm>
                      <a:off x="6529127"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0" name="矩形 269"/>
                    <p:cNvSpPr>
                      <a:spLocks noChangeAspect="1"/>
                    </p:cNvSpPr>
                    <p:nvPr/>
                  </p:nvSpPr>
                  <p:spPr>
                    <a:xfrm>
                      <a:off x="5083493"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1" name="矩形 270"/>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2" name="矩形 271"/>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3" name="矩形 272"/>
                    <p:cNvSpPr>
                      <a:spLocks noChangeAspect="1"/>
                    </p:cNvSpPr>
                    <p:nvPr/>
                  </p:nvSpPr>
                  <p:spPr>
                    <a:xfrm>
                      <a:off x="5950874"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4" name="矩形 273"/>
                    <p:cNvSpPr>
                      <a:spLocks noChangeAspect="1"/>
                    </p:cNvSpPr>
                    <p:nvPr/>
                  </p:nvSpPr>
                  <p:spPr>
                    <a:xfrm>
                      <a:off x="6240001"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5" name="矩形 274"/>
                    <p:cNvSpPr>
                      <a:spLocks noChangeAspect="1"/>
                    </p:cNvSpPr>
                    <p:nvPr/>
                  </p:nvSpPr>
                  <p:spPr>
                    <a:xfrm>
                      <a:off x="652912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6" name="矩形 275"/>
                    <p:cNvSpPr>
                      <a:spLocks noChangeAspect="1"/>
                    </p:cNvSpPr>
                    <p:nvPr/>
                  </p:nvSpPr>
                  <p:spPr>
                    <a:xfrm>
                      <a:off x="5083493" y="395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7" name="矩形 276"/>
                    <p:cNvSpPr>
                      <a:spLocks noChangeAspect="1"/>
                    </p:cNvSpPr>
                    <p:nvPr/>
                  </p:nvSpPr>
                  <p:spPr>
                    <a:xfrm>
                      <a:off x="5372620"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8" name="矩形 277"/>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9" name="矩形 278"/>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0" name="矩形 279"/>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1" name="矩形 280"/>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88" name="组合 87"/>
                  <p:cNvGrpSpPr>
                    <a:grpSpLocks noChangeAspect="1"/>
                  </p:cNvGrpSpPr>
                  <p:nvPr/>
                </p:nvGrpSpPr>
                <p:grpSpPr>
                  <a:xfrm>
                    <a:off x="9220445" y="2908365"/>
                    <a:ext cx="1079204" cy="1075697"/>
                    <a:chOff x="5083493" y="2519265"/>
                    <a:chExt cx="1733634" cy="1728000"/>
                  </a:xfrm>
                </p:grpSpPr>
                <p:sp>
                  <p:nvSpPr>
                    <p:cNvPr id="210" name="矩形 209"/>
                    <p:cNvSpPr>
                      <a:spLocks noChangeAspect="1"/>
                    </p:cNvSpPr>
                    <p:nvPr/>
                  </p:nvSpPr>
                  <p:spPr>
                    <a:xfrm>
                      <a:off x="5083493"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11" name="矩形 210"/>
                    <p:cNvSpPr>
                      <a:spLocks noChangeAspect="1"/>
                    </p:cNvSpPr>
                    <p:nvPr/>
                  </p:nvSpPr>
                  <p:spPr>
                    <a:xfrm>
                      <a:off x="5372620"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2" name="矩形 211"/>
                    <p:cNvSpPr>
                      <a:spLocks noChangeAspect="1"/>
                    </p:cNvSpPr>
                    <p:nvPr/>
                  </p:nvSpPr>
                  <p:spPr>
                    <a:xfrm>
                      <a:off x="5661747" y="251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3" name="矩形 212"/>
                    <p:cNvSpPr>
                      <a:spLocks noChangeAspect="1"/>
                    </p:cNvSpPr>
                    <p:nvPr/>
                  </p:nvSpPr>
                  <p:spPr>
                    <a:xfrm>
                      <a:off x="5950874"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4" name="矩形 213"/>
                    <p:cNvSpPr>
                      <a:spLocks noChangeAspect="1"/>
                    </p:cNvSpPr>
                    <p:nvPr/>
                  </p:nvSpPr>
                  <p:spPr>
                    <a:xfrm>
                      <a:off x="6240001"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5" name="矩形 214"/>
                    <p:cNvSpPr>
                      <a:spLocks noChangeAspect="1"/>
                    </p:cNvSpPr>
                    <p:nvPr/>
                  </p:nvSpPr>
                  <p:spPr>
                    <a:xfrm>
                      <a:off x="6529127"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6" name="矩形 215"/>
                    <p:cNvSpPr>
                      <a:spLocks noChangeAspect="1"/>
                    </p:cNvSpPr>
                    <p:nvPr/>
                  </p:nvSpPr>
                  <p:spPr>
                    <a:xfrm>
                      <a:off x="5083493" y="2807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7" name="矩形 216"/>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8" name="矩形 217"/>
                    <p:cNvSpPr>
                      <a:spLocks noChangeAspect="1"/>
                    </p:cNvSpPr>
                    <p:nvPr/>
                  </p:nvSpPr>
                  <p:spPr>
                    <a:xfrm>
                      <a:off x="5661747" y="2807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9" name="矩形 218"/>
                    <p:cNvSpPr>
                      <a:spLocks noChangeAspect="1"/>
                    </p:cNvSpPr>
                    <p:nvPr/>
                  </p:nvSpPr>
                  <p:spPr>
                    <a:xfrm>
                      <a:off x="5950874"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0" name="矩形 219"/>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1" name="矩形 220"/>
                    <p:cNvSpPr>
                      <a:spLocks noChangeAspect="1"/>
                    </p:cNvSpPr>
                    <p:nvPr/>
                  </p:nvSpPr>
                  <p:spPr>
                    <a:xfrm>
                      <a:off x="652912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2" name="矩形 221"/>
                    <p:cNvSpPr>
                      <a:spLocks noChangeAspect="1"/>
                    </p:cNvSpPr>
                    <p:nvPr/>
                  </p:nvSpPr>
                  <p:spPr>
                    <a:xfrm>
                      <a:off x="5083493" y="3095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3" name="矩形 222"/>
                    <p:cNvSpPr>
                      <a:spLocks noChangeAspect="1"/>
                    </p:cNvSpPr>
                    <p:nvPr/>
                  </p:nvSpPr>
                  <p:spPr>
                    <a:xfrm>
                      <a:off x="5372620"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4" name="矩形 223"/>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5" name="矩形 224"/>
                    <p:cNvSpPr>
                      <a:spLocks noChangeAspect="1"/>
                    </p:cNvSpPr>
                    <p:nvPr/>
                  </p:nvSpPr>
                  <p:spPr>
                    <a:xfrm>
                      <a:off x="5950874"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6" name="矩形 225"/>
                    <p:cNvSpPr>
                      <a:spLocks noChangeAspect="1"/>
                    </p:cNvSpPr>
                    <p:nvPr/>
                  </p:nvSpPr>
                  <p:spPr>
                    <a:xfrm>
                      <a:off x="6240001"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7" name="矩形 226"/>
                    <p:cNvSpPr>
                      <a:spLocks noChangeAspect="1"/>
                    </p:cNvSpPr>
                    <p:nvPr/>
                  </p:nvSpPr>
                  <p:spPr>
                    <a:xfrm>
                      <a:off x="652912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8" name="矩形 227"/>
                    <p:cNvSpPr>
                      <a:spLocks noChangeAspect="1"/>
                    </p:cNvSpPr>
                    <p:nvPr/>
                  </p:nvSpPr>
                  <p:spPr>
                    <a:xfrm>
                      <a:off x="5083493" y="3383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9" name="矩形 228"/>
                    <p:cNvSpPr>
                      <a:spLocks noChangeAspect="1"/>
                    </p:cNvSpPr>
                    <p:nvPr/>
                  </p:nvSpPr>
                  <p:spPr>
                    <a:xfrm>
                      <a:off x="5372620"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0" name="矩形 229"/>
                    <p:cNvSpPr>
                      <a:spLocks noChangeAspect="1"/>
                    </p:cNvSpPr>
                    <p:nvPr/>
                  </p:nvSpPr>
                  <p:spPr>
                    <a:xfrm>
                      <a:off x="566174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1" name="矩形 230"/>
                    <p:cNvSpPr>
                      <a:spLocks noChangeAspect="1"/>
                    </p:cNvSpPr>
                    <p:nvPr/>
                  </p:nvSpPr>
                  <p:spPr>
                    <a:xfrm>
                      <a:off x="5950874"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2" name="矩形 231"/>
                    <p:cNvSpPr>
                      <a:spLocks noChangeAspect="1"/>
                    </p:cNvSpPr>
                    <p:nvPr/>
                  </p:nvSpPr>
                  <p:spPr>
                    <a:xfrm>
                      <a:off x="6240001"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3" name="矩形 232"/>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4" name="矩形 233"/>
                    <p:cNvSpPr>
                      <a:spLocks noChangeAspect="1"/>
                    </p:cNvSpPr>
                    <p:nvPr/>
                  </p:nvSpPr>
                  <p:spPr>
                    <a:xfrm>
                      <a:off x="5083493" y="3671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5" name="矩形 234"/>
                    <p:cNvSpPr>
                      <a:spLocks noChangeAspect="1"/>
                    </p:cNvSpPr>
                    <p:nvPr/>
                  </p:nvSpPr>
                  <p:spPr>
                    <a:xfrm>
                      <a:off x="5372620"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6" name="矩形 235"/>
                    <p:cNvSpPr>
                      <a:spLocks noChangeAspect="1"/>
                    </p:cNvSpPr>
                    <p:nvPr/>
                  </p:nvSpPr>
                  <p:spPr>
                    <a:xfrm>
                      <a:off x="566174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7" name="矩形 236"/>
                    <p:cNvSpPr>
                      <a:spLocks noChangeAspect="1"/>
                    </p:cNvSpPr>
                    <p:nvPr/>
                  </p:nvSpPr>
                  <p:spPr>
                    <a:xfrm>
                      <a:off x="5950874"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8" name="矩形 237"/>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9" name="矩形 238"/>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0" name="矩形 239"/>
                    <p:cNvSpPr>
                      <a:spLocks noChangeAspect="1"/>
                    </p:cNvSpPr>
                    <p:nvPr/>
                  </p:nvSpPr>
                  <p:spPr>
                    <a:xfrm>
                      <a:off x="5083493" y="395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1" name="矩形 240"/>
                    <p:cNvSpPr>
                      <a:spLocks noChangeAspect="1"/>
                    </p:cNvSpPr>
                    <p:nvPr/>
                  </p:nvSpPr>
                  <p:spPr>
                    <a:xfrm>
                      <a:off x="5372620"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2" name="矩形 241"/>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3" name="矩形 242"/>
                    <p:cNvSpPr>
                      <a:spLocks noChangeAspect="1"/>
                    </p:cNvSpPr>
                    <p:nvPr/>
                  </p:nvSpPr>
                  <p:spPr>
                    <a:xfrm>
                      <a:off x="5950874"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4" name="矩形 243"/>
                    <p:cNvSpPr>
                      <a:spLocks noChangeAspect="1"/>
                    </p:cNvSpPr>
                    <p:nvPr/>
                  </p:nvSpPr>
                  <p:spPr>
                    <a:xfrm>
                      <a:off x="6240001"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5" name="矩形 244"/>
                    <p:cNvSpPr>
                      <a:spLocks noChangeAspect="1"/>
                    </p:cNvSpPr>
                    <p:nvPr/>
                  </p:nvSpPr>
                  <p:spPr>
                    <a:xfrm>
                      <a:off x="652912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89" name="组合 88"/>
                  <p:cNvGrpSpPr>
                    <a:grpSpLocks noChangeAspect="1"/>
                  </p:cNvGrpSpPr>
                  <p:nvPr/>
                </p:nvGrpSpPr>
                <p:grpSpPr>
                  <a:xfrm>
                    <a:off x="9295766" y="2992164"/>
                    <a:ext cx="1079204" cy="1075697"/>
                    <a:chOff x="5083493" y="2519265"/>
                    <a:chExt cx="1733634" cy="1728000"/>
                  </a:xfrm>
                  <a:solidFill>
                    <a:schemeClr val="accent2">
                      <a:lumMod val="20000"/>
                      <a:lumOff val="80000"/>
                    </a:schemeClr>
                  </a:solidFill>
                </p:grpSpPr>
                <p:sp>
                  <p:nvSpPr>
                    <p:cNvPr id="174" name="矩形 173"/>
                    <p:cNvSpPr>
                      <a:spLocks noChangeAspect="1"/>
                    </p:cNvSpPr>
                    <p:nvPr/>
                  </p:nvSpPr>
                  <p:spPr>
                    <a:xfrm>
                      <a:off x="5083493"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75" name="矩形 174"/>
                    <p:cNvSpPr>
                      <a:spLocks noChangeAspect="1"/>
                    </p:cNvSpPr>
                    <p:nvPr/>
                  </p:nvSpPr>
                  <p:spPr>
                    <a:xfrm>
                      <a:off x="5372620" y="251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76" name="矩形 175"/>
                    <p:cNvSpPr>
                      <a:spLocks noChangeAspect="1"/>
                    </p:cNvSpPr>
                    <p:nvPr/>
                  </p:nvSpPr>
                  <p:spPr>
                    <a:xfrm>
                      <a:off x="5661747"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77" name="矩形 176"/>
                    <p:cNvSpPr>
                      <a:spLocks noChangeAspect="1"/>
                    </p:cNvSpPr>
                    <p:nvPr/>
                  </p:nvSpPr>
                  <p:spPr>
                    <a:xfrm>
                      <a:off x="5950874"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8" name="矩形 177"/>
                    <p:cNvSpPr>
                      <a:spLocks noChangeAspect="1"/>
                    </p:cNvSpPr>
                    <p:nvPr/>
                  </p:nvSpPr>
                  <p:spPr>
                    <a:xfrm>
                      <a:off x="6240001"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9" name="矩形 178"/>
                    <p:cNvSpPr>
                      <a:spLocks noChangeAspect="1"/>
                    </p:cNvSpPr>
                    <p:nvPr/>
                  </p:nvSpPr>
                  <p:spPr>
                    <a:xfrm>
                      <a:off x="6529127"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矩形 179"/>
                    <p:cNvSpPr>
                      <a:spLocks noChangeAspect="1"/>
                    </p:cNvSpPr>
                    <p:nvPr/>
                  </p:nvSpPr>
                  <p:spPr>
                    <a:xfrm>
                      <a:off x="5083493" y="2807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1" name="矩形 180"/>
                    <p:cNvSpPr>
                      <a:spLocks noChangeAspect="1"/>
                    </p:cNvSpPr>
                    <p:nvPr/>
                  </p:nvSpPr>
                  <p:spPr>
                    <a:xfrm>
                      <a:off x="5372620"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2" name="矩形 181"/>
                    <p:cNvSpPr>
                      <a:spLocks noChangeAspect="1"/>
                    </p:cNvSpPr>
                    <p:nvPr/>
                  </p:nvSpPr>
                  <p:spPr>
                    <a:xfrm>
                      <a:off x="5661747"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3" name="矩形 182"/>
                    <p:cNvSpPr>
                      <a:spLocks noChangeAspect="1"/>
                    </p:cNvSpPr>
                    <p:nvPr/>
                  </p:nvSpPr>
                  <p:spPr>
                    <a:xfrm>
                      <a:off x="5950874"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4" name="矩形 183"/>
                    <p:cNvSpPr>
                      <a:spLocks noChangeAspect="1"/>
                    </p:cNvSpPr>
                    <p:nvPr/>
                  </p:nvSpPr>
                  <p:spPr>
                    <a:xfrm>
                      <a:off x="6240001" y="2807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5" name="矩形 184"/>
                    <p:cNvSpPr>
                      <a:spLocks noChangeAspect="1"/>
                    </p:cNvSpPr>
                    <p:nvPr/>
                  </p:nvSpPr>
                  <p:spPr>
                    <a:xfrm>
                      <a:off x="6529127"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6" name="矩形 185"/>
                    <p:cNvSpPr>
                      <a:spLocks noChangeAspect="1"/>
                    </p:cNvSpPr>
                    <p:nvPr/>
                  </p:nvSpPr>
                  <p:spPr>
                    <a:xfrm>
                      <a:off x="5083493" y="3095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7" name="矩形 186"/>
                    <p:cNvSpPr>
                      <a:spLocks noChangeAspect="1"/>
                    </p:cNvSpPr>
                    <p:nvPr/>
                  </p:nvSpPr>
                  <p:spPr>
                    <a:xfrm>
                      <a:off x="5372619" y="3095266"/>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8" name="矩形 187"/>
                    <p:cNvSpPr>
                      <a:spLocks noChangeAspect="1"/>
                    </p:cNvSpPr>
                    <p:nvPr/>
                  </p:nvSpPr>
                  <p:spPr>
                    <a:xfrm>
                      <a:off x="5661747"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9" name="矩形 188"/>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0" name="矩形 189"/>
                    <p:cNvSpPr>
                      <a:spLocks noChangeAspect="1"/>
                    </p:cNvSpPr>
                    <p:nvPr/>
                  </p:nvSpPr>
                  <p:spPr>
                    <a:xfrm>
                      <a:off x="6240001"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1" name="矩形 190"/>
                    <p:cNvSpPr>
                      <a:spLocks noChangeAspect="1"/>
                    </p:cNvSpPr>
                    <p:nvPr/>
                  </p:nvSpPr>
                  <p:spPr>
                    <a:xfrm>
                      <a:off x="6529127" y="3095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2" name="矩形 191"/>
                    <p:cNvSpPr>
                      <a:spLocks noChangeAspect="1"/>
                    </p:cNvSpPr>
                    <p:nvPr/>
                  </p:nvSpPr>
                  <p:spPr>
                    <a:xfrm>
                      <a:off x="5083493" y="3383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93" name="矩形 192"/>
                    <p:cNvSpPr>
                      <a:spLocks noChangeAspect="1"/>
                    </p:cNvSpPr>
                    <p:nvPr/>
                  </p:nvSpPr>
                  <p:spPr>
                    <a:xfrm>
                      <a:off x="5372620"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4" name="矩形 193"/>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5" name="矩形 194"/>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6" name="矩形 195"/>
                    <p:cNvSpPr>
                      <a:spLocks noChangeAspect="1"/>
                    </p:cNvSpPr>
                    <p:nvPr/>
                  </p:nvSpPr>
                  <p:spPr>
                    <a:xfrm>
                      <a:off x="6240001" y="3383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7" name="矩形 196"/>
                    <p:cNvSpPr>
                      <a:spLocks noChangeAspect="1"/>
                    </p:cNvSpPr>
                    <p:nvPr/>
                  </p:nvSpPr>
                  <p:spPr>
                    <a:xfrm>
                      <a:off x="6529127" y="3383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8" name="矩形 197"/>
                    <p:cNvSpPr>
                      <a:spLocks noChangeAspect="1"/>
                    </p:cNvSpPr>
                    <p:nvPr/>
                  </p:nvSpPr>
                  <p:spPr>
                    <a:xfrm>
                      <a:off x="5083493"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9" name="矩形 198"/>
                    <p:cNvSpPr>
                      <a:spLocks noChangeAspect="1"/>
                    </p:cNvSpPr>
                    <p:nvPr/>
                  </p:nvSpPr>
                  <p:spPr>
                    <a:xfrm>
                      <a:off x="5372620"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0" name="矩形 199"/>
                    <p:cNvSpPr>
                      <a:spLocks noChangeAspect="1"/>
                    </p:cNvSpPr>
                    <p:nvPr/>
                  </p:nvSpPr>
                  <p:spPr>
                    <a:xfrm>
                      <a:off x="5661747"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1" name="矩形 200"/>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2" name="矩形 201"/>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3" name="矩形 202"/>
                    <p:cNvSpPr>
                      <a:spLocks noChangeAspect="1"/>
                    </p:cNvSpPr>
                    <p:nvPr/>
                  </p:nvSpPr>
                  <p:spPr>
                    <a:xfrm>
                      <a:off x="6529127" y="3671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4" name="矩形 203"/>
                    <p:cNvSpPr>
                      <a:spLocks noChangeAspect="1"/>
                    </p:cNvSpPr>
                    <p:nvPr/>
                  </p:nvSpPr>
                  <p:spPr>
                    <a:xfrm>
                      <a:off x="5083493" y="395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5" name="矩形 204"/>
                    <p:cNvSpPr>
                      <a:spLocks noChangeAspect="1"/>
                    </p:cNvSpPr>
                    <p:nvPr/>
                  </p:nvSpPr>
                  <p:spPr>
                    <a:xfrm>
                      <a:off x="5372620"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6" name="矩形 205"/>
                    <p:cNvSpPr>
                      <a:spLocks noChangeAspect="1"/>
                    </p:cNvSpPr>
                    <p:nvPr/>
                  </p:nvSpPr>
                  <p:spPr>
                    <a:xfrm>
                      <a:off x="566174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7" name="矩形 206"/>
                    <p:cNvSpPr>
                      <a:spLocks noChangeAspect="1"/>
                    </p:cNvSpPr>
                    <p:nvPr/>
                  </p:nvSpPr>
                  <p:spPr>
                    <a:xfrm>
                      <a:off x="5950874"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8" name="矩形 207"/>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9" name="矩形 208"/>
                    <p:cNvSpPr>
                      <a:spLocks noChangeAspect="1"/>
                    </p:cNvSpPr>
                    <p:nvPr/>
                  </p:nvSpPr>
                  <p:spPr>
                    <a:xfrm>
                      <a:off x="6529127" y="3959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90" name="组合 89"/>
                  <p:cNvGrpSpPr>
                    <a:grpSpLocks noChangeAspect="1"/>
                  </p:cNvGrpSpPr>
                  <p:nvPr/>
                </p:nvGrpSpPr>
                <p:grpSpPr>
                  <a:xfrm>
                    <a:off x="9371087" y="3075963"/>
                    <a:ext cx="1079204" cy="1075697"/>
                    <a:chOff x="5083493" y="2519265"/>
                    <a:chExt cx="1733634" cy="1728000"/>
                  </a:xfrm>
                  <a:solidFill>
                    <a:schemeClr val="accent2">
                      <a:lumMod val="20000"/>
                      <a:lumOff val="80000"/>
                    </a:schemeClr>
                  </a:solidFill>
                </p:grpSpPr>
                <p:sp>
                  <p:nvSpPr>
                    <p:cNvPr id="138" name="矩形 137"/>
                    <p:cNvSpPr>
                      <a:spLocks noChangeAspect="1"/>
                    </p:cNvSpPr>
                    <p:nvPr/>
                  </p:nvSpPr>
                  <p:spPr>
                    <a:xfrm>
                      <a:off x="5083493"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9" name="矩形 138"/>
                    <p:cNvSpPr>
                      <a:spLocks noChangeAspect="1"/>
                    </p:cNvSpPr>
                    <p:nvPr/>
                  </p:nvSpPr>
                  <p:spPr>
                    <a:xfrm>
                      <a:off x="5372620"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0" name="矩形 139"/>
                    <p:cNvSpPr>
                      <a:spLocks noChangeAspect="1"/>
                    </p:cNvSpPr>
                    <p:nvPr/>
                  </p:nvSpPr>
                  <p:spPr>
                    <a:xfrm>
                      <a:off x="5661747"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1" name="矩形 140"/>
                    <p:cNvSpPr>
                      <a:spLocks noChangeAspect="1"/>
                    </p:cNvSpPr>
                    <p:nvPr/>
                  </p:nvSpPr>
                  <p:spPr>
                    <a:xfrm>
                      <a:off x="5950874"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2" name="矩形 141"/>
                    <p:cNvSpPr>
                      <a:spLocks noChangeAspect="1"/>
                    </p:cNvSpPr>
                    <p:nvPr/>
                  </p:nvSpPr>
                  <p:spPr>
                    <a:xfrm>
                      <a:off x="6240001"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3" name="矩形 142"/>
                    <p:cNvSpPr>
                      <a:spLocks noChangeAspect="1"/>
                    </p:cNvSpPr>
                    <p:nvPr/>
                  </p:nvSpPr>
                  <p:spPr>
                    <a:xfrm>
                      <a:off x="6529127" y="251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4" name="矩形 143"/>
                    <p:cNvSpPr>
                      <a:spLocks noChangeAspect="1"/>
                    </p:cNvSpPr>
                    <p:nvPr/>
                  </p:nvSpPr>
                  <p:spPr>
                    <a:xfrm>
                      <a:off x="5083493" y="2807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5" name="矩形 144"/>
                    <p:cNvSpPr>
                      <a:spLocks noChangeAspect="1"/>
                    </p:cNvSpPr>
                    <p:nvPr/>
                  </p:nvSpPr>
                  <p:spPr>
                    <a:xfrm>
                      <a:off x="5372620"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6" name="矩形 145"/>
                    <p:cNvSpPr>
                      <a:spLocks noChangeAspect="1"/>
                    </p:cNvSpPr>
                    <p:nvPr/>
                  </p:nvSpPr>
                  <p:spPr>
                    <a:xfrm>
                      <a:off x="566174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7" name="矩形 146"/>
                    <p:cNvSpPr>
                      <a:spLocks noChangeAspect="1"/>
                    </p:cNvSpPr>
                    <p:nvPr/>
                  </p:nvSpPr>
                  <p:spPr>
                    <a:xfrm>
                      <a:off x="5950874"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8" name="矩形 147"/>
                    <p:cNvSpPr>
                      <a:spLocks noChangeAspect="1"/>
                    </p:cNvSpPr>
                    <p:nvPr/>
                  </p:nvSpPr>
                  <p:spPr>
                    <a:xfrm>
                      <a:off x="6240001" y="2807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9" name="矩形 148"/>
                    <p:cNvSpPr>
                      <a:spLocks noChangeAspect="1"/>
                    </p:cNvSpPr>
                    <p:nvPr/>
                  </p:nvSpPr>
                  <p:spPr>
                    <a:xfrm>
                      <a:off x="6529127" y="2807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0" name="矩形 149"/>
                    <p:cNvSpPr>
                      <a:spLocks noChangeAspect="1"/>
                    </p:cNvSpPr>
                    <p:nvPr/>
                  </p:nvSpPr>
                  <p:spPr>
                    <a:xfrm>
                      <a:off x="5083493" y="3095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1" name="矩形 150"/>
                    <p:cNvSpPr>
                      <a:spLocks noChangeAspect="1"/>
                    </p:cNvSpPr>
                    <p:nvPr/>
                  </p:nvSpPr>
                  <p:spPr>
                    <a:xfrm>
                      <a:off x="5372620" y="3095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2" name="矩形 151"/>
                    <p:cNvSpPr>
                      <a:spLocks noChangeAspect="1"/>
                    </p:cNvSpPr>
                    <p:nvPr/>
                  </p:nvSpPr>
                  <p:spPr>
                    <a:xfrm>
                      <a:off x="566174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3" name="矩形 152"/>
                    <p:cNvSpPr>
                      <a:spLocks noChangeAspect="1"/>
                    </p:cNvSpPr>
                    <p:nvPr/>
                  </p:nvSpPr>
                  <p:spPr>
                    <a:xfrm>
                      <a:off x="5950874"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4" name="矩形 153"/>
                    <p:cNvSpPr>
                      <a:spLocks noChangeAspect="1"/>
                    </p:cNvSpPr>
                    <p:nvPr/>
                  </p:nvSpPr>
                  <p:spPr>
                    <a:xfrm>
                      <a:off x="6240001" y="3095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5" name="矩形 154"/>
                    <p:cNvSpPr>
                      <a:spLocks noChangeAspect="1"/>
                    </p:cNvSpPr>
                    <p:nvPr/>
                  </p:nvSpPr>
                  <p:spPr>
                    <a:xfrm>
                      <a:off x="6529127" y="3095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6" name="矩形 155"/>
                    <p:cNvSpPr>
                      <a:spLocks noChangeAspect="1"/>
                    </p:cNvSpPr>
                    <p:nvPr/>
                  </p:nvSpPr>
                  <p:spPr>
                    <a:xfrm>
                      <a:off x="5083493" y="3383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7" name="矩形 156"/>
                    <p:cNvSpPr>
                      <a:spLocks noChangeAspect="1"/>
                    </p:cNvSpPr>
                    <p:nvPr/>
                  </p:nvSpPr>
                  <p:spPr>
                    <a:xfrm>
                      <a:off x="5372620" y="3383265"/>
                      <a:ext cx="288000" cy="28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8" name="矩形 157"/>
                    <p:cNvSpPr>
                      <a:spLocks noChangeAspect="1"/>
                    </p:cNvSpPr>
                    <p:nvPr/>
                  </p:nvSpPr>
                  <p:spPr>
                    <a:xfrm>
                      <a:off x="566174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9" name="矩形 158"/>
                    <p:cNvSpPr>
                      <a:spLocks noChangeAspect="1"/>
                    </p:cNvSpPr>
                    <p:nvPr/>
                  </p:nvSpPr>
                  <p:spPr>
                    <a:xfrm>
                      <a:off x="5950874"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a:spLocks noChangeAspect="1"/>
                    </p:cNvSpPr>
                    <p:nvPr/>
                  </p:nvSpPr>
                  <p:spPr>
                    <a:xfrm>
                      <a:off x="6240001" y="3383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1" name="矩形 160"/>
                    <p:cNvSpPr>
                      <a:spLocks noChangeAspect="1"/>
                    </p:cNvSpPr>
                    <p:nvPr/>
                  </p:nvSpPr>
                  <p:spPr>
                    <a:xfrm>
                      <a:off x="6529127" y="3383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2" name="矩形 161"/>
                    <p:cNvSpPr>
                      <a:spLocks noChangeAspect="1"/>
                    </p:cNvSpPr>
                    <p:nvPr/>
                  </p:nvSpPr>
                  <p:spPr>
                    <a:xfrm>
                      <a:off x="5083493"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3" name="矩形 162"/>
                    <p:cNvSpPr>
                      <a:spLocks noChangeAspect="1"/>
                    </p:cNvSpPr>
                    <p:nvPr/>
                  </p:nvSpPr>
                  <p:spPr>
                    <a:xfrm>
                      <a:off x="5372620" y="3671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4" name="矩形 163"/>
                    <p:cNvSpPr>
                      <a:spLocks noChangeAspect="1"/>
                    </p:cNvSpPr>
                    <p:nvPr/>
                  </p:nvSpPr>
                  <p:spPr>
                    <a:xfrm>
                      <a:off x="5661747"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5" name="矩形 164"/>
                    <p:cNvSpPr>
                      <a:spLocks noChangeAspect="1"/>
                    </p:cNvSpPr>
                    <p:nvPr/>
                  </p:nvSpPr>
                  <p:spPr>
                    <a:xfrm>
                      <a:off x="5950874" y="3671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6" name="矩形 165"/>
                    <p:cNvSpPr>
                      <a:spLocks noChangeAspect="1"/>
                    </p:cNvSpPr>
                    <p:nvPr/>
                  </p:nvSpPr>
                  <p:spPr>
                    <a:xfrm>
                      <a:off x="6240001" y="3671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7" name="矩形 166"/>
                    <p:cNvSpPr>
                      <a:spLocks noChangeAspect="1"/>
                    </p:cNvSpPr>
                    <p:nvPr/>
                  </p:nvSpPr>
                  <p:spPr>
                    <a:xfrm>
                      <a:off x="6529127" y="3671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8" name="矩形 167"/>
                    <p:cNvSpPr>
                      <a:spLocks noChangeAspect="1"/>
                    </p:cNvSpPr>
                    <p:nvPr/>
                  </p:nvSpPr>
                  <p:spPr>
                    <a:xfrm>
                      <a:off x="5083493" y="395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9" name="矩形 168"/>
                    <p:cNvSpPr>
                      <a:spLocks noChangeAspect="1"/>
                    </p:cNvSpPr>
                    <p:nvPr/>
                  </p:nvSpPr>
                  <p:spPr>
                    <a:xfrm>
                      <a:off x="5372620"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0" name="矩形 169"/>
                    <p:cNvSpPr>
                      <a:spLocks noChangeAspect="1"/>
                    </p:cNvSpPr>
                    <p:nvPr/>
                  </p:nvSpPr>
                  <p:spPr>
                    <a:xfrm>
                      <a:off x="5661747" y="3959265"/>
                      <a:ext cx="288000" cy="2880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1" name="矩形 170"/>
                    <p:cNvSpPr>
                      <a:spLocks noChangeAspect="1"/>
                    </p:cNvSpPr>
                    <p:nvPr/>
                  </p:nvSpPr>
                  <p:spPr>
                    <a:xfrm>
                      <a:off x="5950874" y="3959265"/>
                      <a:ext cx="288000" cy="2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2" name="矩形 171"/>
                    <p:cNvSpPr>
                      <a:spLocks noChangeAspect="1"/>
                    </p:cNvSpPr>
                    <p:nvPr/>
                  </p:nvSpPr>
                  <p:spPr>
                    <a:xfrm>
                      <a:off x="6240001" y="3959265"/>
                      <a:ext cx="288000" cy="2880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3" name="矩形 172"/>
                    <p:cNvSpPr>
                      <a:spLocks noChangeAspect="1"/>
                    </p:cNvSpPr>
                    <p:nvPr/>
                  </p:nvSpPr>
                  <p:spPr>
                    <a:xfrm>
                      <a:off x="6529127" y="3959265"/>
                      <a:ext cx="288000" cy="288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91" name="组合 90"/>
                  <p:cNvGrpSpPr>
                    <a:grpSpLocks noChangeAspect="1"/>
                  </p:cNvGrpSpPr>
                  <p:nvPr/>
                </p:nvGrpSpPr>
                <p:grpSpPr>
                  <a:xfrm>
                    <a:off x="9446407" y="3159761"/>
                    <a:ext cx="1079204" cy="1075697"/>
                    <a:chOff x="5083493" y="2519265"/>
                    <a:chExt cx="1733634" cy="1728000"/>
                  </a:xfrm>
                </p:grpSpPr>
                <p:sp>
                  <p:nvSpPr>
                    <p:cNvPr id="92" name="矩形 91"/>
                    <p:cNvSpPr>
                      <a:spLocks noChangeAspect="1"/>
                    </p:cNvSpPr>
                    <p:nvPr/>
                  </p:nvSpPr>
                  <p:spPr>
                    <a:xfrm>
                      <a:off x="5083493" y="2519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93" name="矩形 92"/>
                    <p:cNvSpPr>
                      <a:spLocks noChangeAspect="1"/>
                    </p:cNvSpPr>
                    <p:nvPr/>
                  </p:nvSpPr>
                  <p:spPr>
                    <a:xfrm>
                      <a:off x="5372620"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矩形 93"/>
                    <p:cNvSpPr>
                      <a:spLocks noChangeAspect="1"/>
                    </p:cNvSpPr>
                    <p:nvPr/>
                  </p:nvSpPr>
                  <p:spPr>
                    <a:xfrm>
                      <a:off x="5661747" y="251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矩形 94"/>
                    <p:cNvSpPr>
                      <a:spLocks noChangeAspect="1"/>
                    </p:cNvSpPr>
                    <p:nvPr/>
                  </p:nvSpPr>
                  <p:spPr>
                    <a:xfrm>
                      <a:off x="5950874" y="251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矩形 95"/>
                    <p:cNvSpPr>
                      <a:spLocks noChangeAspect="1"/>
                    </p:cNvSpPr>
                    <p:nvPr/>
                  </p:nvSpPr>
                  <p:spPr>
                    <a:xfrm>
                      <a:off x="6240001" y="251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7" name="矩形 96"/>
                    <p:cNvSpPr>
                      <a:spLocks noChangeAspect="1"/>
                    </p:cNvSpPr>
                    <p:nvPr/>
                  </p:nvSpPr>
                  <p:spPr>
                    <a:xfrm>
                      <a:off x="6529127" y="251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8" name="矩形 97"/>
                    <p:cNvSpPr>
                      <a:spLocks noChangeAspect="1"/>
                    </p:cNvSpPr>
                    <p:nvPr/>
                  </p:nvSpPr>
                  <p:spPr>
                    <a:xfrm>
                      <a:off x="5083493" y="2807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9" name="矩形 98"/>
                    <p:cNvSpPr>
                      <a:spLocks noChangeAspect="1"/>
                    </p:cNvSpPr>
                    <p:nvPr/>
                  </p:nvSpPr>
                  <p:spPr>
                    <a:xfrm>
                      <a:off x="5372620" y="2807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0" name="矩形 99"/>
                    <p:cNvSpPr>
                      <a:spLocks noChangeAspect="1"/>
                    </p:cNvSpPr>
                    <p:nvPr/>
                  </p:nvSpPr>
                  <p:spPr>
                    <a:xfrm>
                      <a:off x="5661747" y="2807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3" name="矩形 102"/>
                    <p:cNvSpPr>
                      <a:spLocks noChangeAspect="1"/>
                    </p:cNvSpPr>
                    <p:nvPr/>
                  </p:nvSpPr>
                  <p:spPr>
                    <a:xfrm>
                      <a:off x="5950874" y="2807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4" name="矩形 103"/>
                    <p:cNvSpPr>
                      <a:spLocks noChangeAspect="1"/>
                    </p:cNvSpPr>
                    <p:nvPr/>
                  </p:nvSpPr>
                  <p:spPr>
                    <a:xfrm>
                      <a:off x="6240001" y="2807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矩形 104"/>
                    <p:cNvSpPr>
                      <a:spLocks noChangeAspect="1"/>
                    </p:cNvSpPr>
                    <p:nvPr/>
                  </p:nvSpPr>
                  <p:spPr>
                    <a:xfrm>
                      <a:off x="6529127" y="2807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矩形 105"/>
                    <p:cNvSpPr>
                      <a:spLocks noChangeAspect="1"/>
                    </p:cNvSpPr>
                    <p:nvPr/>
                  </p:nvSpPr>
                  <p:spPr>
                    <a:xfrm>
                      <a:off x="5083493" y="3095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7" name="矩形 106"/>
                    <p:cNvSpPr>
                      <a:spLocks noChangeAspect="1"/>
                    </p:cNvSpPr>
                    <p:nvPr/>
                  </p:nvSpPr>
                  <p:spPr>
                    <a:xfrm>
                      <a:off x="5372620" y="3095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4" name="矩形 113"/>
                    <p:cNvSpPr>
                      <a:spLocks noChangeAspect="1"/>
                    </p:cNvSpPr>
                    <p:nvPr/>
                  </p:nvSpPr>
                  <p:spPr>
                    <a:xfrm>
                      <a:off x="5661747" y="3095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5" name="矩形 114"/>
                    <p:cNvSpPr>
                      <a:spLocks noChangeAspect="1"/>
                    </p:cNvSpPr>
                    <p:nvPr/>
                  </p:nvSpPr>
                  <p:spPr>
                    <a:xfrm>
                      <a:off x="5950874" y="3095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矩形 115"/>
                    <p:cNvSpPr>
                      <a:spLocks noChangeAspect="1"/>
                    </p:cNvSpPr>
                    <p:nvPr/>
                  </p:nvSpPr>
                  <p:spPr>
                    <a:xfrm>
                      <a:off x="6240001" y="3095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9" name="矩形 118"/>
                    <p:cNvSpPr>
                      <a:spLocks noChangeAspect="1"/>
                    </p:cNvSpPr>
                    <p:nvPr/>
                  </p:nvSpPr>
                  <p:spPr>
                    <a:xfrm>
                      <a:off x="6529127" y="3095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0" name="矩形 119"/>
                    <p:cNvSpPr>
                      <a:spLocks noChangeAspect="1"/>
                    </p:cNvSpPr>
                    <p:nvPr/>
                  </p:nvSpPr>
                  <p:spPr>
                    <a:xfrm>
                      <a:off x="5083493" y="3383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1" name="矩形 120"/>
                    <p:cNvSpPr>
                      <a:spLocks noChangeAspect="1"/>
                    </p:cNvSpPr>
                    <p:nvPr/>
                  </p:nvSpPr>
                  <p:spPr>
                    <a:xfrm>
                      <a:off x="5372620" y="3383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2" name="矩形 121"/>
                    <p:cNvSpPr>
                      <a:spLocks noChangeAspect="1"/>
                    </p:cNvSpPr>
                    <p:nvPr/>
                  </p:nvSpPr>
                  <p:spPr>
                    <a:xfrm>
                      <a:off x="5661747" y="3383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3" name="矩形 122"/>
                    <p:cNvSpPr>
                      <a:spLocks noChangeAspect="1"/>
                    </p:cNvSpPr>
                    <p:nvPr/>
                  </p:nvSpPr>
                  <p:spPr>
                    <a:xfrm>
                      <a:off x="5950874" y="3383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4" name="矩形 123"/>
                    <p:cNvSpPr>
                      <a:spLocks noChangeAspect="1"/>
                    </p:cNvSpPr>
                    <p:nvPr/>
                  </p:nvSpPr>
                  <p:spPr>
                    <a:xfrm>
                      <a:off x="6240001" y="3383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矩形 124"/>
                    <p:cNvSpPr>
                      <a:spLocks noChangeAspect="1"/>
                    </p:cNvSpPr>
                    <p:nvPr/>
                  </p:nvSpPr>
                  <p:spPr>
                    <a:xfrm>
                      <a:off x="6529127" y="3383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6" name="矩形 125"/>
                    <p:cNvSpPr>
                      <a:spLocks noChangeAspect="1"/>
                    </p:cNvSpPr>
                    <p:nvPr/>
                  </p:nvSpPr>
                  <p:spPr>
                    <a:xfrm>
                      <a:off x="5083493" y="3671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7" name="矩形 126"/>
                    <p:cNvSpPr>
                      <a:spLocks noChangeAspect="1"/>
                    </p:cNvSpPr>
                    <p:nvPr/>
                  </p:nvSpPr>
                  <p:spPr>
                    <a:xfrm>
                      <a:off x="5372620"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8" name="矩形 127"/>
                    <p:cNvSpPr>
                      <a:spLocks noChangeAspect="1"/>
                    </p:cNvSpPr>
                    <p:nvPr/>
                  </p:nvSpPr>
                  <p:spPr>
                    <a:xfrm>
                      <a:off x="5661747" y="3671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9" name="矩形 128"/>
                    <p:cNvSpPr>
                      <a:spLocks noChangeAspect="1"/>
                    </p:cNvSpPr>
                    <p:nvPr/>
                  </p:nvSpPr>
                  <p:spPr>
                    <a:xfrm>
                      <a:off x="5950874" y="3671265"/>
                      <a:ext cx="288000" cy="2880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0" name="矩形 129"/>
                    <p:cNvSpPr>
                      <a:spLocks noChangeAspect="1"/>
                    </p:cNvSpPr>
                    <p:nvPr/>
                  </p:nvSpPr>
                  <p:spPr>
                    <a:xfrm>
                      <a:off x="6240001" y="3671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1" name="矩形 130"/>
                    <p:cNvSpPr>
                      <a:spLocks noChangeAspect="1"/>
                    </p:cNvSpPr>
                    <p:nvPr/>
                  </p:nvSpPr>
                  <p:spPr>
                    <a:xfrm>
                      <a:off x="6529127" y="3671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2" name="矩形 131"/>
                    <p:cNvSpPr>
                      <a:spLocks noChangeAspect="1"/>
                    </p:cNvSpPr>
                    <p:nvPr/>
                  </p:nvSpPr>
                  <p:spPr>
                    <a:xfrm>
                      <a:off x="5083493" y="395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3" name="矩形 132"/>
                    <p:cNvSpPr>
                      <a:spLocks noChangeAspect="1"/>
                    </p:cNvSpPr>
                    <p:nvPr/>
                  </p:nvSpPr>
                  <p:spPr>
                    <a:xfrm>
                      <a:off x="5372620" y="3959265"/>
                      <a:ext cx="288000" cy="288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4" name="矩形 133"/>
                    <p:cNvSpPr>
                      <a:spLocks noChangeAspect="1"/>
                    </p:cNvSpPr>
                    <p:nvPr/>
                  </p:nvSpPr>
                  <p:spPr>
                    <a:xfrm>
                      <a:off x="5661747" y="3959265"/>
                      <a:ext cx="288000" cy="288000"/>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5" name="矩形 134"/>
                    <p:cNvSpPr>
                      <a:spLocks noChangeAspect="1"/>
                    </p:cNvSpPr>
                    <p:nvPr/>
                  </p:nvSpPr>
                  <p:spPr>
                    <a:xfrm>
                      <a:off x="5950874" y="395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6" name="矩形 135"/>
                    <p:cNvSpPr>
                      <a:spLocks noChangeAspect="1"/>
                    </p:cNvSpPr>
                    <p:nvPr/>
                  </p:nvSpPr>
                  <p:spPr>
                    <a:xfrm>
                      <a:off x="6240001" y="3959265"/>
                      <a:ext cx="288000" cy="288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7" name="矩形 136"/>
                    <p:cNvSpPr>
                      <a:spLocks noChangeAspect="1"/>
                    </p:cNvSpPr>
                    <p:nvPr/>
                  </p:nvSpPr>
                  <p:spPr>
                    <a:xfrm>
                      <a:off x="6529127" y="3959265"/>
                      <a:ext cx="288000" cy="288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sp>
            <p:nvSpPr>
              <p:cNvPr id="656" name="十字形 655"/>
              <p:cNvSpPr>
                <a:spLocks noChangeAspect="1"/>
              </p:cNvSpPr>
              <p:nvPr/>
            </p:nvSpPr>
            <p:spPr>
              <a:xfrm>
                <a:off x="8663414" y="1592011"/>
                <a:ext cx="210161" cy="210161"/>
              </a:xfrm>
              <a:prstGeom prst="plus">
                <a:avLst>
                  <a:gd name="adj" fmla="val 45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58" name="圆角矩形 5"/>
          <p:cNvSpPr/>
          <p:nvPr>
            <p:custDataLst>
              <p:tags r:id="rId6"/>
            </p:custDataLst>
          </p:nvPr>
        </p:nvSpPr>
        <p:spPr>
          <a:xfrm>
            <a:off x="7971683" y="1019590"/>
            <a:ext cx="3016994" cy="394972"/>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000" b="1" kern="100" spc="3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信道增强算法</a:t>
            </a:r>
            <a:endParaRPr lang="zh-CN" altLang="en-US" sz="2000"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660" name="圆角矩形 5"/>
          <p:cNvSpPr/>
          <p:nvPr>
            <p:custDataLst>
              <p:tags r:id="rId7"/>
            </p:custDataLst>
          </p:nvPr>
        </p:nvSpPr>
        <p:spPr>
          <a:xfrm>
            <a:off x="1854893" y="1024741"/>
            <a:ext cx="3016994" cy="394972"/>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000" b="1" kern="100" spc="3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信道状态信息</a:t>
            </a:r>
            <a:endParaRPr lang="zh-CN" altLang="en-US" sz="2000"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a:t>
            </a:r>
            <a:r>
              <a:rPr lang="en-US" altLang="zh-CN" dirty="0"/>
              <a:t>3:</a:t>
            </a:r>
            <a:r>
              <a:rPr lang="zh-CN" altLang="en-US" dirty="0"/>
              <a:t>面向天基骨干网的多域高可靠低时延通信</a:t>
            </a:r>
          </a:p>
        </p:txBody>
      </p:sp>
      <p:sp>
        <p:nvSpPr>
          <p:cNvPr id="151" name="文本框 6"/>
          <p:cNvSpPr txBox="1"/>
          <p:nvPr>
            <p:custDataLst>
              <p:tags r:id="rId2"/>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3. </a:t>
            </a:r>
            <a:r>
              <a:rPr lang="zh-CN" altLang="en-US" sz="3000" dirty="0">
                <a:solidFill>
                  <a:srgbClr val="0043A8"/>
                </a:solidFill>
              </a:rPr>
              <a:t>定位技术路线：分布式多基地传统优化</a:t>
            </a:r>
          </a:p>
        </p:txBody>
      </p:sp>
      <p:cxnSp>
        <p:nvCxnSpPr>
          <p:cNvPr id="152" name="直接连接符 151"/>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9478" y="1252465"/>
            <a:ext cx="1961008"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rPr>
              <a:t>假设：</a:t>
            </a:r>
          </a:p>
        </p:txBody>
      </p:sp>
      <p:graphicFrame>
        <p:nvGraphicFramePr>
          <p:cNvPr id="7" name="对象 6"/>
          <p:cNvGraphicFramePr>
            <a:graphicFrameLocks noChangeAspect="1"/>
          </p:cNvGraphicFramePr>
          <p:nvPr/>
        </p:nvGraphicFramePr>
        <p:xfrm>
          <a:off x="1843102" y="1225855"/>
          <a:ext cx="2601852" cy="461665"/>
        </p:xfrm>
        <a:graphic>
          <a:graphicData uri="http://schemas.openxmlformats.org/presentationml/2006/ole">
            <mc:AlternateContent xmlns:mc="http://schemas.openxmlformats.org/markup-compatibility/2006">
              <mc:Choice xmlns:v="urn:schemas-microsoft-com:vml" Requires="v">
                <p:oleObj spid="_x0000_s11786" name="Equation" r:id="rId7" imgW="1450975" imgH="259080" progId="Equation.DSMT4">
                  <p:embed/>
                </p:oleObj>
              </mc:Choice>
              <mc:Fallback>
                <p:oleObj name="Equation" r:id="rId7" imgW="1450975" imgH="259080" progId="Equation.DSMT4">
                  <p:embed/>
                  <p:pic>
                    <p:nvPicPr>
                      <p:cNvPr id="7" name="对象 6"/>
                      <p:cNvPicPr/>
                      <p:nvPr/>
                    </p:nvPicPr>
                    <p:blipFill>
                      <a:blip r:embed="rId8"/>
                      <a:stretch>
                        <a:fillRect/>
                      </a:stretch>
                    </p:blipFill>
                    <p:spPr>
                      <a:xfrm>
                        <a:off x="1843102" y="1225855"/>
                        <a:ext cx="2601852" cy="461665"/>
                      </a:xfrm>
                      <a:prstGeom prst="rect">
                        <a:avLst/>
                      </a:prstGeom>
                    </p:spPr>
                  </p:pic>
                </p:oleObj>
              </mc:Fallback>
            </mc:AlternateContent>
          </a:graphicData>
        </a:graphic>
      </p:graphicFrame>
      <p:grpSp>
        <p:nvGrpSpPr>
          <p:cNvPr id="8" name="组合 7"/>
          <p:cNvGrpSpPr/>
          <p:nvPr/>
        </p:nvGrpSpPr>
        <p:grpSpPr>
          <a:xfrm>
            <a:off x="1052586" y="1714130"/>
            <a:ext cx="3519285" cy="3261430"/>
            <a:chOff x="1136068" y="2162745"/>
            <a:chExt cx="3519285" cy="3261430"/>
          </a:xfrm>
        </p:grpSpPr>
        <p:sp>
          <p:nvSpPr>
            <p:cNvPr id="9" name="箭头: 下 8"/>
            <p:cNvSpPr/>
            <p:nvPr/>
          </p:nvSpPr>
          <p:spPr>
            <a:xfrm>
              <a:off x="2305365" y="3591117"/>
              <a:ext cx="510242" cy="4247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nvGraphicFramePr>
          <p:xfrm>
            <a:off x="1136068" y="2162745"/>
            <a:ext cx="3519285" cy="1106872"/>
          </p:xfrm>
          <a:graphic>
            <a:graphicData uri="http://schemas.openxmlformats.org/presentationml/2006/ole">
              <mc:AlternateContent xmlns:mc="http://schemas.openxmlformats.org/markup-compatibility/2006">
                <mc:Choice xmlns:v="urn:schemas-microsoft-com:vml" Requires="v">
                  <p:oleObj spid="_x0000_s11787" name="Equation" r:id="rId9" imgW="37795200" imgH="11887200" progId="Equation.DSMT4">
                    <p:embed/>
                  </p:oleObj>
                </mc:Choice>
                <mc:Fallback>
                  <p:oleObj name="Equation" r:id="rId9" imgW="37795200" imgH="11887200" progId="Equation.DSMT4">
                    <p:embed/>
                    <p:pic>
                      <p:nvPicPr>
                        <p:cNvPr id="10" name="对象 9"/>
                        <p:cNvPicPr/>
                        <p:nvPr/>
                      </p:nvPicPr>
                      <p:blipFill>
                        <a:blip r:embed="rId10"/>
                        <a:stretch>
                          <a:fillRect/>
                        </a:stretch>
                      </p:blipFill>
                      <p:spPr>
                        <a:xfrm>
                          <a:off x="1136068" y="2162745"/>
                          <a:ext cx="3519285" cy="1106872"/>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501805" y="4374066"/>
            <a:ext cx="2327269" cy="1050109"/>
          </p:xfrm>
          <a:graphic>
            <a:graphicData uri="http://schemas.openxmlformats.org/presentationml/2006/ole">
              <mc:AlternateContent xmlns:mc="http://schemas.openxmlformats.org/markup-compatibility/2006">
                <mc:Choice xmlns:v="urn:schemas-microsoft-com:vml" Requires="v">
                  <p:oleObj spid="_x0000_s11788" name="Equation" r:id="rId11" imgW="24993600" imgH="11277600" progId="Equation.DSMT4">
                    <p:embed/>
                  </p:oleObj>
                </mc:Choice>
                <mc:Fallback>
                  <p:oleObj name="Equation" r:id="rId11" imgW="24993600" imgH="11277600" progId="Equation.DSMT4">
                    <p:embed/>
                    <p:pic>
                      <p:nvPicPr>
                        <p:cNvPr id="11" name="对象 10"/>
                        <p:cNvPicPr/>
                        <p:nvPr/>
                      </p:nvPicPr>
                      <p:blipFill>
                        <a:blip r:embed="rId12"/>
                        <a:stretch>
                          <a:fillRect/>
                        </a:stretch>
                      </p:blipFill>
                      <p:spPr>
                        <a:xfrm>
                          <a:off x="1501805" y="4374066"/>
                          <a:ext cx="2327269" cy="1050109"/>
                        </a:xfrm>
                        <a:prstGeom prst="rect">
                          <a:avLst/>
                        </a:prstGeom>
                      </p:spPr>
                    </p:pic>
                  </p:oleObj>
                </mc:Fallback>
              </mc:AlternateContent>
            </a:graphicData>
          </a:graphic>
        </p:graphicFrame>
      </p:grpSp>
      <p:grpSp>
        <p:nvGrpSpPr>
          <p:cNvPr id="12" name="组合 11"/>
          <p:cNvGrpSpPr/>
          <p:nvPr/>
        </p:nvGrpSpPr>
        <p:grpSpPr>
          <a:xfrm>
            <a:off x="5420242" y="917022"/>
            <a:ext cx="6144148" cy="3556670"/>
            <a:chOff x="5838289" y="1167199"/>
            <a:chExt cx="6144148" cy="3556670"/>
          </a:xfrm>
        </p:grpSpPr>
        <p:sp>
          <p:nvSpPr>
            <p:cNvPr id="13" name="文本框 12"/>
            <p:cNvSpPr txBox="1"/>
            <p:nvPr/>
          </p:nvSpPr>
          <p:spPr>
            <a:xfrm>
              <a:off x="5840564" y="1167199"/>
              <a:ext cx="2339150"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rPr>
                <a:t>根据几何关系：</a:t>
              </a:r>
            </a:p>
          </p:txBody>
        </p:sp>
        <p:sp>
          <p:nvSpPr>
            <p:cNvPr id="14" name="文本框 13"/>
            <p:cNvSpPr txBox="1"/>
            <p:nvPr/>
          </p:nvSpPr>
          <p:spPr>
            <a:xfrm>
              <a:off x="5910511" y="2237828"/>
              <a:ext cx="2339150"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rPr>
                <a:t>其中：</a:t>
              </a:r>
            </a:p>
          </p:txBody>
        </p:sp>
        <p:sp>
          <p:nvSpPr>
            <p:cNvPr id="15" name="文本框 14"/>
            <p:cNvSpPr txBox="1"/>
            <p:nvPr/>
          </p:nvSpPr>
          <p:spPr>
            <a:xfrm>
              <a:off x="5838289" y="2802382"/>
              <a:ext cx="2339150"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rPr>
                <a:t>优化问题转化为：</a:t>
              </a:r>
            </a:p>
          </p:txBody>
        </p:sp>
        <p:sp>
          <p:nvSpPr>
            <p:cNvPr id="16" name="文本框 15"/>
            <p:cNvSpPr txBox="1"/>
            <p:nvPr/>
          </p:nvSpPr>
          <p:spPr>
            <a:xfrm>
              <a:off x="5910511" y="4255371"/>
              <a:ext cx="3146320"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rPr>
                <a:t>损失函数的矩阵形式：</a:t>
              </a:r>
            </a:p>
          </p:txBody>
        </p:sp>
        <p:graphicFrame>
          <p:nvGraphicFramePr>
            <p:cNvPr id="17" name="对象 16"/>
            <p:cNvGraphicFramePr>
              <a:graphicFrameLocks noChangeAspect="1"/>
            </p:cNvGraphicFramePr>
            <p:nvPr/>
          </p:nvGraphicFramePr>
          <p:xfrm>
            <a:off x="7115950" y="2204269"/>
            <a:ext cx="2430690" cy="485712"/>
          </p:xfrm>
          <a:graphic>
            <a:graphicData uri="http://schemas.openxmlformats.org/presentationml/2006/ole">
              <mc:AlternateContent xmlns:mc="http://schemas.openxmlformats.org/markup-compatibility/2006">
                <mc:Choice xmlns:v="urn:schemas-microsoft-com:vml" Requires="v">
                  <p:oleObj spid="_x0000_s11789" name="Equation" r:id="rId13" imgW="1813560" imgH="365760" progId="Equation.DSMT4">
                    <p:embed/>
                  </p:oleObj>
                </mc:Choice>
                <mc:Fallback>
                  <p:oleObj name="Equation" r:id="rId13" imgW="1813560" imgH="365760" progId="Equation.DSMT4">
                    <p:embed/>
                    <p:pic>
                      <p:nvPicPr>
                        <p:cNvPr id="17" name="对象 16"/>
                        <p:cNvPicPr/>
                        <p:nvPr/>
                      </p:nvPicPr>
                      <p:blipFill>
                        <a:blip r:embed="rId14"/>
                        <a:stretch>
                          <a:fillRect/>
                        </a:stretch>
                      </p:blipFill>
                      <p:spPr>
                        <a:xfrm>
                          <a:off x="7115950" y="2204269"/>
                          <a:ext cx="2430690" cy="48571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7848729" y="1210090"/>
            <a:ext cx="4133708" cy="1035640"/>
          </p:xfrm>
          <a:graphic>
            <a:graphicData uri="http://schemas.openxmlformats.org/presentationml/2006/ole">
              <mc:AlternateContent xmlns:mc="http://schemas.openxmlformats.org/markup-compatibility/2006">
                <mc:Choice xmlns:v="urn:schemas-microsoft-com:vml" Requires="v">
                  <p:oleObj spid="_x0000_s11790" name="Equation" r:id="rId15" imgW="2968625" imgH="746760" progId="Equation.DSMT4">
                    <p:embed/>
                  </p:oleObj>
                </mc:Choice>
                <mc:Fallback>
                  <p:oleObj name="Equation" r:id="rId15" imgW="2968625" imgH="746760" progId="Equation.DSMT4">
                    <p:embed/>
                    <p:pic>
                      <p:nvPicPr>
                        <p:cNvPr id="18" name="对象 17"/>
                        <p:cNvPicPr/>
                        <p:nvPr/>
                      </p:nvPicPr>
                      <p:blipFill>
                        <a:blip r:embed="rId16"/>
                        <a:stretch>
                          <a:fillRect/>
                        </a:stretch>
                      </p:blipFill>
                      <p:spPr>
                        <a:xfrm>
                          <a:off x="7848729" y="1210090"/>
                          <a:ext cx="4133708" cy="1035640"/>
                        </a:xfrm>
                        <a:prstGeom prst="rect">
                          <a:avLst/>
                        </a:prstGeom>
                      </p:spPr>
                    </p:pic>
                  </p:oleObj>
                </mc:Fallback>
              </mc:AlternateContent>
            </a:graphicData>
          </a:graphic>
        </p:graphicFrame>
        <p:pic>
          <p:nvPicPr>
            <p:cNvPr id="19" name="图片 18" descr="形状&#10;&#10;中度可信度描述已自动生成"/>
            <p:cNvPicPr>
              <a:picLocks noChangeAspect="1"/>
            </p:cNvPicPr>
            <p:nvPr/>
          </p:nvPicPr>
          <p:blipFill rotWithShape="1">
            <a:blip r:embed="rId17" cstate="print">
              <a:extLst>
                <a:ext uri="{28A0092B-C50C-407E-A947-70E740481C1C}">
                  <a14:useLocalDpi xmlns:a14="http://schemas.microsoft.com/office/drawing/2010/main" val="0"/>
                </a:ext>
              </a:extLst>
            </a:blip>
            <a:srcRect r="542" b="31577"/>
            <a:stretch>
              <a:fillRect/>
            </a:stretch>
          </p:blipFill>
          <p:spPr>
            <a:xfrm>
              <a:off x="6216765" y="3328385"/>
              <a:ext cx="4577592" cy="832319"/>
            </a:xfrm>
            <a:prstGeom prst="rect">
              <a:avLst/>
            </a:prstGeom>
          </p:spPr>
        </p:pic>
        <p:pic>
          <p:nvPicPr>
            <p:cNvPr id="20" name="图片 19" descr="形状&#10;&#10;中度可信度描述已自动生成"/>
            <p:cNvPicPr>
              <a:picLocks noChangeAspect="1"/>
            </p:cNvPicPr>
            <p:nvPr/>
          </p:nvPicPr>
          <p:blipFill rotWithShape="1">
            <a:blip r:embed="rId17" cstate="print">
              <a:extLst>
                <a:ext uri="{28A0092B-C50C-407E-A947-70E740481C1C}">
                  <a14:useLocalDpi xmlns:a14="http://schemas.microsoft.com/office/drawing/2010/main" val="0"/>
                </a:ext>
              </a:extLst>
            </a:blip>
            <a:srcRect l="22538" t="62036" r="20958" b="-6172"/>
            <a:stretch>
              <a:fillRect/>
            </a:stretch>
          </p:blipFill>
          <p:spPr>
            <a:xfrm>
              <a:off x="8782201" y="4186982"/>
              <a:ext cx="2600587" cy="536887"/>
            </a:xfrm>
            <a:prstGeom prst="rect">
              <a:avLst/>
            </a:prstGeom>
          </p:spPr>
        </p:pic>
      </p:grpSp>
      <p:grpSp>
        <p:nvGrpSpPr>
          <p:cNvPr id="21" name="组合 20"/>
          <p:cNvGrpSpPr/>
          <p:nvPr/>
        </p:nvGrpSpPr>
        <p:grpSpPr>
          <a:xfrm>
            <a:off x="5394915" y="4542081"/>
            <a:ext cx="6797085" cy="792440"/>
            <a:chOff x="5258733" y="5514985"/>
            <a:chExt cx="6797085" cy="792440"/>
          </a:xfrm>
        </p:grpSpPr>
        <p:sp>
          <p:nvSpPr>
            <p:cNvPr id="22" name="文本框 21"/>
            <p:cNvSpPr txBox="1"/>
            <p:nvPr/>
          </p:nvSpPr>
          <p:spPr>
            <a:xfrm>
              <a:off x="5258733" y="5722060"/>
              <a:ext cx="6102990"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rPr>
                <a:t>迭代求得问题的闭式解：</a:t>
              </a:r>
              <a:endParaRPr lang="zh-CN" altLang="en-US" sz="2000" dirty="0"/>
            </a:p>
          </p:txBody>
        </p:sp>
        <p:pic>
          <p:nvPicPr>
            <p:cNvPr id="23" name="图片 22" descr="图片包含 游戏机, 画, 钟表&#10;&#10;描述已自动生成"/>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78768" y="5514985"/>
              <a:ext cx="4077050" cy="792440"/>
            </a:xfrm>
            <a:prstGeom prst="rect">
              <a:avLst/>
            </a:prstGeom>
          </p:spPr>
        </p:pic>
      </p:grpSp>
      <p:sp>
        <p:nvSpPr>
          <p:cNvPr id="24" name="圆角矩形 21"/>
          <p:cNvSpPr/>
          <p:nvPr>
            <p:custDataLst>
              <p:tags r:id="rId4"/>
            </p:custDataLst>
          </p:nvPr>
        </p:nvSpPr>
        <p:spPr>
          <a:xfrm>
            <a:off x="413385" y="5974715"/>
            <a:ext cx="11468100" cy="589280"/>
          </a:xfrm>
          <a:prstGeom prst="roundRect">
            <a:avLst/>
          </a:prstGeom>
          <a:solidFill>
            <a:srgbClr val="3974D7">
              <a:alpha val="0"/>
            </a:srgbClr>
          </a:solid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dirty="0">
                <a:solidFill>
                  <a:srgbClr val="3974D7"/>
                </a:solidFill>
                <a:latin typeface="微软雅黑" panose="020B0503020204020204" charset="-122"/>
                <a:ea typeface="微软雅黑" panose="020B0503020204020204" charset="-122"/>
                <a:cs typeface="微软雅黑" panose="020B0503020204020204" charset="-122"/>
                <a:sym typeface="+mn-ea"/>
              </a:rPr>
              <a:t>有较多假设条件，且迭代计算复杂度高，难以保证响应速度</a:t>
            </a:r>
          </a:p>
        </p:txBody>
      </p:sp>
      <p:sp>
        <p:nvSpPr>
          <p:cNvPr id="26" name="文本框 25"/>
          <p:cNvSpPr txBox="1"/>
          <p:nvPr/>
        </p:nvSpPr>
        <p:spPr>
          <a:xfrm>
            <a:off x="2224407" y="5370930"/>
            <a:ext cx="8280152" cy="400110"/>
          </a:xfrm>
          <a:prstGeom prst="rect">
            <a:avLst/>
          </a:prstGeom>
          <a:noFill/>
        </p:spPr>
        <p:txBody>
          <a:bodyPr wrap="square">
            <a:spAutoFit/>
          </a:bodyPr>
          <a:lstStyle/>
          <a:p>
            <a:r>
              <a:rPr lang="zh-CN" altLang="en-US" sz="1000" b="0" i="0" dirty="0">
                <a:solidFill>
                  <a:srgbClr val="222222"/>
                </a:solidFill>
                <a:effectLst/>
                <a:latin typeface="Helvetica Neue"/>
              </a:rPr>
              <a:t>详细求解过程参见：</a:t>
            </a:r>
            <a:r>
              <a:rPr lang="en-US" altLang="zh-CN" sz="1000" b="0" i="0" dirty="0">
                <a:solidFill>
                  <a:srgbClr val="222222"/>
                </a:solidFill>
                <a:effectLst/>
                <a:latin typeface="Helvetica Neue"/>
              </a:rPr>
              <a:t>Liu, </a:t>
            </a:r>
            <a:r>
              <a:rPr lang="en-US" altLang="zh-CN" sz="1000" b="0" i="0" dirty="0" err="1">
                <a:solidFill>
                  <a:srgbClr val="222222"/>
                </a:solidFill>
                <a:effectLst/>
                <a:latin typeface="Helvetica Neue"/>
              </a:rPr>
              <a:t>Yanming</a:t>
            </a:r>
            <a:r>
              <a:rPr lang="en-US" altLang="zh-CN" sz="1000" b="0" i="0" dirty="0">
                <a:solidFill>
                  <a:srgbClr val="222222"/>
                </a:solidFill>
                <a:effectLst/>
                <a:latin typeface="Helvetica Neue"/>
              </a:rPr>
              <a:t>, Yingkai Cao, </a:t>
            </a:r>
            <a:r>
              <a:rPr lang="en-US" altLang="zh-CN" sz="1000" b="0" i="0" dirty="0" err="1">
                <a:solidFill>
                  <a:srgbClr val="222222"/>
                </a:solidFill>
                <a:effectLst/>
                <a:latin typeface="Helvetica Neue"/>
              </a:rPr>
              <a:t>Charilaos</a:t>
            </a:r>
            <a:r>
              <a:rPr lang="en-US" altLang="zh-CN" sz="1000" b="0" i="0" dirty="0">
                <a:solidFill>
                  <a:srgbClr val="222222"/>
                </a:solidFill>
                <a:effectLst/>
                <a:latin typeface="Helvetica Neue"/>
              </a:rPr>
              <a:t> C. </a:t>
            </a:r>
            <a:r>
              <a:rPr lang="en-US" altLang="zh-CN" sz="1000" b="0" i="0" dirty="0" err="1">
                <a:solidFill>
                  <a:srgbClr val="222222"/>
                </a:solidFill>
                <a:effectLst/>
                <a:latin typeface="Helvetica Neue"/>
              </a:rPr>
              <a:t>Zarakovitis</a:t>
            </a:r>
            <a:r>
              <a:rPr lang="en-US" altLang="zh-CN" sz="1000" b="0" i="0" dirty="0">
                <a:solidFill>
                  <a:srgbClr val="222222"/>
                </a:solidFill>
                <a:effectLst/>
                <a:latin typeface="Helvetica Neue"/>
              </a:rPr>
              <a:t>, Disheng Xiao, </a:t>
            </a:r>
            <a:r>
              <a:rPr lang="en-US" altLang="zh-CN" sz="1000" b="1" i="0" dirty="0">
                <a:solidFill>
                  <a:srgbClr val="222222"/>
                </a:solidFill>
                <a:effectLst/>
                <a:latin typeface="Helvetica Neue"/>
              </a:rPr>
              <a:t>Kai Ying</a:t>
            </a:r>
            <a:r>
              <a:rPr lang="en-US" altLang="zh-CN" sz="1000" b="0" i="0" dirty="0">
                <a:solidFill>
                  <a:srgbClr val="222222"/>
                </a:solidFill>
                <a:effectLst/>
                <a:latin typeface="Helvetica Neue"/>
              </a:rPr>
              <a:t>, and </a:t>
            </a:r>
            <a:r>
              <a:rPr lang="en-US" altLang="zh-CN" sz="1000" b="0" i="0" dirty="0" err="1">
                <a:solidFill>
                  <a:srgbClr val="222222"/>
                </a:solidFill>
                <a:effectLst/>
                <a:latin typeface="Helvetica Neue"/>
              </a:rPr>
              <a:t>Xianfu</a:t>
            </a:r>
            <a:r>
              <a:rPr lang="en-US" altLang="zh-CN" sz="1000" b="0" i="0" dirty="0">
                <a:solidFill>
                  <a:srgbClr val="222222"/>
                </a:solidFill>
                <a:effectLst/>
                <a:latin typeface="Helvetica Neue"/>
              </a:rPr>
              <a:t> Chen. 2024. "Localization Optimization Algorithm Based on Phase Noise Compensation" </a:t>
            </a:r>
            <a:r>
              <a:rPr lang="en-US" altLang="zh-CN" sz="1000" b="0" i="1" dirty="0">
                <a:solidFill>
                  <a:srgbClr val="222222"/>
                </a:solidFill>
                <a:effectLst/>
                <a:latin typeface="Helvetica Neue"/>
              </a:rPr>
              <a:t>Electronics</a:t>
            </a:r>
            <a:r>
              <a:rPr lang="en-US" altLang="zh-CN" sz="1000" b="0" i="0" dirty="0">
                <a:solidFill>
                  <a:srgbClr val="222222"/>
                </a:solidFill>
                <a:effectLst/>
                <a:latin typeface="Helvetica Neue"/>
              </a:rPr>
              <a:t> 13, no. 24: 4947. https://doi.org/10.3390/electronics13244947</a:t>
            </a:r>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7305" y="0"/>
            <a:ext cx="12219305" cy="68580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https://photo-static-api.fotomore.com/creative/vcg/veer/612/veer-123404728.jpg" descr="夜晚,地球,留白,气候,能源,平视角,光亮,全球通讯,地球形,全球商务"/>
          <p:cNvPicPr>
            <a:picLocks noChangeAspect="1"/>
          </p:cNvPicPr>
          <p:nvPr/>
        </p:nvPicPr>
        <p:blipFill>
          <a:blip r:embed="rId18"/>
          <a:srcRect l="42004" r="8110"/>
          <a:stretch>
            <a:fillRect/>
          </a:stretch>
        </p:blipFill>
        <p:spPr>
          <a:xfrm>
            <a:off x="-27305" y="0"/>
            <a:ext cx="4839970" cy="6858000"/>
          </a:xfrm>
          <a:prstGeom prst="rect">
            <a:avLst/>
          </a:prstGeom>
          <a:noFill/>
        </p:spPr>
      </p:pic>
      <p:sp>
        <p:nvSpPr>
          <p:cNvPr id="10" name="矩形 9"/>
          <p:cNvSpPr/>
          <p:nvPr/>
        </p:nvSpPr>
        <p:spPr>
          <a:xfrm>
            <a:off x="-27940" y="0"/>
            <a:ext cx="12219940" cy="6858000"/>
          </a:xfrm>
          <a:prstGeom prst="rect">
            <a:avLst/>
          </a:prstGeom>
          <a:gradFill>
            <a:gsLst>
              <a:gs pos="60000">
                <a:srgbClr val="0043A8">
                  <a:alpha val="100000"/>
                </a:srgbClr>
              </a:gs>
              <a:gs pos="21000">
                <a:schemeClr val="bg1">
                  <a:alpha val="23000"/>
                </a:schemeClr>
              </a:gs>
              <a:gs pos="41000">
                <a:srgbClr val="9CB9EB">
                  <a:alpha val="67000"/>
                </a:srgbClr>
              </a:gs>
              <a:gs pos="80000">
                <a:srgbClr val="0043A8">
                  <a:alpha val="49000"/>
                </a:srgb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标题"/>
          <p:cNvSpPr>
            <a:spLocks noGrp="1"/>
          </p:cNvSpPr>
          <p:nvPr>
            <p:ph type="title"/>
            <p:custDataLst>
              <p:tags r:id="rId2"/>
            </p:custDataLst>
          </p:nvPr>
        </p:nvSpPr>
        <p:spPr>
          <a:xfrm>
            <a:off x="699135" y="1757680"/>
            <a:ext cx="4083050" cy="1637030"/>
          </a:xfrm>
        </p:spPr>
        <p:txBody>
          <a:bodyPr>
            <a:noAutofit/>
            <a:scene3d>
              <a:camera prst="orthographicFront"/>
              <a:lightRig rig="threePt" dir="t"/>
            </a:scene3d>
          </a:bodyPr>
          <a:lstStyle/>
          <a:p>
            <a:pPr algn="ctr"/>
            <a:r>
              <a:rPr lang="zh-CN" altLang="en-US" sz="8800" i="0">
                <a:solidFill>
                  <a:schemeClr val="bg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目录</a:t>
            </a:r>
          </a:p>
        </p:txBody>
      </p:sp>
      <p:sp>
        <p:nvSpPr>
          <p:cNvPr id="5" name="任意多边形: 形状 4"/>
          <p:cNvSpPr/>
          <p:nvPr>
            <p:custDataLst>
              <p:tags r:id="rId3"/>
            </p:custDataLst>
          </p:nvPr>
        </p:nvSpPr>
        <p:spPr>
          <a:xfrm>
            <a:off x="1777683" y="3142615"/>
            <a:ext cx="2018665" cy="286385"/>
          </a:xfrm>
          <a:custGeom>
            <a:avLst/>
            <a:gdLst/>
            <a:ahLst/>
            <a:cxnLst/>
            <a:rect l="l" t="t" r="r" b="b"/>
            <a:pathLst>
              <a:path w="1420113" h="201170">
                <a:moveTo>
                  <a:pt x="267388" y="35915"/>
                </a:moveTo>
                <a:cubicBezTo>
                  <a:pt x="251148" y="35915"/>
                  <a:pt x="238360" y="41942"/>
                  <a:pt x="229026" y="53997"/>
                </a:cubicBezTo>
                <a:cubicBezTo>
                  <a:pt x="219691" y="66052"/>
                  <a:pt x="215024" y="81665"/>
                  <a:pt x="215024" y="100836"/>
                </a:cubicBezTo>
                <a:cubicBezTo>
                  <a:pt x="215024" y="119756"/>
                  <a:pt x="219587" y="135222"/>
                  <a:pt x="228712" y="147236"/>
                </a:cubicBezTo>
                <a:cubicBezTo>
                  <a:pt x="237837" y="159249"/>
                  <a:pt x="250352" y="165256"/>
                  <a:pt x="266258" y="165256"/>
                </a:cubicBezTo>
                <a:cubicBezTo>
                  <a:pt x="282499" y="165256"/>
                  <a:pt x="295140" y="159500"/>
                  <a:pt x="304182" y="147989"/>
                </a:cubicBezTo>
                <a:cubicBezTo>
                  <a:pt x="313223" y="136478"/>
                  <a:pt x="317744" y="121012"/>
                  <a:pt x="317744" y="101590"/>
                </a:cubicBezTo>
                <a:cubicBezTo>
                  <a:pt x="317744" y="81330"/>
                  <a:pt x="313348" y="65320"/>
                  <a:pt x="304558" y="53558"/>
                </a:cubicBezTo>
                <a:cubicBezTo>
                  <a:pt x="295768" y="41796"/>
                  <a:pt x="283378" y="35915"/>
                  <a:pt x="267388" y="35915"/>
                </a:cubicBezTo>
                <a:close/>
                <a:moveTo>
                  <a:pt x="1117923" y="3265"/>
                </a:moveTo>
                <a:lnTo>
                  <a:pt x="1270369" y="3265"/>
                </a:lnTo>
                <a:lnTo>
                  <a:pt x="1270369" y="37170"/>
                </a:lnTo>
                <a:lnTo>
                  <a:pt x="1214866" y="37170"/>
                </a:lnTo>
                <a:lnTo>
                  <a:pt x="1214866" y="197779"/>
                </a:lnTo>
                <a:lnTo>
                  <a:pt x="1173301" y="197779"/>
                </a:lnTo>
                <a:lnTo>
                  <a:pt x="1173301" y="37170"/>
                </a:lnTo>
                <a:lnTo>
                  <a:pt x="1117923" y="37170"/>
                </a:lnTo>
                <a:close/>
                <a:moveTo>
                  <a:pt x="917056" y="3265"/>
                </a:moveTo>
                <a:lnTo>
                  <a:pt x="962262" y="3265"/>
                </a:lnTo>
                <a:lnTo>
                  <a:pt x="1041625" y="125574"/>
                </a:lnTo>
                <a:cubicBezTo>
                  <a:pt x="1046899" y="133695"/>
                  <a:pt x="1050122" y="138843"/>
                  <a:pt x="1051294" y="141020"/>
                </a:cubicBezTo>
                <a:lnTo>
                  <a:pt x="1051922" y="141020"/>
                </a:lnTo>
                <a:cubicBezTo>
                  <a:pt x="1051085" y="136332"/>
                  <a:pt x="1050666" y="127374"/>
                  <a:pt x="1050666" y="114147"/>
                </a:cubicBezTo>
                <a:lnTo>
                  <a:pt x="1050666" y="3265"/>
                </a:lnTo>
                <a:lnTo>
                  <a:pt x="1089971" y="3265"/>
                </a:lnTo>
                <a:lnTo>
                  <a:pt x="1089971" y="197779"/>
                </a:lnTo>
                <a:lnTo>
                  <a:pt x="1047527" y="197779"/>
                </a:lnTo>
                <a:lnTo>
                  <a:pt x="965151" y="71954"/>
                </a:lnTo>
                <a:cubicBezTo>
                  <a:pt x="960881" y="65424"/>
                  <a:pt x="957784" y="60150"/>
                  <a:pt x="955858" y="56132"/>
                </a:cubicBezTo>
                <a:lnTo>
                  <a:pt x="955230" y="56132"/>
                </a:lnTo>
                <a:cubicBezTo>
                  <a:pt x="955984" y="62829"/>
                  <a:pt x="956360" y="73168"/>
                  <a:pt x="956360" y="87149"/>
                </a:cubicBezTo>
                <a:lnTo>
                  <a:pt x="956360" y="197779"/>
                </a:lnTo>
                <a:lnTo>
                  <a:pt x="917056" y="197779"/>
                </a:lnTo>
                <a:close/>
                <a:moveTo>
                  <a:pt x="774181" y="3265"/>
                </a:moveTo>
                <a:lnTo>
                  <a:pt x="884811" y="3265"/>
                </a:lnTo>
                <a:lnTo>
                  <a:pt x="884811" y="37170"/>
                </a:lnTo>
                <a:lnTo>
                  <a:pt x="815620" y="37170"/>
                </a:lnTo>
                <a:lnTo>
                  <a:pt x="815620" y="83005"/>
                </a:lnTo>
                <a:lnTo>
                  <a:pt x="879914" y="83005"/>
                </a:lnTo>
                <a:lnTo>
                  <a:pt x="879914" y="116784"/>
                </a:lnTo>
                <a:lnTo>
                  <a:pt x="815620" y="116784"/>
                </a:lnTo>
                <a:lnTo>
                  <a:pt x="815620" y="163874"/>
                </a:lnTo>
                <a:lnTo>
                  <a:pt x="889332" y="163874"/>
                </a:lnTo>
                <a:lnTo>
                  <a:pt x="889332" y="197779"/>
                </a:lnTo>
                <a:lnTo>
                  <a:pt x="774181" y="197779"/>
                </a:lnTo>
                <a:close/>
                <a:moveTo>
                  <a:pt x="594048" y="3265"/>
                </a:moveTo>
                <a:lnTo>
                  <a:pt x="746494" y="3265"/>
                </a:lnTo>
                <a:lnTo>
                  <a:pt x="746494" y="37170"/>
                </a:lnTo>
                <a:lnTo>
                  <a:pt x="690991" y="37170"/>
                </a:lnTo>
                <a:lnTo>
                  <a:pt x="690991" y="197779"/>
                </a:lnTo>
                <a:lnTo>
                  <a:pt x="649426" y="197779"/>
                </a:lnTo>
                <a:lnTo>
                  <a:pt x="649426" y="37170"/>
                </a:lnTo>
                <a:lnTo>
                  <a:pt x="594048" y="37170"/>
                </a:lnTo>
                <a:close/>
                <a:moveTo>
                  <a:pt x="393181" y="3265"/>
                </a:moveTo>
                <a:lnTo>
                  <a:pt x="438387" y="3265"/>
                </a:lnTo>
                <a:lnTo>
                  <a:pt x="517750" y="125574"/>
                </a:lnTo>
                <a:cubicBezTo>
                  <a:pt x="523024" y="133695"/>
                  <a:pt x="526247" y="138843"/>
                  <a:pt x="527419" y="141020"/>
                </a:cubicBezTo>
                <a:lnTo>
                  <a:pt x="528047" y="141020"/>
                </a:lnTo>
                <a:cubicBezTo>
                  <a:pt x="527210" y="136332"/>
                  <a:pt x="526791" y="127374"/>
                  <a:pt x="526791" y="114147"/>
                </a:cubicBezTo>
                <a:lnTo>
                  <a:pt x="526791" y="3265"/>
                </a:lnTo>
                <a:lnTo>
                  <a:pt x="566096" y="3265"/>
                </a:lnTo>
                <a:lnTo>
                  <a:pt x="566096" y="197779"/>
                </a:lnTo>
                <a:lnTo>
                  <a:pt x="523652" y="197779"/>
                </a:lnTo>
                <a:lnTo>
                  <a:pt x="441276" y="71954"/>
                </a:lnTo>
                <a:cubicBezTo>
                  <a:pt x="437006" y="65424"/>
                  <a:pt x="433909" y="60150"/>
                  <a:pt x="431983" y="56132"/>
                </a:cubicBezTo>
                <a:lnTo>
                  <a:pt x="431355" y="56132"/>
                </a:lnTo>
                <a:cubicBezTo>
                  <a:pt x="432109" y="62829"/>
                  <a:pt x="432485" y="73168"/>
                  <a:pt x="432485" y="87149"/>
                </a:cubicBezTo>
                <a:lnTo>
                  <a:pt x="432485" y="197779"/>
                </a:lnTo>
                <a:lnTo>
                  <a:pt x="393181" y="197779"/>
                </a:lnTo>
                <a:close/>
                <a:moveTo>
                  <a:pt x="1363731" y="0"/>
                </a:moveTo>
                <a:cubicBezTo>
                  <a:pt x="1382734" y="0"/>
                  <a:pt x="1398682" y="2470"/>
                  <a:pt x="1411574" y="7409"/>
                </a:cubicBezTo>
                <a:lnTo>
                  <a:pt x="1411574" y="46337"/>
                </a:lnTo>
                <a:cubicBezTo>
                  <a:pt x="1398515" y="37463"/>
                  <a:pt x="1383237" y="33026"/>
                  <a:pt x="1365740" y="33026"/>
                </a:cubicBezTo>
                <a:cubicBezTo>
                  <a:pt x="1355527" y="33026"/>
                  <a:pt x="1347364" y="34889"/>
                  <a:pt x="1341253" y="38614"/>
                </a:cubicBezTo>
                <a:cubicBezTo>
                  <a:pt x="1335142" y="42340"/>
                  <a:pt x="1332086" y="47342"/>
                  <a:pt x="1332086" y="53620"/>
                </a:cubicBezTo>
                <a:cubicBezTo>
                  <a:pt x="1332086" y="58643"/>
                  <a:pt x="1334179" y="63269"/>
                  <a:pt x="1338365" y="67496"/>
                </a:cubicBezTo>
                <a:cubicBezTo>
                  <a:pt x="1342551" y="71724"/>
                  <a:pt x="1352890" y="77438"/>
                  <a:pt x="1369382" y="84637"/>
                </a:cubicBezTo>
                <a:cubicBezTo>
                  <a:pt x="1388720" y="92925"/>
                  <a:pt x="1402010" y="101673"/>
                  <a:pt x="1409251" y="110882"/>
                </a:cubicBezTo>
                <a:cubicBezTo>
                  <a:pt x="1416493" y="120091"/>
                  <a:pt x="1420113" y="131058"/>
                  <a:pt x="1420113" y="143782"/>
                </a:cubicBezTo>
                <a:cubicBezTo>
                  <a:pt x="1420113" y="162451"/>
                  <a:pt x="1413500" y="176683"/>
                  <a:pt x="1400273" y="186477"/>
                </a:cubicBezTo>
                <a:cubicBezTo>
                  <a:pt x="1387046" y="196272"/>
                  <a:pt x="1368252" y="201170"/>
                  <a:pt x="1343890" y="201170"/>
                </a:cubicBezTo>
                <a:cubicBezTo>
                  <a:pt x="1321622" y="201170"/>
                  <a:pt x="1303372" y="197570"/>
                  <a:pt x="1289140" y="190370"/>
                </a:cubicBezTo>
                <a:lnTo>
                  <a:pt x="1289140" y="148805"/>
                </a:lnTo>
                <a:cubicBezTo>
                  <a:pt x="1304795" y="161781"/>
                  <a:pt x="1322585" y="168269"/>
                  <a:pt x="1342509" y="168269"/>
                </a:cubicBezTo>
                <a:cubicBezTo>
                  <a:pt x="1353811" y="168269"/>
                  <a:pt x="1362308" y="166323"/>
                  <a:pt x="1368000" y="162430"/>
                </a:cubicBezTo>
                <a:cubicBezTo>
                  <a:pt x="1373693" y="158537"/>
                  <a:pt x="1376539" y="153535"/>
                  <a:pt x="1376539" y="147424"/>
                </a:cubicBezTo>
                <a:cubicBezTo>
                  <a:pt x="1376539" y="142150"/>
                  <a:pt x="1374279" y="137169"/>
                  <a:pt x="1369758" y="132481"/>
                </a:cubicBezTo>
                <a:cubicBezTo>
                  <a:pt x="1365238" y="127793"/>
                  <a:pt x="1353308" y="121430"/>
                  <a:pt x="1333970" y="113394"/>
                </a:cubicBezTo>
                <a:cubicBezTo>
                  <a:pt x="1303581" y="100501"/>
                  <a:pt x="1288387" y="81749"/>
                  <a:pt x="1288387" y="57136"/>
                </a:cubicBezTo>
                <a:cubicBezTo>
                  <a:pt x="1288387" y="39054"/>
                  <a:pt x="1295272" y="25011"/>
                  <a:pt x="1309044" y="15007"/>
                </a:cubicBezTo>
                <a:cubicBezTo>
                  <a:pt x="1322815" y="5002"/>
                  <a:pt x="1341044" y="0"/>
                  <a:pt x="1363731" y="0"/>
                </a:cubicBezTo>
                <a:close/>
                <a:moveTo>
                  <a:pt x="268644" y="0"/>
                </a:moveTo>
                <a:cubicBezTo>
                  <a:pt x="296438" y="0"/>
                  <a:pt x="318811" y="9251"/>
                  <a:pt x="335763" y="27752"/>
                </a:cubicBezTo>
                <a:cubicBezTo>
                  <a:pt x="352716" y="46253"/>
                  <a:pt x="361192" y="70029"/>
                  <a:pt x="361192" y="99078"/>
                </a:cubicBezTo>
                <a:cubicBezTo>
                  <a:pt x="361192" y="129383"/>
                  <a:pt x="352381" y="153975"/>
                  <a:pt x="334759" y="172853"/>
                </a:cubicBezTo>
                <a:cubicBezTo>
                  <a:pt x="317137" y="191731"/>
                  <a:pt x="294052" y="201170"/>
                  <a:pt x="265505" y="201170"/>
                </a:cubicBezTo>
                <a:cubicBezTo>
                  <a:pt x="237627" y="201170"/>
                  <a:pt x="214982" y="192024"/>
                  <a:pt x="197569" y="173732"/>
                </a:cubicBezTo>
                <a:cubicBezTo>
                  <a:pt x="180157" y="155440"/>
                  <a:pt x="171450" y="131895"/>
                  <a:pt x="171450" y="103097"/>
                </a:cubicBezTo>
                <a:cubicBezTo>
                  <a:pt x="171450" y="72624"/>
                  <a:pt x="180345" y="47823"/>
                  <a:pt x="198135" y="28694"/>
                </a:cubicBezTo>
                <a:cubicBezTo>
                  <a:pt x="215924" y="9565"/>
                  <a:pt x="239427" y="0"/>
                  <a:pt x="268644" y="0"/>
                </a:cubicBezTo>
                <a:close/>
                <a:moveTo>
                  <a:pt x="103222" y="0"/>
                </a:moveTo>
                <a:cubicBezTo>
                  <a:pt x="122225" y="0"/>
                  <a:pt x="138131" y="2470"/>
                  <a:pt x="150940" y="7409"/>
                </a:cubicBezTo>
                <a:lnTo>
                  <a:pt x="150940" y="47467"/>
                </a:lnTo>
                <a:cubicBezTo>
                  <a:pt x="137796" y="39765"/>
                  <a:pt x="122895" y="35915"/>
                  <a:pt x="106235" y="35915"/>
                </a:cubicBezTo>
                <a:cubicBezTo>
                  <a:pt x="87232" y="35915"/>
                  <a:pt x="72038" y="41984"/>
                  <a:pt x="60652" y="54123"/>
                </a:cubicBezTo>
                <a:cubicBezTo>
                  <a:pt x="49267" y="66262"/>
                  <a:pt x="43574" y="82126"/>
                  <a:pt x="43574" y="101715"/>
                </a:cubicBezTo>
                <a:cubicBezTo>
                  <a:pt x="43574" y="120802"/>
                  <a:pt x="48974" y="136164"/>
                  <a:pt x="59773" y="147801"/>
                </a:cubicBezTo>
                <a:cubicBezTo>
                  <a:pt x="70573" y="159437"/>
                  <a:pt x="85181" y="165256"/>
                  <a:pt x="103598" y="165256"/>
                </a:cubicBezTo>
                <a:cubicBezTo>
                  <a:pt x="120928" y="165256"/>
                  <a:pt x="136708" y="161070"/>
                  <a:pt x="150940" y="152698"/>
                </a:cubicBezTo>
                <a:lnTo>
                  <a:pt x="150940" y="190747"/>
                </a:lnTo>
                <a:cubicBezTo>
                  <a:pt x="136792" y="197695"/>
                  <a:pt x="118332" y="201170"/>
                  <a:pt x="95562" y="201170"/>
                </a:cubicBezTo>
                <a:cubicBezTo>
                  <a:pt x="66261" y="201170"/>
                  <a:pt x="43009" y="192400"/>
                  <a:pt x="25806" y="174862"/>
                </a:cubicBezTo>
                <a:cubicBezTo>
                  <a:pt x="8602" y="157323"/>
                  <a:pt x="0" y="133946"/>
                  <a:pt x="0" y="104729"/>
                </a:cubicBezTo>
                <a:cubicBezTo>
                  <a:pt x="0" y="74005"/>
                  <a:pt x="9607" y="48870"/>
                  <a:pt x="28819" y="29322"/>
                </a:cubicBezTo>
                <a:cubicBezTo>
                  <a:pt x="48032" y="9774"/>
                  <a:pt x="72833" y="0"/>
                  <a:pt x="10322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grpSp>
        <p:nvGrpSpPr>
          <p:cNvPr id="7" name="组合 6"/>
          <p:cNvGrpSpPr/>
          <p:nvPr/>
        </p:nvGrpSpPr>
        <p:grpSpPr>
          <a:xfrm>
            <a:off x="5978525" y="657225"/>
            <a:ext cx="7425690" cy="5656580"/>
            <a:chOff x="7888" y="915"/>
            <a:chExt cx="11694" cy="8908"/>
          </a:xfrm>
        </p:grpSpPr>
        <p:sp>
          <p:nvSpPr>
            <p:cNvPr id="3" name="序号"/>
            <p:cNvSpPr txBox="1"/>
            <p:nvPr>
              <p:custDataLst>
                <p:tags r:id="rId4"/>
              </p:custDataLst>
            </p:nvPr>
          </p:nvSpPr>
          <p:spPr>
            <a:xfrm>
              <a:off x="7888" y="915"/>
              <a:ext cx="2034" cy="1252"/>
            </a:xfrm>
            <a:prstGeom prst="parallelogram">
              <a:avLst>
                <a:gd name="adj" fmla="val 0"/>
              </a:avLst>
            </a:prstGeom>
            <a:gradFill>
              <a:gsLst>
                <a:gs pos="0">
                  <a:srgbClr val="438EF3"/>
                </a:gs>
                <a:gs pos="60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01</a:t>
              </a:r>
            </a:p>
          </p:txBody>
        </p:sp>
        <p:sp>
          <p:nvSpPr>
            <p:cNvPr id="6" name="项标题"/>
            <p:cNvSpPr txBox="1"/>
            <p:nvPr>
              <p:custDataLst>
                <p:tags r:id="rId5"/>
              </p:custDataLst>
            </p:nvPr>
          </p:nvSpPr>
          <p:spPr>
            <a:xfrm>
              <a:off x="10858" y="92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altLang="zh-CN" sz="2400" b="1" spc="300" dirty="0">
                  <a:solidFill>
                    <a:srgbClr val="0043A8"/>
                  </a:solidFill>
                  <a:effectLst>
                    <a:outerShdw blurRad="38100" dist="25400" dir="5400000" algn="ctr" rotWithShape="0">
                      <a:srgbClr val="6E747A">
                        <a:alpha val="43000"/>
                      </a:srgbClr>
                    </a:outerShdw>
                  </a:effectLst>
                  <a:latin typeface="+mn-ea"/>
                </a:rPr>
                <a:t>JS</a:t>
              </a:r>
              <a:r>
                <a:rPr lang="zh-CN" altLang="en-US" sz="2400" b="1" spc="300" dirty="0">
                  <a:solidFill>
                    <a:srgbClr val="0043A8"/>
                  </a:solidFill>
                  <a:effectLst>
                    <a:outerShdw blurRad="38100" dist="25400" dir="5400000" algn="ctr" rotWithShape="0">
                      <a:srgbClr val="6E747A">
                        <a:alpha val="43000"/>
                      </a:srgbClr>
                    </a:outerShdw>
                  </a:effectLst>
                  <a:latin typeface="+mn-ea"/>
                </a:rPr>
                <a:t>需求与研究现状</a:t>
              </a:r>
            </a:p>
          </p:txBody>
        </p:sp>
        <p:sp>
          <p:nvSpPr>
            <p:cNvPr id="8" name="序号"/>
            <p:cNvSpPr txBox="1"/>
            <p:nvPr>
              <p:custDataLst>
                <p:tags r:id="rId6"/>
              </p:custDataLst>
            </p:nvPr>
          </p:nvSpPr>
          <p:spPr>
            <a:xfrm>
              <a:off x="7888" y="2447"/>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02</a:t>
              </a:r>
            </a:p>
          </p:txBody>
        </p:sp>
        <p:sp>
          <p:nvSpPr>
            <p:cNvPr id="9" name="项标题"/>
            <p:cNvSpPr txBox="1"/>
            <p:nvPr>
              <p:custDataLst>
                <p:tags r:id="rId7"/>
              </p:custDataLst>
            </p:nvPr>
          </p:nvSpPr>
          <p:spPr>
            <a:xfrm>
              <a:off x="10858" y="245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目标内容与考核指标</a:t>
              </a:r>
            </a:p>
          </p:txBody>
        </p:sp>
        <p:sp>
          <p:nvSpPr>
            <p:cNvPr id="11" name="序号"/>
            <p:cNvSpPr txBox="1"/>
            <p:nvPr>
              <p:custDataLst>
                <p:tags r:id="rId8"/>
              </p:custDataLst>
            </p:nvPr>
          </p:nvSpPr>
          <p:spPr>
            <a:xfrm>
              <a:off x="7888" y="3978"/>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03</a:t>
              </a:r>
            </a:p>
          </p:txBody>
        </p:sp>
        <p:sp>
          <p:nvSpPr>
            <p:cNvPr id="12" name="项标题"/>
            <p:cNvSpPr txBox="1"/>
            <p:nvPr>
              <p:custDataLst>
                <p:tags r:id="rId9"/>
              </p:custDataLst>
            </p:nvPr>
          </p:nvSpPr>
          <p:spPr>
            <a:xfrm>
              <a:off x="10858" y="398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研究方法及技术途径</a:t>
              </a:r>
            </a:p>
          </p:txBody>
        </p:sp>
        <p:sp>
          <p:nvSpPr>
            <p:cNvPr id="13" name="序号"/>
            <p:cNvSpPr txBox="1"/>
            <p:nvPr>
              <p:custDataLst>
                <p:tags r:id="rId10"/>
              </p:custDataLst>
            </p:nvPr>
          </p:nvSpPr>
          <p:spPr>
            <a:xfrm>
              <a:off x="7888" y="5509"/>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04</a:t>
              </a:r>
            </a:p>
          </p:txBody>
        </p:sp>
        <p:sp>
          <p:nvSpPr>
            <p:cNvPr id="15" name="项标题"/>
            <p:cNvSpPr txBox="1"/>
            <p:nvPr>
              <p:custDataLst>
                <p:tags r:id="rId11"/>
              </p:custDataLst>
            </p:nvPr>
          </p:nvSpPr>
          <p:spPr>
            <a:xfrm>
              <a:off x="10858" y="551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进度成果及应用方向</a:t>
              </a:r>
            </a:p>
          </p:txBody>
        </p:sp>
        <p:sp>
          <p:nvSpPr>
            <p:cNvPr id="27" name="序号"/>
            <p:cNvSpPr txBox="1"/>
            <p:nvPr>
              <p:custDataLst>
                <p:tags r:id="rId12"/>
              </p:custDataLst>
            </p:nvPr>
          </p:nvSpPr>
          <p:spPr>
            <a:xfrm>
              <a:off x="7888" y="7040"/>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05</a:t>
              </a:r>
            </a:p>
          </p:txBody>
        </p:sp>
        <p:sp>
          <p:nvSpPr>
            <p:cNvPr id="30" name="项标题"/>
            <p:cNvSpPr txBox="1"/>
            <p:nvPr>
              <p:custDataLst>
                <p:tags r:id="rId13"/>
              </p:custDataLst>
            </p:nvPr>
          </p:nvSpPr>
          <p:spPr>
            <a:xfrm>
              <a:off x="10858" y="704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研究条件及保障措施</a:t>
              </a:r>
            </a:p>
          </p:txBody>
        </p:sp>
        <p:sp>
          <p:nvSpPr>
            <p:cNvPr id="33" name="序号"/>
            <p:cNvSpPr txBox="1"/>
            <p:nvPr>
              <p:custDataLst>
                <p:tags r:id="rId14"/>
              </p:custDataLst>
            </p:nvPr>
          </p:nvSpPr>
          <p:spPr>
            <a:xfrm>
              <a:off x="7888" y="8571"/>
              <a:ext cx="2034" cy="1252"/>
            </a:xfrm>
            <a:prstGeom prst="parallelogram">
              <a:avLst>
                <a:gd name="adj" fmla="val 0"/>
              </a:avLst>
            </a:prstGeom>
            <a:gradFill>
              <a:gsLst>
                <a:gs pos="0">
                  <a:srgbClr val="438EF3"/>
                </a:gs>
                <a:gs pos="58000">
                  <a:srgbClr val="0043A8"/>
                </a:gs>
              </a:gsLst>
              <a:lin ang="0" scaled="1"/>
            </a:gradFill>
          </p:spPr>
          <p:txBody>
            <a:bodyPr wrap="none" rtlCol="0" anchor="ctr" anchorCtr="0">
              <a:noAutofit/>
            </a:bodyPr>
            <a:lstStyle>
              <a:defPPr>
                <a:defRPr lang="zh-CN"/>
              </a:defPPr>
              <a:lvl1pPr algn="ct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FFFF"/>
                  </a:solidFill>
                </a:rPr>
                <a:t>06</a:t>
              </a:r>
            </a:p>
          </p:txBody>
        </p:sp>
        <p:sp>
          <p:nvSpPr>
            <p:cNvPr id="36" name="项标题"/>
            <p:cNvSpPr txBox="1"/>
            <p:nvPr>
              <p:custDataLst>
                <p:tags r:id="rId15"/>
              </p:custDataLst>
            </p:nvPr>
          </p:nvSpPr>
          <p:spPr>
            <a:xfrm>
              <a:off x="10858" y="8576"/>
              <a:ext cx="8725" cy="1242"/>
            </a:xfrm>
            <a:prstGeom prst="rect">
              <a:avLst/>
            </a:prstGeom>
            <a:noFill/>
          </p:spPr>
          <p:txBody>
            <a:bodyPr wrap="square" lIns="0" tIns="0" rIns="0" bIns="0" rtlCol="0" anchor="ctr"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b="1" spc="300" dirty="0">
                  <a:solidFill>
                    <a:srgbClr val="0043A8"/>
                  </a:solidFill>
                  <a:effectLst>
                    <a:outerShdw blurRad="38100" dist="25400" dir="5400000" algn="ctr" rotWithShape="0">
                      <a:srgbClr val="6E747A">
                        <a:alpha val="43000"/>
                      </a:srgbClr>
                    </a:outerShdw>
                  </a:effectLst>
                  <a:latin typeface="+mn-ea"/>
                </a:rPr>
                <a:t>经费概算</a:t>
              </a: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a:t>
            </a:r>
            <a:r>
              <a:rPr lang="en-US" altLang="zh-CN" dirty="0"/>
              <a:t>3:</a:t>
            </a:r>
            <a:r>
              <a:rPr lang="zh-CN" altLang="en-US" dirty="0"/>
              <a:t>面向天基骨干网的多域高可靠低时延通信</a:t>
            </a:r>
          </a:p>
        </p:txBody>
      </p:sp>
      <p:sp>
        <p:nvSpPr>
          <p:cNvPr id="151" name="文本框 6"/>
          <p:cNvSpPr txBox="1"/>
          <p:nvPr>
            <p:custDataLst>
              <p:tags r:id="rId1"/>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3. </a:t>
            </a:r>
            <a:r>
              <a:rPr lang="zh-CN" altLang="en-US" sz="3000" dirty="0">
                <a:solidFill>
                  <a:srgbClr val="0043A8"/>
                </a:solidFill>
              </a:rPr>
              <a:t>定位技术路线：分布式多基地智能定位</a:t>
            </a:r>
          </a:p>
        </p:txBody>
      </p:sp>
      <p:cxnSp>
        <p:nvCxnSpPr>
          <p:cNvPr id="152" name="直接连接符 151"/>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227" idx="2"/>
            <a:endCxn id="7" idx="0"/>
          </p:cNvCxnSpPr>
          <p:nvPr/>
        </p:nvCxnSpPr>
        <p:spPr>
          <a:xfrm>
            <a:off x="3968251" y="1903589"/>
            <a:ext cx="0" cy="58290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234" idx="2"/>
            <a:endCxn id="11" idx="0"/>
          </p:cNvCxnSpPr>
          <p:nvPr/>
        </p:nvCxnSpPr>
        <p:spPr>
          <a:xfrm>
            <a:off x="8236129" y="1917124"/>
            <a:ext cx="0" cy="55170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635561" y="2486490"/>
            <a:ext cx="2665379" cy="923330"/>
          </a:xfrm>
          <a:prstGeom prst="rect">
            <a:avLst/>
          </a:prstGeom>
          <a:noFill/>
        </p:spPr>
        <p:txBody>
          <a:bodyPr wrap="square" rtlCol="0">
            <a:spAutoFit/>
          </a:bodyPr>
          <a:lstStyle/>
          <a:p>
            <a:r>
              <a:rPr lang="zh-CN" altLang="en-US" b="1" dirty="0"/>
              <a:t>智能寻向算法：</a:t>
            </a:r>
            <a:endParaRPr lang="en-US" altLang="zh-CN" b="1" dirty="0"/>
          </a:p>
          <a:p>
            <a:r>
              <a:rPr lang="zh-CN" altLang="en-US" dirty="0"/>
              <a:t>可解决低信噪比、近场误差、盲估计问题</a:t>
            </a:r>
          </a:p>
        </p:txBody>
      </p:sp>
      <p:sp>
        <p:nvSpPr>
          <p:cNvPr id="11" name="文本框 10"/>
          <p:cNvSpPr txBox="1"/>
          <p:nvPr/>
        </p:nvSpPr>
        <p:spPr>
          <a:xfrm>
            <a:off x="6751040" y="2468832"/>
            <a:ext cx="2970178" cy="1200329"/>
          </a:xfrm>
          <a:prstGeom prst="rect">
            <a:avLst/>
          </a:prstGeom>
          <a:noFill/>
        </p:spPr>
        <p:txBody>
          <a:bodyPr wrap="square" rtlCol="0">
            <a:spAutoFit/>
          </a:bodyPr>
          <a:lstStyle/>
          <a:p>
            <a:r>
              <a:rPr lang="zh-CN" altLang="en-US" b="1" dirty="0"/>
              <a:t>智能定位优化：</a:t>
            </a:r>
            <a:endParaRPr lang="en-US" altLang="zh-CN" b="1" dirty="0"/>
          </a:p>
          <a:p>
            <a:r>
              <a:rPr lang="zh-CN" altLang="en-US" dirty="0"/>
              <a:t>通过少量定位结果校正系统，有较强的泛化性，且计算复杂度（推理速度）快</a:t>
            </a:r>
          </a:p>
        </p:txBody>
      </p:sp>
      <p:grpSp>
        <p:nvGrpSpPr>
          <p:cNvPr id="140" name="Google Shape;1474;p30"/>
          <p:cNvGrpSpPr/>
          <p:nvPr/>
        </p:nvGrpSpPr>
        <p:grpSpPr>
          <a:xfrm>
            <a:off x="1725143" y="1102556"/>
            <a:ext cx="926362" cy="901983"/>
            <a:chOff x="347441" y="529183"/>
            <a:chExt cx="2163704" cy="1824635"/>
          </a:xfrm>
          <a:solidFill>
            <a:srgbClr val="FFF2CC"/>
          </a:solidFill>
        </p:grpSpPr>
        <p:grpSp>
          <p:nvGrpSpPr>
            <p:cNvPr id="141" name="Google Shape;1475;p30"/>
            <p:cNvGrpSpPr/>
            <p:nvPr/>
          </p:nvGrpSpPr>
          <p:grpSpPr>
            <a:xfrm>
              <a:off x="745223" y="529183"/>
              <a:ext cx="1765922" cy="1596032"/>
              <a:chOff x="6240000" y="821025"/>
              <a:chExt cx="2904000" cy="2668950"/>
            </a:xfrm>
            <a:grpFill/>
          </p:grpSpPr>
          <p:sp>
            <p:nvSpPr>
              <p:cNvPr id="198" name="Google Shape;1476;p30"/>
              <p:cNvSpPr/>
              <p:nvPr/>
            </p:nvSpPr>
            <p:spPr>
              <a:xfrm flipH="1">
                <a:off x="6240000" y="821025"/>
                <a:ext cx="2904000" cy="26673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199" name="Google Shape;1477;p30"/>
              <p:cNvSpPr/>
              <p:nvPr/>
            </p:nvSpPr>
            <p:spPr>
              <a:xfrm flipH="1">
                <a:off x="6240000" y="8210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00" name="Google Shape;1478;p30"/>
              <p:cNvSpPr/>
              <p:nvPr/>
            </p:nvSpPr>
            <p:spPr>
              <a:xfrm flipH="1">
                <a:off x="6820800" y="8210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01" name="Google Shape;1479;p30"/>
              <p:cNvSpPr/>
              <p:nvPr/>
            </p:nvSpPr>
            <p:spPr>
              <a:xfrm flipH="1">
                <a:off x="7401600" y="8210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04" name="Google Shape;1482;p30"/>
              <p:cNvSpPr/>
              <p:nvPr/>
            </p:nvSpPr>
            <p:spPr>
              <a:xfrm flipH="1">
                <a:off x="6240000" y="1353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05" name="Google Shape;1483;p30"/>
              <p:cNvSpPr/>
              <p:nvPr/>
            </p:nvSpPr>
            <p:spPr>
              <a:xfrm flipH="1">
                <a:off x="6820800" y="1353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06" name="Google Shape;1484;p30"/>
              <p:cNvSpPr/>
              <p:nvPr/>
            </p:nvSpPr>
            <p:spPr>
              <a:xfrm flipH="1">
                <a:off x="7401600" y="1353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07" name="Google Shape;1485;p30"/>
              <p:cNvSpPr/>
              <p:nvPr/>
            </p:nvSpPr>
            <p:spPr>
              <a:xfrm flipH="1">
                <a:off x="7982400" y="1353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08" name="Google Shape;1486;p30"/>
              <p:cNvSpPr/>
              <p:nvPr/>
            </p:nvSpPr>
            <p:spPr>
              <a:xfrm flipH="1">
                <a:off x="8563200" y="1353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09" name="Google Shape;1487;p30"/>
              <p:cNvSpPr/>
              <p:nvPr/>
            </p:nvSpPr>
            <p:spPr>
              <a:xfrm flipH="1">
                <a:off x="6240000" y="1888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0" name="Google Shape;1488;p30"/>
              <p:cNvSpPr/>
              <p:nvPr/>
            </p:nvSpPr>
            <p:spPr>
              <a:xfrm flipH="1">
                <a:off x="6820800" y="1888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1" name="Google Shape;1489;p30"/>
              <p:cNvSpPr/>
              <p:nvPr/>
            </p:nvSpPr>
            <p:spPr>
              <a:xfrm flipH="1">
                <a:off x="7401600" y="1888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2" name="Google Shape;1490;p30"/>
              <p:cNvSpPr/>
              <p:nvPr/>
            </p:nvSpPr>
            <p:spPr>
              <a:xfrm flipH="1">
                <a:off x="7982400" y="1888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3" name="Google Shape;1491;p30"/>
              <p:cNvSpPr/>
              <p:nvPr/>
            </p:nvSpPr>
            <p:spPr>
              <a:xfrm flipH="1">
                <a:off x="8563200" y="1888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4" name="Google Shape;1492;p30"/>
              <p:cNvSpPr/>
              <p:nvPr/>
            </p:nvSpPr>
            <p:spPr>
              <a:xfrm flipH="1">
                <a:off x="6240000" y="2422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5" name="Google Shape;1493;p30"/>
              <p:cNvSpPr/>
              <p:nvPr/>
            </p:nvSpPr>
            <p:spPr>
              <a:xfrm flipH="1">
                <a:off x="6820800" y="2422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6" name="Google Shape;1494;p30"/>
              <p:cNvSpPr/>
              <p:nvPr/>
            </p:nvSpPr>
            <p:spPr>
              <a:xfrm flipH="1">
                <a:off x="7401600" y="2422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7" name="Google Shape;1495;p30"/>
              <p:cNvSpPr/>
              <p:nvPr/>
            </p:nvSpPr>
            <p:spPr>
              <a:xfrm flipH="1">
                <a:off x="7982400" y="2422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8" name="Google Shape;1496;p30"/>
              <p:cNvSpPr/>
              <p:nvPr/>
            </p:nvSpPr>
            <p:spPr>
              <a:xfrm flipH="1">
                <a:off x="8563200" y="2422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19" name="Google Shape;1497;p30"/>
              <p:cNvSpPr/>
              <p:nvPr/>
            </p:nvSpPr>
            <p:spPr>
              <a:xfrm flipH="1">
                <a:off x="6240000" y="29571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20" name="Google Shape;1498;p30"/>
              <p:cNvSpPr/>
              <p:nvPr/>
            </p:nvSpPr>
            <p:spPr>
              <a:xfrm flipH="1">
                <a:off x="6820800" y="29571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21" name="Google Shape;1499;p30"/>
              <p:cNvSpPr/>
              <p:nvPr/>
            </p:nvSpPr>
            <p:spPr>
              <a:xfrm flipH="1">
                <a:off x="7401600" y="29571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22" name="Google Shape;1500;p30"/>
              <p:cNvSpPr/>
              <p:nvPr/>
            </p:nvSpPr>
            <p:spPr>
              <a:xfrm flipH="1">
                <a:off x="7982400" y="29571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sp>
            <p:nvSpPr>
              <p:cNvPr id="223" name="Google Shape;1501;p30"/>
              <p:cNvSpPr/>
              <p:nvPr/>
            </p:nvSpPr>
            <p:spPr>
              <a:xfrm flipH="1">
                <a:off x="8563200" y="29571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b="1" kern="0">
                  <a:solidFill>
                    <a:srgbClr val="000000"/>
                  </a:solidFill>
                  <a:cs typeface="Arial" panose="020B0604020202020204"/>
                  <a:sym typeface="Arial" panose="020B0604020202020204"/>
                </a:endParaRPr>
              </a:p>
            </p:txBody>
          </p:sp>
        </p:grpSp>
        <p:grpSp>
          <p:nvGrpSpPr>
            <p:cNvPr id="142" name="Google Shape;1502;p30"/>
            <p:cNvGrpSpPr/>
            <p:nvPr/>
          </p:nvGrpSpPr>
          <p:grpSpPr>
            <a:xfrm>
              <a:off x="546332" y="643484"/>
              <a:ext cx="1765922" cy="1596032"/>
              <a:chOff x="5950075" y="854725"/>
              <a:chExt cx="2904000" cy="2668950"/>
            </a:xfrm>
            <a:grpFill/>
          </p:grpSpPr>
          <p:sp>
            <p:nvSpPr>
              <p:cNvPr id="172" name="Google Shape;1503;p30"/>
              <p:cNvSpPr/>
              <p:nvPr/>
            </p:nvSpPr>
            <p:spPr>
              <a:xfrm flipH="1">
                <a:off x="5950075" y="854725"/>
                <a:ext cx="2904000" cy="26673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73" name="Google Shape;1504;p30"/>
              <p:cNvSpPr/>
              <p:nvPr/>
            </p:nvSpPr>
            <p:spPr>
              <a:xfrm flipH="1">
                <a:off x="5950075" y="854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74" name="Google Shape;1505;p30"/>
              <p:cNvSpPr/>
              <p:nvPr/>
            </p:nvSpPr>
            <p:spPr>
              <a:xfrm flipH="1">
                <a:off x="6530875" y="854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75" name="Google Shape;1506;p30"/>
              <p:cNvSpPr/>
              <p:nvPr/>
            </p:nvSpPr>
            <p:spPr>
              <a:xfrm flipH="1">
                <a:off x="7111675" y="854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76" name="Google Shape;1507;p30"/>
              <p:cNvSpPr/>
              <p:nvPr/>
            </p:nvSpPr>
            <p:spPr>
              <a:xfrm flipH="1">
                <a:off x="7692475" y="854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77" name="Google Shape;1508;p30"/>
              <p:cNvSpPr/>
              <p:nvPr/>
            </p:nvSpPr>
            <p:spPr>
              <a:xfrm flipH="1">
                <a:off x="8273275" y="8547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78" name="Google Shape;1509;p30"/>
              <p:cNvSpPr/>
              <p:nvPr/>
            </p:nvSpPr>
            <p:spPr>
              <a:xfrm flipH="1">
                <a:off x="5950075" y="13875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79" name="Google Shape;1510;p30"/>
              <p:cNvSpPr/>
              <p:nvPr/>
            </p:nvSpPr>
            <p:spPr>
              <a:xfrm flipH="1">
                <a:off x="6530875" y="13875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0" name="Google Shape;1511;p30"/>
              <p:cNvSpPr/>
              <p:nvPr/>
            </p:nvSpPr>
            <p:spPr>
              <a:xfrm flipH="1">
                <a:off x="7111675" y="13875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1" name="Google Shape;1512;p30"/>
              <p:cNvSpPr/>
              <p:nvPr/>
            </p:nvSpPr>
            <p:spPr>
              <a:xfrm flipH="1">
                <a:off x="7692475" y="13875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2" name="Google Shape;1513;p30"/>
              <p:cNvSpPr/>
              <p:nvPr/>
            </p:nvSpPr>
            <p:spPr>
              <a:xfrm flipH="1">
                <a:off x="8273275" y="13875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3" name="Google Shape;1514;p30"/>
              <p:cNvSpPr/>
              <p:nvPr/>
            </p:nvSpPr>
            <p:spPr>
              <a:xfrm flipH="1">
                <a:off x="5950075" y="19219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4" name="Google Shape;1515;p30"/>
              <p:cNvSpPr/>
              <p:nvPr/>
            </p:nvSpPr>
            <p:spPr>
              <a:xfrm flipH="1">
                <a:off x="6530875" y="19219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5" name="Google Shape;1516;p30"/>
              <p:cNvSpPr/>
              <p:nvPr/>
            </p:nvSpPr>
            <p:spPr>
              <a:xfrm flipH="1">
                <a:off x="7111675" y="19219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6" name="Google Shape;1517;p30"/>
              <p:cNvSpPr/>
              <p:nvPr/>
            </p:nvSpPr>
            <p:spPr>
              <a:xfrm flipH="1">
                <a:off x="7692475" y="19219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7" name="Google Shape;1518;p30"/>
              <p:cNvSpPr/>
              <p:nvPr/>
            </p:nvSpPr>
            <p:spPr>
              <a:xfrm flipH="1">
                <a:off x="8273275" y="19219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8" name="Google Shape;1519;p30"/>
              <p:cNvSpPr/>
              <p:nvPr/>
            </p:nvSpPr>
            <p:spPr>
              <a:xfrm flipH="1">
                <a:off x="5950075" y="24564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89" name="Google Shape;1520;p30"/>
              <p:cNvSpPr/>
              <p:nvPr/>
            </p:nvSpPr>
            <p:spPr>
              <a:xfrm flipH="1">
                <a:off x="6530875" y="24564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90" name="Google Shape;1521;p30"/>
              <p:cNvSpPr/>
              <p:nvPr/>
            </p:nvSpPr>
            <p:spPr>
              <a:xfrm flipH="1">
                <a:off x="7111675" y="24564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91" name="Google Shape;1522;p30"/>
              <p:cNvSpPr/>
              <p:nvPr/>
            </p:nvSpPr>
            <p:spPr>
              <a:xfrm flipH="1">
                <a:off x="7692475" y="24564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92" name="Google Shape;1523;p30"/>
              <p:cNvSpPr/>
              <p:nvPr/>
            </p:nvSpPr>
            <p:spPr>
              <a:xfrm flipH="1">
                <a:off x="8273275" y="24564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93" name="Google Shape;1524;p30"/>
              <p:cNvSpPr/>
              <p:nvPr/>
            </p:nvSpPr>
            <p:spPr>
              <a:xfrm flipH="1">
                <a:off x="5950075" y="29908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94" name="Google Shape;1525;p30"/>
              <p:cNvSpPr/>
              <p:nvPr/>
            </p:nvSpPr>
            <p:spPr>
              <a:xfrm flipH="1">
                <a:off x="6530875" y="29908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95" name="Google Shape;1526;p30"/>
              <p:cNvSpPr/>
              <p:nvPr/>
            </p:nvSpPr>
            <p:spPr>
              <a:xfrm flipH="1">
                <a:off x="7111675" y="29908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96" name="Google Shape;1527;p30"/>
              <p:cNvSpPr/>
              <p:nvPr/>
            </p:nvSpPr>
            <p:spPr>
              <a:xfrm flipH="1">
                <a:off x="7692475" y="29908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97" name="Google Shape;1528;p30"/>
              <p:cNvSpPr/>
              <p:nvPr/>
            </p:nvSpPr>
            <p:spPr>
              <a:xfrm flipH="1">
                <a:off x="8273275" y="29908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grpSp>
        <p:grpSp>
          <p:nvGrpSpPr>
            <p:cNvPr id="143" name="Google Shape;1529;p30"/>
            <p:cNvGrpSpPr/>
            <p:nvPr/>
          </p:nvGrpSpPr>
          <p:grpSpPr>
            <a:xfrm>
              <a:off x="347441" y="757786"/>
              <a:ext cx="1765922" cy="1596032"/>
              <a:chOff x="2854300" y="1168125"/>
              <a:chExt cx="2904000" cy="2668950"/>
            </a:xfrm>
            <a:grpFill/>
          </p:grpSpPr>
          <p:sp>
            <p:nvSpPr>
              <p:cNvPr id="144" name="Google Shape;1530;p30"/>
              <p:cNvSpPr/>
              <p:nvPr/>
            </p:nvSpPr>
            <p:spPr>
              <a:xfrm flipH="1">
                <a:off x="2854300" y="1168125"/>
                <a:ext cx="2904000" cy="26673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45" name="Google Shape;1531;p30"/>
              <p:cNvSpPr/>
              <p:nvPr/>
            </p:nvSpPr>
            <p:spPr>
              <a:xfrm flipH="1">
                <a:off x="2854300" y="11681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dirty="0">
                  <a:solidFill>
                    <a:srgbClr val="000000"/>
                  </a:solidFill>
                  <a:cs typeface="Arial" panose="020B0604020202020204"/>
                  <a:sym typeface="Arial" panose="020B0604020202020204"/>
                </a:endParaRPr>
              </a:p>
            </p:txBody>
          </p:sp>
          <p:sp>
            <p:nvSpPr>
              <p:cNvPr id="146" name="Google Shape;1532;p30"/>
              <p:cNvSpPr/>
              <p:nvPr/>
            </p:nvSpPr>
            <p:spPr>
              <a:xfrm flipH="1">
                <a:off x="3435100" y="11681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47" name="Google Shape;1533;p30"/>
              <p:cNvSpPr/>
              <p:nvPr/>
            </p:nvSpPr>
            <p:spPr>
              <a:xfrm flipH="1">
                <a:off x="4015900" y="11681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48" name="Google Shape;1534;p30"/>
              <p:cNvSpPr/>
              <p:nvPr/>
            </p:nvSpPr>
            <p:spPr>
              <a:xfrm flipH="1">
                <a:off x="4596700" y="11681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49" name="Google Shape;1535;p30"/>
              <p:cNvSpPr/>
              <p:nvPr/>
            </p:nvSpPr>
            <p:spPr>
              <a:xfrm flipH="1">
                <a:off x="5177500" y="11681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50" name="Google Shape;1536;p30"/>
              <p:cNvSpPr/>
              <p:nvPr/>
            </p:nvSpPr>
            <p:spPr>
              <a:xfrm flipH="1">
                <a:off x="2854300" y="17009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53" name="Google Shape;1537;p30"/>
              <p:cNvSpPr/>
              <p:nvPr/>
            </p:nvSpPr>
            <p:spPr>
              <a:xfrm flipH="1">
                <a:off x="3435100" y="17009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54" name="Google Shape;1538;p30"/>
              <p:cNvSpPr/>
              <p:nvPr/>
            </p:nvSpPr>
            <p:spPr>
              <a:xfrm flipH="1">
                <a:off x="4015900" y="17009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55" name="Google Shape;1539;p30"/>
              <p:cNvSpPr/>
              <p:nvPr/>
            </p:nvSpPr>
            <p:spPr>
              <a:xfrm flipH="1">
                <a:off x="4596700" y="17009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56" name="Google Shape;1540;p30"/>
              <p:cNvSpPr/>
              <p:nvPr/>
            </p:nvSpPr>
            <p:spPr>
              <a:xfrm flipH="1">
                <a:off x="5177500" y="17009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57" name="Google Shape;1541;p30"/>
              <p:cNvSpPr/>
              <p:nvPr/>
            </p:nvSpPr>
            <p:spPr>
              <a:xfrm flipH="1">
                <a:off x="2854300" y="22353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58" name="Google Shape;1542;p30"/>
              <p:cNvSpPr/>
              <p:nvPr/>
            </p:nvSpPr>
            <p:spPr>
              <a:xfrm flipH="1">
                <a:off x="3435100" y="22353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59" name="Google Shape;1543;p30"/>
              <p:cNvSpPr/>
              <p:nvPr/>
            </p:nvSpPr>
            <p:spPr>
              <a:xfrm flipH="1">
                <a:off x="4015900" y="22353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0" name="Google Shape;1544;p30"/>
              <p:cNvSpPr/>
              <p:nvPr/>
            </p:nvSpPr>
            <p:spPr>
              <a:xfrm flipH="1">
                <a:off x="4596700" y="22353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1" name="Google Shape;1545;p30"/>
              <p:cNvSpPr/>
              <p:nvPr/>
            </p:nvSpPr>
            <p:spPr>
              <a:xfrm flipH="1">
                <a:off x="5177500" y="22353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2" name="Google Shape;1546;p30"/>
              <p:cNvSpPr/>
              <p:nvPr/>
            </p:nvSpPr>
            <p:spPr>
              <a:xfrm flipH="1">
                <a:off x="2854300" y="2769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3" name="Google Shape;1547;p30"/>
              <p:cNvSpPr/>
              <p:nvPr/>
            </p:nvSpPr>
            <p:spPr>
              <a:xfrm flipH="1">
                <a:off x="3435100" y="2769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4" name="Google Shape;1548;p30"/>
              <p:cNvSpPr/>
              <p:nvPr/>
            </p:nvSpPr>
            <p:spPr>
              <a:xfrm flipH="1">
                <a:off x="4015900" y="2769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5" name="Google Shape;1549;p30"/>
              <p:cNvSpPr/>
              <p:nvPr/>
            </p:nvSpPr>
            <p:spPr>
              <a:xfrm flipH="1">
                <a:off x="4596700" y="2769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6" name="Google Shape;1550;p30"/>
              <p:cNvSpPr/>
              <p:nvPr/>
            </p:nvSpPr>
            <p:spPr>
              <a:xfrm flipH="1">
                <a:off x="5177500" y="276982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7" name="Google Shape;1551;p30"/>
              <p:cNvSpPr/>
              <p:nvPr/>
            </p:nvSpPr>
            <p:spPr>
              <a:xfrm flipH="1">
                <a:off x="2854300" y="3304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8" name="Google Shape;1552;p30"/>
              <p:cNvSpPr/>
              <p:nvPr/>
            </p:nvSpPr>
            <p:spPr>
              <a:xfrm flipH="1">
                <a:off x="3435100" y="3304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69" name="Google Shape;1553;p30"/>
              <p:cNvSpPr/>
              <p:nvPr/>
            </p:nvSpPr>
            <p:spPr>
              <a:xfrm flipH="1">
                <a:off x="4015900" y="3304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70" name="Google Shape;1554;p30"/>
              <p:cNvSpPr/>
              <p:nvPr/>
            </p:nvSpPr>
            <p:spPr>
              <a:xfrm flipH="1">
                <a:off x="4596700" y="3304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171" name="Google Shape;1555;p30"/>
              <p:cNvSpPr/>
              <p:nvPr/>
            </p:nvSpPr>
            <p:spPr>
              <a:xfrm flipH="1">
                <a:off x="5177500" y="3304275"/>
                <a:ext cx="580800" cy="532800"/>
              </a:xfrm>
              <a:prstGeom prst="rect">
                <a:avLst/>
              </a:prstGeom>
              <a:grp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grpSp>
      </p:grpSp>
      <p:sp>
        <p:nvSpPr>
          <p:cNvPr id="224" name="文本框 223"/>
          <p:cNvSpPr txBox="1"/>
          <p:nvPr/>
        </p:nvSpPr>
        <p:spPr>
          <a:xfrm>
            <a:off x="1617037" y="2009776"/>
            <a:ext cx="1261523"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原始数据</a:t>
            </a:r>
          </a:p>
        </p:txBody>
      </p:sp>
      <p:sp>
        <p:nvSpPr>
          <p:cNvPr id="225" name="箭头: 右 224"/>
          <p:cNvSpPr/>
          <p:nvPr/>
        </p:nvSpPr>
        <p:spPr>
          <a:xfrm>
            <a:off x="2759614" y="1589577"/>
            <a:ext cx="491400" cy="144379"/>
          </a:xfrm>
          <a:prstGeom prst="rightArrow">
            <a:avLst>
              <a:gd name="adj1" fmla="val 40105"/>
              <a:gd name="adj2" fmla="val 147310"/>
            </a:avLst>
          </a:prstGeom>
          <a:solidFill>
            <a:srgbClr val="3974D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27" name="矩形 226"/>
          <p:cNvSpPr/>
          <p:nvPr/>
        </p:nvSpPr>
        <p:spPr>
          <a:xfrm>
            <a:off x="3383953" y="1383467"/>
            <a:ext cx="1168596" cy="520122"/>
          </a:xfrm>
          <a:prstGeom prst="rect">
            <a:avLst/>
          </a:prstGeom>
          <a:solidFill>
            <a:srgbClr val="DAE8FC"/>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寻向算法</a:t>
            </a:r>
            <a:endParaRPr lang="en-US" altLang="zh-CN" dirty="0">
              <a:solidFill>
                <a:schemeClr val="tx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231" name="表格 230"/>
              <p:cNvGraphicFramePr>
                <a:graphicFrameLocks noGrp="1"/>
              </p:cNvGraphicFramePr>
              <p:nvPr/>
            </p:nvGraphicFramePr>
            <p:xfrm>
              <a:off x="5309827" y="1057635"/>
              <a:ext cx="1584726" cy="1171784"/>
            </p:xfrm>
            <a:graphic>
              <a:graphicData uri="http://schemas.openxmlformats.org/drawingml/2006/table">
                <a:tbl>
                  <a:tblPr firstRow="1" bandRow="1">
                    <a:tableStyleId>{7DF18680-E054-41AD-8BC1-D1AEF772440D}</a:tableStyleId>
                  </a:tblPr>
                  <a:tblGrid>
                    <a:gridCol w="461836">
                      <a:extLst>
                        <a:ext uri="{9D8B030D-6E8A-4147-A177-3AD203B41FA5}">
                          <a16:colId xmlns:a16="http://schemas.microsoft.com/office/drawing/2014/main" val="20000"/>
                        </a:ext>
                      </a:extLst>
                    </a:gridCol>
                    <a:gridCol w="520725">
                      <a:extLst>
                        <a:ext uri="{9D8B030D-6E8A-4147-A177-3AD203B41FA5}">
                          <a16:colId xmlns:a16="http://schemas.microsoft.com/office/drawing/2014/main" val="20001"/>
                        </a:ext>
                      </a:extLst>
                    </a:gridCol>
                    <a:gridCol w="602165">
                      <a:extLst>
                        <a:ext uri="{9D8B030D-6E8A-4147-A177-3AD203B41FA5}">
                          <a16:colId xmlns:a16="http://schemas.microsoft.com/office/drawing/2014/main" val="20002"/>
                        </a:ext>
                      </a:extLst>
                    </a:gridCol>
                  </a:tblGrid>
                  <a:tr h="417404">
                    <a:tc>
                      <a:txBody>
                        <a:bodyPr/>
                        <a:lstStyle/>
                        <a:p>
                          <a:r>
                            <a:rPr lang="zh-CN" altLang="en-US" sz="1050" dirty="0">
                              <a:solidFill>
                                <a:schemeClr val="tx1"/>
                              </a:solidFill>
                            </a:rPr>
                            <a:t>基站编号</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2CC"/>
                        </a:solidFill>
                      </a:tcPr>
                    </a:tc>
                    <a:tc>
                      <a:txBody>
                        <a:bodyPr/>
                        <a:lstStyle/>
                        <a:p>
                          <a:pPr algn="ctr"/>
                          <a:r>
                            <a:rPr lang="zh-CN" altLang="en-US" sz="1050" dirty="0">
                              <a:solidFill>
                                <a:schemeClr val="tx1"/>
                              </a:solidFill>
                            </a:rPr>
                            <a:t>坐标</a:t>
                          </a:r>
                        </a:p>
                      </a:txBody>
                      <a:tcPr anchor="ctr">
                        <a:lnT w="12700" cap="flat" cmpd="sng" algn="ctr">
                          <a:solidFill>
                            <a:schemeClr val="tx1"/>
                          </a:solidFill>
                          <a:prstDash val="solid"/>
                          <a:round/>
                          <a:headEnd type="none" w="med" len="med"/>
                          <a:tailEnd type="none" w="med" len="med"/>
                        </a:lnT>
                        <a:solidFill>
                          <a:srgbClr val="FFF2CC"/>
                        </a:solidFill>
                      </a:tcPr>
                    </a:tc>
                    <a:tc>
                      <a:txBody>
                        <a:bodyPr/>
                        <a:lstStyle/>
                        <a:p>
                          <a:pPr marL="0" algn="ctr" defTabSz="914400" rtl="0" eaLnBrk="1" latinLnBrk="0" hangingPunct="1"/>
                          <a:r>
                            <a:rPr lang="zh-CN" altLang="en-US" sz="1050" b="1" kern="1200" dirty="0">
                              <a:solidFill>
                                <a:schemeClr val="tx1"/>
                              </a:solidFill>
                              <a:latin typeface="+mn-lt"/>
                              <a:ea typeface="+mn-ea"/>
                              <a:cs typeface="+mn-cs"/>
                            </a:rPr>
                            <a:t>到达角</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2CC"/>
                        </a:solidFill>
                      </a:tcPr>
                    </a:tc>
                    <a:extLst>
                      <a:ext uri="{0D108BD9-81ED-4DB2-BD59-A6C34878D82A}">
                        <a16:rowId xmlns:a16="http://schemas.microsoft.com/office/drawing/2014/main" val="10000"/>
                      </a:ext>
                    </a:extLst>
                  </a:tr>
                  <a:tr h="212155">
                    <a:tc>
                      <a:txBody>
                        <a:bodyPr/>
                        <a:lstStyle/>
                        <a:p>
                          <a:pPr algn="ctr"/>
                          <a:r>
                            <a:rPr lang="en-US" altLang="zh-CN" sz="1050" dirty="0">
                              <a:latin typeface="Times New Roman" panose="02020603050405020304" pitchFamily="18" charset="0"/>
                              <a:cs typeface="Times New Roman" panose="02020603050405020304" pitchFamily="18" charset="0"/>
                            </a:rPr>
                            <a:t>1</a:t>
                          </a:r>
                          <a:endParaRPr lang="zh-CN" altLang="en-US" sz="10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
                              </m:oMathParaPr>
                              <m:oMath xmlns:m="http://schemas.openxmlformats.org/officeDocument/2006/math">
                                <m:r>
                                  <a:rPr lang="en-US" altLang="zh-CN" sz="1050" b="0" dirty="0" smtClean="0">
                                    <a:latin typeface="Cambria Math" panose="02040503050406030204" pitchFamily="18" charset="0"/>
                                  </a:rPr>
                                  <m:t>(</m:t>
                                </m:r>
                                <m:sSub>
                                  <m:sSubPr>
                                    <m:ctrlPr>
                                      <a:rPr lang="en-US" altLang="zh-CN" sz="1050" b="0" i="1" smtClean="0">
                                        <a:latin typeface="Cambria Math" panose="02040503050406030204" pitchFamily="18" charset="0"/>
                                      </a:rPr>
                                    </m:ctrlPr>
                                  </m:sSubPr>
                                  <m:e>
                                    <m:r>
                                      <a:rPr lang="en-US" altLang="zh-CN" sz="1050" b="0" smtClean="0">
                                        <a:latin typeface="Cambria Math" panose="02040503050406030204" pitchFamily="18" charset="0"/>
                                      </a:rPr>
                                      <m:t>𝑥</m:t>
                                    </m:r>
                                  </m:e>
                                  <m:sub>
                                    <m:r>
                                      <a:rPr lang="en-US" altLang="zh-CN" sz="1050" b="0" smtClean="0">
                                        <a:latin typeface="Cambria Math" panose="02040503050406030204" pitchFamily="18" charset="0"/>
                                      </a:rPr>
                                      <m:t>1</m:t>
                                    </m:r>
                                  </m:sub>
                                </m:sSub>
                                <m:r>
                                  <a:rPr lang="en-US" altLang="zh-CN" sz="1050" b="0" smtClean="0">
                                    <a:latin typeface="Cambria Math" panose="02040503050406030204" pitchFamily="18" charset="0"/>
                                  </a:rPr>
                                  <m:t>,</m:t>
                                </m:r>
                                <m:sSub>
                                  <m:sSubPr>
                                    <m:ctrlPr>
                                      <a:rPr lang="en-US" altLang="zh-CN" sz="1050" b="0" i="1" smtClean="0">
                                        <a:latin typeface="Cambria Math" panose="02040503050406030204" pitchFamily="18" charset="0"/>
                                      </a:rPr>
                                    </m:ctrlPr>
                                  </m:sSubPr>
                                  <m:e>
                                    <m:r>
                                      <a:rPr lang="en-US" altLang="zh-CN" sz="1050" b="0" smtClean="0">
                                        <a:latin typeface="Cambria Math" panose="02040503050406030204" pitchFamily="18" charset="0"/>
                                      </a:rPr>
                                      <m:t>𝑦</m:t>
                                    </m:r>
                                  </m:e>
                                  <m:sub>
                                    <m:r>
                                      <a:rPr lang="en-US" altLang="zh-CN" sz="1050" b="0" smtClean="0">
                                        <a:latin typeface="Cambria Math" panose="02040503050406030204" pitchFamily="18" charset="0"/>
                                      </a:rPr>
                                      <m:t>1</m:t>
                                    </m:r>
                                  </m:sub>
                                </m:sSub>
                                <m:r>
                                  <a:rPr lang="en-US" altLang="zh-CN" sz="1050" b="0" smtClean="0">
                                    <a:latin typeface="Cambria Math" panose="02040503050406030204" pitchFamily="18" charset="0"/>
                                  </a:rPr>
                                  <m:t>)</m:t>
                                </m:r>
                              </m:oMath>
                            </m:oMathPara>
                          </a14:m>
                          <a:endParaRPr lang="zh-CN" altLang="en-US" sz="105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a:rPr lang="en-US" altLang="zh-CN" sz="1050" b="0" smtClean="0">
                                        <a:latin typeface="Cambria Math" panose="02040503050406030204" pitchFamily="18" charset="0"/>
                                      </a:rPr>
                                      <m:t>𝑎</m:t>
                                    </m:r>
                                  </m:e>
                                  <m:sub>
                                    <m:r>
                                      <a:rPr lang="en-US" altLang="zh-CN" sz="1050" b="0" smtClean="0">
                                        <a:latin typeface="Cambria Math" panose="02040503050406030204" pitchFamily="18" charset="0"/>
                                      </a:rPr>
                                      <m:t>1</m:t>
                                    </m:r>
                                  </m:sub>
                                </m:sSub>
                              </m:oMath>
                            </m:oMathPara>
                          </a14:m>
                          <a:endParaRPr lang="zh-CN" altLang="en-US" sz="105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212155">
                    <a:tc>
                      <a:txBody>
                        <a:bodyPr/>
                        <a:lstStyle/>
                        <a:p>
                          <a:pPr algn="ctr"/>
                          <a:r>
                            <a:rPr lang="en-US" altLang="zh-CN" sz="1050" dirty="0">
                              <a:latin typeface="Times New Roman" panose="02020603050405020304" pitchFamily="18" charset="0"/>
                              <a:cs typeface="Times New Roman" panose="02020603050405020304" pitchFamily="18" charset="0"/>
                            </a:rPr>
                            <a:t>2</a:t>
                          </a:r>
                          <a:endParaRPr lang="zh-CN" altLang="en-US" sz="10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050" b="0" dirty="0" smtClean="0">
                                    <a:latin typeface="Cambria Math" panose="02040503050406030204" pitchFamily="18" charset="0"/>
                                  </a:rPr>
                                  <m:t>(</m:t>
                                </m:r>
                                <m:sSub>
                                  <m:sSubPr>
                                    <m:ctrlPr>
                                      <a:rPr lang="en-US" altLang="zh-CN" sz="1050" b="0" i="1" smtClean="0">
                                        <a:latin typeface="Cambria Math" panose="02040503050406030204" pitchFamily="18" charset="0"/>
                                      </a:rPr>
                                    </m:ctrlPr>
                                  </m:sSubPr>
                                  <m:e>
                                    <m:r>
                                      <a:rPr lang="en-US" altLang="zh-CN" sz="1050" b="0" smtClean="0">
                                        <a:latin typeface="Cambria Math" panose="02040503050406030204" pitchFamily="18" charset="0"/>
                                      </a:rPr>
                                      <m:t>𝑥</m:t>
                                    </m:r>
                                  </m:e>
                                  <m:sub>
                                    <m:r>
                                      <a:rPr lang="en-US" altLang="zh-CN" sz="1050" b="0" smtClean="0">
                                        <a:latin typeface="Cambria Math" panose="02040503050406030204" pitchFamily="18" charset="0"/>
                                      </a:rPr>
                                      <m:t>2</m:t>
                                    </m:r>
                                  </m:sub>
                                </m:sSub>
                                <m:r>
                                  <a:rPr lang="en-US" altLang="zh-CN" sz="1050" b="0" smtClean="0">
                                    <a:latin typeface="Cambria Math" panose="02040503050406030204" pitchFamily="18" charset="0"/>
                                  </a:rPr>
                                  <m:t>,</m:t>
                                </m:r>
                                <m:sSub>
                                  <m:sSubPr>
                                    <m:ctrlPr>
                                      <a:rPr lang="en-US" altLang="zh-CN" sz="1050" b="0" i="1" smtClean="0">
                                        <a:latin typeface="Cambria Math" panose="02040503050406030204" pitchFamily="18" charset="0"/>
                                      </a:rPr>
                                    </m:ctrlPr>
                                  </m:sSubPr>
                                  <m:e>
                                    <m:r>
                                      <a:rPr lang="en-US" altLang="zh-CN" sz="1050" b="0" smtClean="0">
                                        <a:latin typeface="Cambria Math" panose="02040503050406030204" pitchFamily="18" charset="0"/>
                                      </a:rPr>
                                      <m:t>𝑦</m:t>
                                    </m:r>
                                  </m:e>
                                  <m:sub>
                                    <m:r>
                                      <a:rPr lang="en-US" altLang="zh-CN" sz="1050" b="0" smtClean="0">
                                        <a:latin typeface="Cambria Math" panose="02040503050406030204" pitchFamily="18" charset="0"/>
                                      </a:rPr>
                                      <m:t>2</m:t>
                                    </m:r>
                                  </m:sub>
                                </m:sSub>
                                <m:r>
                                  <a:rPr lang="en-US" altLang="zh-CN" sz="1050" b="0" smtClean="0">
                                    <a:latin typeface="Cambria Math" panose="02040503050406030204" pitchFamily="18" charset="0"/>
                                  </a:rPr>
                                  <m:t>)</m:t>
                                </m:r>
                              </m:oMath>
                            </m:oMathPara>
                          </a14:m>
                          <a:endParaRPr lang="zh-CN" altLang="en-US" sz="105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a:rPr lang="en-US" altLang="zh-CN" sz="1050" b="0" smtClean="0">
                                        <a:latin typeface="Cambria Math" panose="02040503050406030204" pitchFamily="18" charset="0"/>
                                      </a:rPr>
                                      <m:t>𝑎</m:t>
                                    </m:r>
                                  </m:e>
                                  <m:sub>
                                    <m:r>
                                      <a:rPr lang="en-US" altLang="zh-CN" sz="1050" b="0" smtClean="0">
                                        <a:latin typeface="Cambria Math" panose="02040503050406030204" pitchFamily="18" charset="0"/>
                                      </a:rPr>
                                      <m:t>2</m:t>
                                    </m:r>
                                  </m:sub>
                                </m:sSub>
                              </m:oMath>
                            </m:oMathPara>
                          </a14:m>
                          <a:endParaRPr lang="zh-CN" altLang="en-US" sz="105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12155">
                    <a:tc>
                      <a:txBody>
                        <a:bodyPr/>
                        <a:lstStyle/>
                        <a:p>
                          <a:pPr algn="ctr"/>
                          <a:r>
                            <a:rPr lang="en-US" altLang="zh-CN" sz="1050" b="1" dirty="0">
                              <a:latin typeface="Times New Roman" panose="02020603050405020304" pitchFamily="18" charset="0"/>
                              <a:cs typeface="Times New Roman" panose="02020603050405020304" pitchFamily="18" charset="0"/>
                            </a:rPr>
                            <a:t>…</a:t>
                          </a:r>
                          <a:endParaRPr lang="zh-CN" altLang="en-US" sz="105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sz="1050" b="1" dirty="0">
                              <a:latin typeface="Times New Roman" panose="02020603050405020304" pitchFamily="18" charset="0"/>
                              <a:cs typeface="Times New Roman" panose="02020603050405020304" pitchFamily="18" charset="0"/>
                            </a:rPr>
                            <a:t>…</a:t>
                          </a:r>
                          <a:endParaRPr lang="zh-CN" altLang="en-US" sz="105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1050" b="1" dirty="0">
                              <a:latin typeface="Times New Roman" panose="02020603050405020304" pitchFamily="18" charset="0"/>
                              <a:cs typeface="Times New Roman" panose="02020603050405020304" pitchFamily="18" charset="0"/>
                            </a:rPr>
                            <a:t>…</a:t>
                          </a:r>
                          <a:endParaRPr lang="zh-CN" altLang="en-US" sz="1050" b="1"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231" name="表格 230"/>
              <p:cNvGraphicFramePr>
                <a:graphicFrameLocks noGrp="1"/>
              </p:cNvGraphicFramePr>
              <p:nvPr/>
            </p:nvGraphicFramePr>
            <p:xfrm>
              <a:off x="5309827" y="1057635"/>
              <a:ext cx="1584726" cy="1171784"/>
            </p:xfrm>
            <a:graphic>
              <a:graphicData uri="http://schemas.openxmlformats.org/drawingml/2006/table">
                <a:tbl>
                  <a:tblPr firstRow="1" bandRow="1">
                    <a:tableStyleId>{7DF18680-E054-41AD-8BC1-D1AEF772440D}</a:tableStyleId>
                  </a:tblPr>
                  <a:tblGrid>
                    <a:gridCol w="461836"/>
                    <a:gridCol w="520725"/>
                    <a:gridCol w="602165"/>
                  </a:tblGrid>
                  <a:tr h="417404">
                    <a:tc>
                      <a:txBody>
                        <a:bodyPr/>
                        <a:lstStyle/>
                        <a:p>
                          <a:r>
                            <a:rPr lang="zh-CN" altLang="en-US" sz="1050" dirty="0">
                              <a:solidFill>
                                <a:schemeClr val="tx1"/>
                              </a:solidFill>
                            </a:rPr>
                            <a:t>基站编号</a:t>
                          </a: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2CC"/>
                        </a:solidFill>
                      </a:tcPr>
                    </a:tc>
                    <a:tc>
                      <a:txBody>
                        <a:bodyPr/>
                        <a:lstStyle/>
                        <a:p>
                          <a:pPr algn="ctr"/>
                          <a:r>
                            <a:rPr lang="zh-CN" altLang="en-US" sz="1050" dirty="0">
                              <a:solidFill>
                                <a:schemeClr val="tx1"/>
                              </a:solidFill>
                            </a:rPr>
                            <a:t>坐标</a:t>
                          </a:r>
                          <a:endParaRPr lang="zh-CN" altLang="en-US" sz="1050" dirty="0">
                            <a:solidFill>
                              <a:schemeClr val="tx1"/>
                            </a:solidFill>
                          </a:endParaRPr>
                        </a:p>
                      </a:txBody>
                      <a:tcPr anchor="ctr">
                        <a:lnT w="12700" cap="flat" cmpd="sng" algn="ctr">
                          <a:solidFill>
                            <a:schemeClr val="tx1"/>
                          </a:solidFill>
                          <a:prstDash val="solid"/>
                          <a:round/>
                          <a:headEnd type="none" w="med" len="med"/>
                          <a:tailEnd type="none" w="med" len="med"/>
                        </a:lnT>
                        <a:solidFill>
                          <a:srgbClr val="FFF2CC"/>
                        </a:solidFill>
                      </a:tcPr>
                    </a:tc>
                    <a:tc>
                      <a:txBody>
                        <a:bodyPr/>
                        <a:lstStyle/>
                        <a:p>
                          <a:pPr marL="0" algn="ctr" defTabSz="914400" rtl="0" eaLnBrk="1" latinLnBrk="0" hangingPunct="1"/>
                          <a:r>
                            <a:rPr lang="zh-CN" altLang="en-US" sz="1050" b="1" kern="1200" dirty="0">
                              <a:solidFill>
                                <a:schemeClr val="tx1"/>
                              </a:solidFill>
                              <a:latin typeface="+mn-lt"/>
                              <a:ea typeface="+mn-ea"/>
                              <a:cs typeface="+mn-cs"/>
                            </a:rPr>
                            <a:t>到达角</a:t>
                          </a:r>
                          <a:endParaRPr lang="zh-CN" altLang="en-US" sz="1050" b="1" kern="1200" dirty="0">
                            <a:solidFill>
                              <a:schemeClr val="tx1"/>
                            </a:solidFill>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2CC"/>
                        </a:solidFill>
                      </a:tcPr>
                    </a:tc>
                  </a:tr>
                  <a:tr h="251460">
                    <a:tc>
                      <a:txBody>
                        <a:bodyPr/>
                        <a:lstStyle/>
                        <a:p>
                          <a:pPr algn="ctr"/>
                          <a:r>
                            <a:rPr lang="en-US" altLang="zh-CN" sz="1050" dirty="0">
                              <a:latin typeface="Times New Roman" panose="02020603050405020304" pitchFamily="18" charset="0"/>
                              <a:cs typeface="Times New Roman" panose="02020603050405020304" pitchFamily="18" charset="0"/>
                            </a:rPr>
                            <a:t>1</a:t>
                          </a:r>
                          <a:endParaRPr lang="zh-CN" altLang="en-US" sz="10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endParaRPr lang="zh-CN"/>
                        </a:p>
                      </a:txBody>
                      <a:tcPr>
                        <a:blipFill>
                          <a:blip r:embed="rId6"/>
                        </a:blipFill>
                      </a:tcPr>
                    </a:tc>
                    <a:tc>
                      <a:txBody>
                        <a:bodyPr/>
                        <a:lstStyle/>
                        <a:p>
                          <a:endParaRPr lang="zh-CN"/>
                        </a:p>
                      </a:txBody>
                      <a:tcPr>
                        <a:lnR w="12700" cap="flat" cmpd="sng" algn="ctr">
                          <a:solidFill>
                            <a:schemeClr val="tx1"/>
                          </a:solidFill>
                          <a:prstDash val="solid"/>
                          <a:round/>
                          <a:headEnd type="none" w="med" len="med"/>
                          <a:tailEnd type="none" w="med" len="med"/>
                        </a:lnR>
                        <a:blipFill>
                          <a:blip r:embed="rId6"/>
                        </a:blipFill>
                      </a:tcPr>
                    </a:tc>
                  </a:tr>
                  <a:tr h="251460">
                    <a:tc>
                      <a:txBody>
                        <a:bodyPr/>
                        <a:lstStyle/>
                        <a:p>
                          <a:pPr algn="ctr"/>
                          <a:r>
                            <a:rPr lang="en-US" altLang="zh-CN" sz="1050" dirty="0">
                              <a:latin typeface="Times New Roman" panose="02020603050405020304" pitchFamily="18" charset="0"/>
                              <a:cs typeface="Times New Roman" panose="02020603050405020304" pitchFamily="18" charset="0"/>
                            </a:rPr>
                            <a:t>2</a:t>
                          </a:r>
                          <a:endParaRPr lang="zh-CN" altLang="en-US" sz="10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endParaRPr lang="zh-CN"/>
                        </a:p>
                      </a:txBody>
                      <a:tcPr>
                        <a:blipFill>
                          <a:blip r:embed="rId6"/>
                        </a:blipFill>
                      </a:tcPr>
                    </a:tc>
                    <a:tc>
                      <a:txBody>
                        <a:bodyPr/>
                        <a:lstStyle/>
                        <a:p>
                          <a:endParaRPr lang="zh-CN"/>
                        </a:p>
                      </a:txBody>
                      <a:tcPr>
                        <a:lnR w="12700" cap="flat" cmpd="sng" algn="ctr">
                          <a:solidFill>
                            <a:schemeClr val="tx1"/>
                          </a:solidFill>
                          <a:prstDash val="solid"/>
                          <a:round/>
                          <a:headEnd type="none" w="med" len="med"/>
                          <a:tailEnd type="none" w="med" len="med"/>
                        </a:lnR>
                        <a:blipFill>
                          <a:blip r:embed="rId6"/>
                        </a:blipFill>
                      </a:tcPr>
                    </a:tc>
                  </a:tr>
                  <a:tr h="212155">
                    <a:tc>
                      <a:txBody>
                        <a:bodyPr/>
                        <a:lstStyle/>
                        <a:p>
                          <a:pPr algn="ctr"/>
                          <a:r>
                            <a:rPr lang="en-US" altLang="zh-CN" sz="1050" b="1" dirty="0">
                              <a:latin typeface="Times New Roman" panose="02020603050405020304" pitchFamily="18" charset="0"/>
                              <a:cs typeface="Times New Roman" panose="02020603050405020304" pitchFamily="18" charset="0"/>
                            </a:rPr>
                            <a:t>…</a:t>
                          </a:r>
                          <a:endParaRPr lang="zh-CN" altLang="en-US" sz="105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sz="1050" b="1" dirty="0">
                              <a:latin typeface="Times New Roman" panose="02020603050405020304" pitchFamily="18" charset="0"/>
                              <a:cs typeface="Times New Roman" panose="02020603050405020304" pitchFamily="18" charset="0"/>
                            </a:rPr>
                            <a:t>…</a:t>
                          </a:r>
                          <a:endParaRPr lang="zh-CN" altLang="en-US" sz="105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1050" b="1" dirty="0">
                              <a:latin typeface="Times New Roman" panose="02020603050405020304" pitchFamily="18" charset="0"/>
                              <a:cs typeface="Times New Roman" panose="02020603050405020304" pitchFamily="18" charset="0"/>
                            </a:rPr>
                            <a:t>…</a:t>
                          </a:r>
                          <a:endParaRPr lang="zh-CN" altLang="en-US" sz="1050" b="1"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mc:Fallback>
      </mc:AlternateContent>
      <p:sp>
        <p:nvSpPr>
          <p:cNvPr id="233" name="箭头: 右 232"/>
          <p:cNvSpPr/>
          <p:nvPr/>
        </p:nvSpPr>
        <p:spPr>
          <a:xfrm>
            <a:off x="4685488" y="1589577"/>
            <a:ext cx="491400" cy="144379"/>
          </a:xfrm>
          <a:prstGeom prst="rightArrow">
            <a:avLst>
              <a:gd name="adj1" fmla="val 40105"/>
              <a:gd name="adj2" fmla="val 147310"/>
            </a:avLst>
          </a:prstGeom>
          <a:solidFill>
            <a:srgbClr val="3974D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34" name="矩形 233"/>
          <p:cNvSpPr/>
          <p:nvPr/>
        </p:nvSpPr>
        <p:spPr>
          <a:xfrm>
            <a:off x="7651831" y="1397002"/>
            <a:ext cx="1168596" cy="520122"/>
          </a:xfrm>
          <a:prstGeom prst="rect">
            <a:avLst/>
          </a:prstGeom>
          <a:solidFill>
            <a:srgbClr val="DAE8FC"/>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神经网络</a:t>
            </a:r>
            <a:endParaRPr lang="en-US" altLang="zh-CN" dirty="0">
              <a:solidFill>
                <a:schemeClr val="tx1"/>
              </a:solidFill>
              <a:latin typeface="黑体" panose="02010609060101010101" pitchFamily="49" charset="-122"/>
              <a:ea typeface="黑体" panose="02010609060101010101" pitchFamily="49" charset="-122"/>
            </a:endParaRPr>
          </a:p>
        </p:txBody>
      </p:sp>
      <p:sp>
        <p:nvSpPr>
          <p:cNvPr id="235" name="箭头: 右 234"/>
          <p:cNvSpPr/>
          <p:nvPr/>
        </p:nvSpPr>
        <p:spPr>
          <a:xfrm>
            <a:off x="7027492" y="1596024"/>
            <a:ext cx="491400" cy="144379"/>
          </a:xfrm>
          <a:prstGeom prst="rightArrow">
            <a:avLst>
              <a:gd name="adj1" fmla="val 40105"/>
              <a:gd name="adj2" fmla="val 147310"/>
            </a:avLst>
          </a:prstGeom>
          <a:solidFill>
            <a:srgbClr val="3974D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pSp>
        <p:nvGrpSpPr>
          <p:cNvPr id="255" name="组合 254"/>
          <p:cNvGrpSpPr/>
          <p:nvPr/>
        </p:nvGrpSpPr>
        <p:grpSpPr>
          <a:xfrm rot="5400000">
            <a:off x="9284024" y="1565838"/>
            <a:ext cx="762349" cy="151211"/>
            <a:chOff x="8501530" y="1557523"/>
            <a:chExt cx="762349" cy="151211"/>
          </a:xfrm>
        </p:grpSpPr>
        <p:sp>
          <p:nvSpPr>
            <p:cNvPr id="250" name="Google Shape;1531;p30"/>
            <p:cNvSpPr/>
            <p:nvPr/>
          </p:nvSpPr>
          <p:spPr>
            <a:xfrm rot="5400000" flipH="1">
              <a:off x="8504676" y="1554377"/>
              <a:ext cx="151211" cy="157503"/>
            </a:xfrm>
            <a:prstGeom prst="rect">
              <a:avLst/>
            </a:prstGeom>
            <a:solidFill>
              <a:srgbClr val="FFF2CC"/>
            </a:solid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dirty="0">
                <a:solidFill>
                  <a:srgbClr val="000000"/>
                </a:solidFill>
                <a:cs typeface="Arial" panose="020B0604020202020204"/>
                <a:sym typeface="Arial" panose="020B0604020202020204"/>
              </a:endParaRPr>
            </a:p>
          </p:txBody>
        </p:sp>
        <p:sp>
          <p:nvSpPr>
            <p:cNvPr id="251" name="Google Shape;1532;p30"/>
            <p:cNvSpPr/>
            <p:nvPr/>
          </p:nvSpPr>
          <p:spPr>
            <a:xfrm rot="5400000" flipH="1">
              <a:off x="8655887" y="1554377"/>
              <a:ext cx="151211" cy="157503"/>
            </a:xfrm>
            <a:prstGeom prst="rect">
              <a:avLst/>
            </a:prstGeom>
            <a:solidFill>
              <a:srgbClr val="FFF2CC"/>
            </a:solid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252" name="Google Shape;1533;p30"/>
            <p:cNvSpPr/>
            <p:nvPr/>
          </p:nvSpPr>
          <p:spPr>
            <a:xfrm rot="5400000" flipH="1">
              <a:off x="8807099" y="1554377"/>
              <a:ext cx="151211" cy="157503"/>
            </a:xfrm>
            <a:prstGeom prst="rect">
              <a:avLst/>
            </a:prstGeom>
            <a:solidFill>
              <a:srgbClr val="FFF2CC"/>
            </a:solid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253" name="Google Shape;1534;p30"/>
            <p:cNvSpPr/>
            <p:nvPr/>
          </p:nvSpPr>
          <p:spPr>
            <a:xfrm rot="5400000" flipH="1">
              <a:off x="8958310" y="1554377"/>
              <a:ext cx="151211" cy="157503"/>
            </a:xfrm>
            <a:prstGeom prst="rect">
              <a:avLst/>
            </a:prstGeom>
            <a:solidFill>
              <a:srgbClr val="FFF2CC"/>
            </a:solid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sp>
          <p:nvSpPr>
            <p:cNvPr id="254" name="Google Shape;1535;p30"/>
            <p:cNvSpPr/>
            <p:nvPr/>
          </p:nvSpPr>
          <p:spPr>
            <a:xfrm rot="5400000" flipH="1">
              <a:off x="9109522" y="1554377"/>
              <a:ext cx="151211" cy="157503"/>
            </a:xfrm>
            <a:prstGeom prst="rect">
              <a:avLst/>
            </a:prstGeom>
            <a:solidFill>
              <a:srgbClr val="FFF2CC"/>
            </a:solidFill>
            <a:ln>
              <a:headEnd type="none" w="sm" len="sm"/>
              <a:tailEnd type="none" w="sm" len="sm"/>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buClr>
                  <a:srgbClr val="000000"/>
                </a:buClr>
                <a:buFont typeface="Arial" panose="020B0604020202020204"/>
                <a:buNone/>
              </a:pPr>
              <a:endParaRPr sz="1400" kern="0">
                <a:solidFill>
                  <a:srgbClr val="000000"/>
                </a:solidFill>
                <a:cs typeface="Arial" panose="020B0604020202020204"/>
                <a:sym typeface="Arial" panose="020B0604020202020204"/>
              </a:endParaRPr>
            </a:p>
          </p:txBody>
        </p:sp>
      </p:grpSp>
      <p:sp>
        <p:nvSpPr>
          <p:cNvPr id="256" name="文本框 255"/>
          <p:cNvSpPr txBox="1"/>
          <p:nvPr/>
        </p:nvSpPr>
        <p:spPr>
          <a:xfrm>
            <a:off x="8985840" y="2027410"/>
            <a:ext cx="1509927"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发射机位置</a:t>
            </a:r>
          </a:p>
        </p:txBody>
      </p:sp>
      <p:sp>
        <p:nvSpPr>
          <p:cNvPr id="257" name="箭头: 右 256"/>
          <p:cNvSpPr/>
          <p:nvPr/>
        </p:nvSpPr>
        <p:spPr>
          <a:xfrm>
            <a:off x="8959310" y="1569255"/>
            <a:ext cx="491400" cy="144379"/>
          </a:xfrm>
          <a:prstGeom prst="rightArrow">
            <a:avLst>
              <a:gd name="adj1" fmla="val 40105"/>
              <a:gd name="adj2" fmla="val 147310"/>
            </a:avLst>
          </a:prstGeom>
          <a:solidFill>
            <a:srgbClr val="3974D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pSp>
        <p:nvGrpSpPr>
          <p:cNvPr id="825" name="组合 824"/>
          <p:cNvGrpSpPr/>
          <p:nvPr/>
        </p:nvGrpSpPr>
        <p:grpSpPr>
          <a:xfrm>
            <a:off x="6497773" y="3684744"/>
            <a:ext cx="3750299" cy="2127982"/>
            <a:chOff x="6444159" y="3227321"/>
            <a:chExt cx="3814656" cy="2147618"/>
          </a:xfrm>
        </p:grpSpPr>
        <p:grpSp>
          <p:nvGrpSpPr>
            <p:cNvPr id="582" name="组合 581"/>
            <p:cNvGrpSpPr/>
            <p:nvPr/>
          </p:nvGrpSpPr>
          <p:grpSpPr>
            <a:xfrm>
              <a:off x="6444159" y="3645436"/>
              <a:ext cx="3814656" cy="1412463"/>
              <a:chOff x="3517900" y="4713249"/>
              <a:chExt cx="3965575" cy="1635528"/>
            </a:xfrm>
          </p:grpSpPr>
          <p:grpSp>
            <p:nvGrpSpPr>
              <p:cNvPr id="581" name="组合 580"/>
              <p:cNvGrpSpPr/>
              <p:nvPr/>
            </p:nvGrpSpPr>
            <p:grpSpPr>
              <a:xfrm>
                <a:off x="3798369" y="4713249"/>
                <a:ext cx="3431106" cy="1635528"/>
                <a:chOff x="3798369" y="4713249"/>
                <a:chExt cx="3431106" cy="1635528"/>
              </a:xfrm>
            </p:grpSpPr>
            <p:sp>
              <p:nvSpPr>
                <p:cNvPr id="487" name="Google Shape;500;p25"/>
                <p:cNvSpPr/>
                <p:nvPr/>
              </p:nvSpPr>
              <p:spPr>
                <a:xfrm>
                  <a:off x="3928636" y="4970808"/>
                  <a:ext cx="99759" cy="101484"/>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latin typeface="Arial" panose="020B0604020202020204"/>
                    <a:cs typeface="Arial" panose="020B0604020202020204"/>
                    <a:sym typeface="Arial" panose="020B0604020202020204"/>
                  </a:endParaRPr>
                </a:p>
              </p:txBody>
            </p:sp>
            <p:sp>
              <p:nvSpPr>
                <p:cNvPr id="488" name="Google Shape;501;p25"/>
                <p:cNvSpPr/>
                <p:nvPr/>
              </p:nvSpPr>
              <p:spPr>
                <a:xfrm>
                  <a:off x="3928636" y="5133183"/>
                  <a:ext cx="99759" cy="101484"/>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489" name="Google Shape;502;p25"/>
                <p:cNvSpPr/>
                <p:nvPr/>
              </p:nvSpPr>
              <p:spPr>
                <a:xfrm>
                  <a:off x="3928636" y="5295558"/>
                  <a:ext cx="99759" cy="101484"/>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490" name="Google Shape;503;p25"/>
                <p:cNvSpPr/>
                <p:nvPr/>
              </p:nvSpPr>
              <p:spPr>
                <a:xfrm>
                  <a:off x="6769670" y="5342726"/>
                  <a:ext cx="279638" cy="268615"/>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2135" kern="0" dirty="0">
                    <a:solidFill>
                      <a:srgbClr val="000000"/>
                    </a:solidFill>
                    <a:latin typeface="Arial" panose="020B0604020202020204"/>
                    <a:cs typeface="Arial" panose="020B0604020202020204"/>
                    <a:sym typeface="Arial" panose="020B0604020202020204"/>
                  </a:endParaRPr>
                </a:p>
              </p:txBody>
            </p:sp>
            <p:cxnSp>
              <p:nvCxnSpPr>
                <p:cNvPr id="491" name="Google Shape;504;p25"/>
                <p:cNvCxnSpPr>
                  <a:stCxn id="490" idx="6"/>
                  <a:endCxn id="579" idx="1"/>
                </p:cNvCxnSpPr>
                <p:nvPr/>
              </p:nvCxnSpPr>
              <p:spPr>
                <a:xfrm>
                  <a:off x="7049308" y="5477034"/>
                  <a:ext cx="180167" cy="3134"/>
                </a:xfrm>
                <a:prstGeom prst="straightConnector1">
                  <a:avLst/>
                </a:prstGeom>
                <a:noFill/>
                <a:ln w="19050" cap="flat" cmpd="sng">
                  <a:solidFill>
                    <a:srgbClr val="595959"/>
                  </a:solidFill>
                  <a:prstDash val="solid"/>
                  <a:round/>
                  <a:headEnd type="none" w="med" len="med"/>
                  <a:tailEnd type="triangle" w="med" len="med"/>
                </a:ln>
              </p:spPr>
            </p:cxnSp>
            <p:sp>
              <p:nvSpPr>
                <p:cNvPr id="492" name="Google Shape;508;p25"/>
                <p:cNvSpPr/>
                <p:nvPr/>
              </p:nvSpPr>
              <p:spPr>
                <a:xfrm>
                  <a:off x="3798369" y="4921114"/>
                  <a:ext cx="180146" cy="119519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cxnSp>
              <p:nvCxnSpPr>
                <p:cNvPr id="494" name="Google Shape;510;p25"/>
                <p:cNvCxnSpPr>
                  <a:stCxn id="510" idx="6"/>
                  <a:endCxn id="490" idx="2"/>
                </p:cNvCxnSpPr>
                <p:nvPr/>
              </p:nvCxnSpPr>
              <p:spPr>
                <a:xfrm flipV="1">
                  <a:off x="6375329" y="5477034"/>
                  <a:ext cx="394341" cy="715907"/>
                </a:xfrm>
                <a:prstGeom prst="straightConnector1">
                  <a:avLst/>
                </a:prstGeom>
                <a:noFill/>
                <a:ln w="9525" cap="flat" cmpd="sng">
                  <a:solidFill>
                    <a:srgbClr val="595959"/>
                  </a:solidFill>
                  <a:prstDash val="solid"/>
                  <a:round/>
                  <a:headEnd type="none" w="med" len="med"/>
                  <a:tailEnd type="triangle" w="med" len="med"/>
                </a:ln>
              </p:spPr>
            </p:cxnSp>
            <p:cxnSp>
              <p:nvCxnSpPr>
                <p:cNvPr id="495" name="Google Shape;512;p25"/>
                <p:cNvCxnSpPr>
                  <a:stCxn id="508" idx="6"/>
                  <a:endCxn id="490" idx="2"/>
                </p:cNvCxnSpPr>
                <p:nvPr/>
              </p:nvCxnSpPr>
              <p:spPr>
                <a:xfrm>
                  <a:off x="6375329" y="5233488"/>
                  <a:ext cx="394341" cy="243546"/>
                </a:xfrm>
                <a:prstGeom prst="straightConnector1">
                  <a:avLst/>
                </a:prstGeom>
                <a:noFill/>
                <a:ln w="9525" cap="flat" cmpd="sng">
                  <a:solidFill>
                    <a:srgbClr val="595959"/>
                  </a:solidFill>
                  <a:prstDash val="solid"/>
                  <a:round/>
                  <a:headEnd type="none" w="med" len="med"/>
                  <a:tailEnd type="triangle" w="med" len="med"/>
                </a:ln>
              </p:spPr>
            </p:cxnSp>
            <p:cxnSp>
              <p:nvCxnSpPr>
                <p:cNvPr id="496" name="Google Shape;514;p25"/>
                <p:cNvCxnSpPr>
                  <a:stCxn id="507" idx="6"/>
                  <a:endCxn id="490" idx="2"/>
                </p:cNvCxnSpPr>
                <p:nvPr/>
              </p:nvCxnSpPr>
              <p:spPr>
                <a:xfrm>
                  <a:off x="6375329" y="4860561"/>
                  <a:ext cx="394341" cy="616473"/>
                </a:xfrm>
                <a:prstGeom prst="straightConnector1">
                  <a:avLst/>
                </a:prstGeom>
                <a:noFill/>
                <a:ln w="9525" cap="flat" cmpd="sng">
                  <a:solidFill>
                    <a:srgbClr val="595959"/>
                  </a:solidFill>
                  <a:prstDash val="solid"/>
                  <a:round/>
                  <a:headEnd type="none" w="med" len="med"/>
                  <a:tailEnd type="triangle" w="med" len="med"/>
                </a:ln>
              </p:spPr>
            </p:cxnSp>
            <p:cxnSp>
              <p:nvCxnSpPr>
                <p:cNvPr id="497" name="Google Shape;516;p25"/>
                <p:cNvCxnSpPr>
                  <a:stCxn id="499" idx="6"/>
                  <a:endCxn id="503" idx="2"/>
                </p:cNvCxnSpPr>
                <p:nvPr/>
              </p:nvCxnSpPr>
              <p:spPr>
                <a:xfrm>
                  <a:off x="4980718" y="4860561"/>
                  <a:ext cx="389407" cy="0"/>
                </a:xfrm>
                <a:prstGeom prst="straightConnector1">
                  <a:avLst/>
                </a:prstGeom>
                <a:noFill/>
                <a:ln w="9525" cap="flat" cmpd="sng">
                  <a:solidFill>
                    <a:srgbClr val="595959"/>
                  </a:solidFill>
                  <a:prstDash val="solid"/>
                  <a:round/>
                  <a:headEnd type="none" w="med" len="med"/>
                  <a:tailEnd type="triangle" w="med" len="med"/>
                </a:ln>
              </p:spPr>
            </p:cxnSp>
            <p:sp>
              <p:nvSpPr>
                <p:cNvPr id="499" name="Google Shape;517;p25"/>
                <p:cNvSpPr/>
                <p:nvPr/>
              </p:nvSpPr>
              <p:spPr>
                <a:xfrm>
                  <a:off x="4672898" y="4713249"/>
                  <a:ext cx="307820" cy="29462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1600" kern="0" baseline="-25000" dirty="0">
                    <a:solidFill>
                      <a:srgbClr val="000000"/>
                    </a:solidFill>
                    <a:latin typeface="Arial" panose="020B0604020202020204"/>
                    <a:cs typeface="Arial" panose="020B0604020202020204"/>
                    <a:sym typeface="Arial" panose="020B0604020202020204"/>
                  </a:endParaRPr>
                </a:p>
              </p:txBody>
            </p:sp>
            <p:sp>
              <p:nvSpPr>
                <p:cNvPr id="500" name="Google Shape;519;p25"/>
                <p:cNvSpPr/>
                <p:nvPr/>
              </p:nvSpPr>
              <p:spPr>
                <a:xfrm>
                  <a:off x="4672898" y="5104021"/>
                  <a:ext cx="307820" cy="29462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2135" kern="0" dirty="0">
                    <a:solidFill>
                      <a:srgbClr val="000000"/>
                    </a:solidFill>
                    <a:latin typeface="Arial" panose="020B0604020202020204"/>
                    <a:cs typeface="Arial" panose="020B0604020202020204"/>
                    <a:sym typeface="Arial" panose="020B0604020202020204"/>
                  </a:endParaRPr>
                </a:p>
              </p:txBody>
            </p:sp>
            <p:sp>
              <p:nvSpPr>
                <p:cNvPr id="501" name="Google Shape;520;p25"/>
                <p:cNvSpPr/>
                <p:nvPr/>
              </p:nvSpPr>
              <p:spPr>
                <a:xfrm>
                  <a:off x="4672898" y="5459054"/>
                  <a:ext cx="307820" cy="29462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2135" kern="0" dirty="0">
                    <a:solidFill>
                      <a:srgbClr val="000000"/>
                    </a:solidFill>
                    <a:latin typeface="Arial" panose="020B0604020202020204"/>
                    <a:cs typeface="Arial" panose="020B0604020202020204"/>
                    <a:sym typeface="Arial" panose="020B0604020202020204"/>
                  </a:endParaRPr>
                </a:p>
              </p:txBody>
            </p:sp>
            <p:sp>
              <p:nvSpPr>
                <p:cNvPr id="502" name="Google Shape;521;p25"/>
                <p:cNvSpPr/>
                <p:nvPr/>
              </p:nvSpPr>
              <p:spPr>
                <a:xfrm>
                  <a:off x="4672898" y="6054153"/>
                  <a:ext cx="304706" cy="29462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1465" kern="0" dirty="0">
                    <a:solidFill>
                      <a:srgbClr val="000000"/>
                    </a:solidFill>
                    <a:latin typeface="Arial" panose="020B0604020202020204"/>
                    <a:cs typeface="Arial" panose="020B0604020202020204"/>
                    <a:sym typeface="Arial" panose="020B0604020202020204"/>
                  </a:endParaRPr>
                </a:p>
              </p:txBody>
            </p:sp>
            <p:sp>
              <p:nvSpPr>
                <p:cNvPr id="503" name="Google Shape;518;p25"/>
                <p:cNvSpPr/>
                <p:nvPr/>
              </p:nvSpPr>
              <p:spPr>
                <a:xfrm>
                  <a:off x="5370074" y="4713249"/>
                  <a:ext cx="307820" cy="29462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1600" kern="0" baseline="-25000" dirty="0">
                    <a:solidFill>
                      <a:srgbClr val="000000"/>
                    </a:solidFill>
                    <a:latin typeface="Arial" panose="020B0604020202020204"/>
                    <a:cs typeface="Arial" panose="020B0604020202020204"/>
                    <a:sym typeface="Arial" panose="020B0604020202020204"/>
                  </a:endParaRPr>
                </a:p>
              </p:txBody>
            </p:sp>
            <p:sp>
              <p:nvSpPr>
                <p:cNvPr id="504" name="Google Shape;522;p25"/>
                <p:cNvSpPr/>
                <p:nvPr/>
              </p:nvSpPr>
              <p:spPr>
                <a:xfrm>
                  <a:off x="5370074" y="5104021"/>
                  <a:ext cx="307820" cy="29462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2135" kern="0" dirty="0">
                    <a:solidFill>
                      <a:srgbClr val="000000"/>
                    </a:solidFill>
                    <a:latin typeface="Arial" panose="020B0604020202020204"/>
                    <a:cs typeface="Arial" panose="020B0604020202020204"/>
                    <a:sym typeface="Arial" panose="020B0604020202020204"/>
                  </a:endParaRPr>
                </a:p>
              </p:txBody>
            </p:sp>
            <p:sp>
              <p:nvSpPr>
                <p:cNvPr id="505" name="Google Shape;523;p25"/>
                <p:cNvSpPr/>
                <p:nvPr/>
              </p:nvSpPr>
              <p:spPr>
                <a:xfrm>
                  <a:off x="5370074" y="5472095"/>
                  <a:ext cx="307820" cy="29462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2135" kern="0" dirty="0">
                    <a:solidFill>
                      <a:srgbClr val="000000"/>
                    </a:solidFill>
                    <a:latin typeface="Arial" panose="020B0604020202020204"/>
                    <a:cs typeface="Arial" panose="020B0604020202020204"/>
                    <a:sym typeface="Arial" panose="020B0604020202020204"/>
                  </a:endParaRPr>
                </a:p>
              </p:txBody>
            </p:sp>
            <p:sp>
              <p:nvSpPr>
                <p:cNvPr id="506" name="Google Shape;524;p25"/>
                <p:cNvSpPr/>
                <p:nvPr/>
              </p:nvSpPr>
              <p:spPr>
                <a:xfrm>
                  <a:off x="5370074" y="6054153"/>
                  <a:ext cx="307820" cy="29462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2135" kern="0" dirty="0">
                    <a:solidFill>
                      <a:srgbClr val="000000"/>
                    </a:solidFill>
                    <a:latin typeface="Arial" panose="020B0604020202020204"/>
                    <a:cs typeface="Arial" panose="020B0604020202020204"/>
                    <a:sym typeface="Arial" panose="020B0604020202020204"/>
                  </a:endParaRPr>
                </a:p>
              </p:txBody>
            </p:sp>
            <p:sp>
              <p:nvSpPr>
                <p:cNvPr id="507" name="Google Shape;515;p25"/>
                <p:cNvSpPr/>
                <p:nvPr/>
              </p:nvSpPr>
              <p:spPr>
                <a:xfrm>
                  <a:off x="6067509" y="4713249"/>
                  <a:ext cx="307820" cy="294624"/>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1600" kern="0" baseline="-25000" dirty="0">
                    <a:solidFill>
                      <a:srgbClr val="000000"/>
                    </a:solidFill>
                    <a:latin typeface="Arial" panose="020B0604020202020204"/>
                    <a:cs typeface="Arial" panose="020B0604020202020204"/>
                    <a:sym typeface="Arial" panose="020B0604020202020204"/>
                  </a:endParaRPr>
                </a:p>
              </p:txBody>
            </p:sp>
            <p:sp>
              <p:nvSpPr>
                <p:cNvPr id="508" name="Google Shape;513;p25"/>
                <p:cNvSpPr/>
                <p:nvPr/>
              </p:nvSpPr>
              <p:spPr>
                <a:xfrm>
                  <a:off x="6067509" y="5086176"/>
                  <a:ext cx="307820" cy="294624"/>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2135" kern="0" dirty="0">
                    <a:solidFill>
                      <a:srgbClr val="000000"/>
                    </a:solidFill>
                    <a:latin typeface="Arial" panose="020B0604020202020204"/>
                    <a:cs typeface="Arial" panose="020B0604020202020204"/>
                    <a:sym typeface="Arial" panose="020B0604020202020204"/>
                  </a:endParaRPr>
                </a:p>
              </p:txBody>
            </p:sp>
            <p:sp>
              <p:nvSpPr>
                <p:cNvPr id="509" name="Google Shape;525;p25"/>
                <p:cNvSpPr/>
                <p:nvPr/>
              </p:nvSpPr>
              <p:spPr>
                <a:xfrm>
                  <a:off x="6067502" y="5459114"/>
                  <a:ext cx="307820" cy="294624"/>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2135" kern="0" dirty="0">
                    <a:solidFill>
                      <a:srgbClr val="000000"/>
                    </a:solidFill>
                    <a:latin typeface="Arial" panose="020B0604020202020204"/>
                    <a:cs typeface="Arial" panose="020B0604020202020204"/>
                    <a:sym typeface="Arial" panose="020B0604020202020204"/>
                  </a:endParaRPr>
                </a:p>
              </p:txBody>
            </p:sp>
            <p:sp>
              <p:nvSpPr>
                <p:cNvPr id="510" name="Google Shape;511;p25"/>
                <p:cNvSpPr/>
                <p:nvPr/>
              </p:nvSpPr>
              <p:spPr>
                <a:xfrm>
                  <a:off x="6067509" y="6045628"/>
                  <a:ext cx="307820" cy="294624"/>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100"/>
                  </a:pPr>
                  <a:endParaRPr sz="2135" kern="0" dirty="0">
                    <a:solidFill>
                      <a:srgbClr val="000000"/>
                    </a:solidFill>
                    <a:latin typeface="Arial" panose="020B0604020202020204"/>
                    <a:cs typeface="Arial" panose="020B0604020202020204"/>
                    <a:sym typeface="Arial" panose="020B0604020202020204"/>
                  </a:endParaRPr>
                </a:p>
              </p:txBody>
            </p:sp>
            <p:cxnSp>
              <p:nvCxnSpPr>
                <p:cNvPr id="511" name="Google Shape;526;p25"/>
                <p:cNvCxnSpPr/>
                <p:nvPr/>
              </p:nvCxnSpPr>
              <p:spPr>
                <a:xfrm flipH="1">
                  <a:off x="4825247" y="5814072"/>
                  <a:ext cx="3114" cy="216742"/>
                </a:xfrm>
                <a:prstGeom prst="straightConnector1">
                  <a:avLst/>
                </a:prstGeom>
                <a:noFill/>
                <a:ln w="28575" cap="flat" cmpd="sng">
                  <a:solidFill>
                    <a:srgbClr val="595959"/>
                  </a:solidFill>
                  <a:prstDash val="dot"/>
                  <a:round/>
                  <a:headEnd type="none" w="med" len="med"/>
                  <a:tailEnd type="none" w="med" len="med"/>
                </a:ln>
              </p:spPr>
            </p:cxnSp>
            <p:sp>
              <p:nvSpPr>
                <p:cNvPr id="512" name="Google Shape;527;p25"/>
                <p:cNvSpPr/>
                <p:nvPr/>
              </p:nvSpPr>
              <p:spPr>
                <a:xfrm>
                  <a:off x="3928636" y="5457933"/>
                  <a:ext cx="99759" cy="101484"/>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513" name="Google Shape;528;p25"/>
                <p:cNvSpPr/>
                <p:nvPr/>
              </p:nvSpPr>
              <p:spPr>
                <a:xfrm>
                  <a:off x="3928636" y="5620308"/>
                  <a:ext cx="99759" cy="101484"/>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514" name="Google Shape;529;p25"/>
                <p:cNvSpPr/>
                <p:nvPr/>
              </p:nvSpPr>
              <p:spPr>
                <a:xfrm>
                  <a:off x="3928636" y="5782684"/>
                  <a:ext cx="99759" cy="101484"/>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515" name="Google Shape;530;p25"/>
                <p:cNvSpPr/>
                <p:nvPr/>
              </p:nvSpPr>
              <p:spPr>
                <a:xfrm rot="18930697">
                  <a:off x="3928636" y="5945059"/>
                  <a:ext cx="99759" cy="101484"/>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cxnSp>
              <p:nvCxnSpPr>
                <p:cNvPr id="516" name="Google Shape;531;p25"/>
                <p:cNvCxnSpPr>
                  <a:stCxn id="487" idx="6"/>
                  <a:endCxn id="499" idx="2"/>
                </p:cNvCxnSpPr>
                <p:nvPr/>
              </p:nvCxnSpPr>
              <p:spPr>
                <a:xfrm flipV="1">
                  <a:off x="4028395" y="4860561"/>
                  <a:ext cx="644503" cy="160989"/>
                </a:xfrm>
                <a:prstGeom prst="straightConnector1">
                  <a:avLst/>
                </a:prstGeom>
                <a:noFill/>
                <a:ln w="9525" cap="flat" cmpd="sng">
                  <a:solidFill>
                    <a:srgbClr val="595959"/>
                  </a:solidFill>
                  <a:prstDash val="solid"/>
                  <a:round/>
                  <a:headEnd type="none" w="med" len="med"/>
                  <a:tailEnd type="triangle" w="med" len="med"/>
                </a:ln>
              </p:spPr>
            </p:cxnSp>
            <p:cxnSp>
              <p:nvCxnSpPr>
                <p:cNvPr id="517" name="Google Shape;532;p25"/>
                <p:cNvCxnSpPr>
                  <a:stCxn id="487" idx="6"/>
                  <a:endCxn id="500" idx="2"/>
                </p:cNvCxnSpPr>
                <p:nvPr/>
              </p:nvCxnSpPr>
              <p:spPr>
                <a:xfrm>
                  <a:off x="4028395" y="5021550"/>
                  <a:ext cx="644503" cy="229783"/>
                </a:xfrm>
                <a:prstGeom prst="straightConnector1">
                  <a:avLst/>
                </a:prstGeom>
                <a:noFill/>
                <a:ln w="9525" cap="flat" cmpd="sng">
                  <a:solidFill>
                    <a:srgbClr val="595959"/>
                  </a:solidFill>
                  <a:prstDash val="solid"/>
                  <a:round/>
                  <a:headEnd type="none" w="med" len="med"/>
                  <a:tailEnd type="triangle" w="med" len="med"/>
                </a:ln>
              </p:spPr>
            </p:cxnSp>
            <p:cxnSp>
              <p:nvCxnSpPr>
                <p:cNvPr id="518" name="Google Shape;533;p25"/>
                <p:cNvCxnSpPr>
                  <a:stCxn id="487" idx="6"/>
                  <a:endCxn id="501" idx="2"/>
                </p:cNvCxnSpPr>
                <p:nvPr/>
              </p:nvCxnSpPr>
              <p:spPr>
                <a:xfrm>
                  <a:off x="4028395" y="5021550"/>
                  <a:ext cx="644503" cy="584816"/>
                </a:xfrm>
                <a:prstGeom prst="straightConnector1">
                  <a:avLst/>
                </a:prstGeom>
                <a:noFill/>
                <a:ln w="9525" cap="flat" cmpd="sng">
                  <a:solidFill>
                    <a:srgbClr val="595959"/>
                  </a:solidFill>
                  <a:prstDash val="solid"/>
                  <a:round/>
                  <a:headEnd type="none" w="med" len="med"/>
                  <a:tailEnd type="triangle" w="med" len="med"/>
                </a:ln>
              </p:spPr>
            </p:cxnSp>
            <p:cxnSp>
              <p:nvCxnSpPr>
                <p:cNvPr id="519" name="Google Shape;534;p25"/>
                <p:cNvCxnSpPr>
                  <a:stCxn id="487" idx="6"/>
                  <a:endCxn id="502" idx="2"/>
                </p:cNvCxnSpPr>
                <p:nvPr/>
              </p:nvCxnSpPr>
              <p:spPr>
                <a:xfrm>
                  <a:off x="4028395" y="5021550"/>
                  <a:ext cx="644503" cy="1179915"/>
                </a:xfrm>
                <a:prstGeom prst="straightConnector1">
                  <a:avLst/>
                </a:prstGeom>
                <a:noFill/>
                <a:ln w="9525" cap="flat" cmpd="sng">
                  <a:solidFill>
                    <a:srgbClr val="595959"/>
                  </a:solidFill>
                  <a:prstDash val="solid"/>
                  <a:round/>
                  <a:headEnd type="none" w="med" len="med"/>
                  <a:tailEnd type="triangle" w="med" len="med"/>
                </a:ln>
              </p:spPr>
            </p:cxnSp>
            <p:cxnSp>
              <p:nvCxnSpPr>
                <p:cNvPr id="520" name="Google Shape;535;p25"/>
                <p:cNvCxnSpPr>
                  <a:stCxn id="488" idx="6"/>
                  <a:endCxn id="499" idx="2"/>
                </p:cNvCxnSpPr>
                <p:nvPr/>
              </p:nvCxnSpPr>
              <p:spPr>
                <a:xfrm flipV="1">
                  <a:off x="4028395" y="4860561"/>
                  <a:ext cx="644503" cy="323364"/>
                </a:xfrm>
                <a:prstGeom prst="straightConnector1">
                  <a:avLst/>
                </a:prstGeom>
                <a:noFill/>
                <a:ln w="9525" cap="flat" cmpd="sng">
                  <a:solidFill>
                    <a:srgbClr val="595959"/>
                  </a:solidFill>
                  <a:prstDash val="solid"/>
                  <a:round/>
                  <a:headEnd type="none" w="med" len="med"/>
                  <a:tailEnd type="triangle" w="med" len="med"/>
                </a:ln>
              </p:spPr>
            </p:cxnSp>
            <p:cxnSp>
              <p:nvCxnSpPr>
                <p:cNvPr id="521" name="Google Shape;536;p25"/>
                <p:cNvCxnSpPr>
                  <a:stCxn id="488" idx="6"/>
                  <a:endCxn id="501" idx="2"/>
                </p:cNvCxnSpPr>
                <p:nvPr/>
              </p:nvCxnSpPr>
              <p:spPr>
                <a:xfrm>
                  <a:off x="4028395" y="5183925"/>
                  <a:ext cx="644503" cy="422441"/>
                </a:xfrm>
                <a:prstGeom prst="straightConnector1">
                  <a:avLst/>
                </a:prstGeom>
                <a:noFill/>
                <a:ln w="9525" cap="flat" cmpd="sng">
                  <a:solidFill>
                    <a:srgbClr val="595959"/>
                  </a:solidFill>
                  <a:prstDash val="solid"/>
                  <a:round/>
                  <a:headEnd type="none" w="med" len="med"/>
                  <a:tailEnd type="triangle" w="med" len="med"/>
                </a:ln>
              </p:spPr>
            </p:cxnSp>
            <p:cxnSp>
              <p:nvCxnSpPr>
                <p:cNvPr id="522" name="Google Shape;537;p25"/>
                <p:cNvCxnSpPr>
                  <a:stCxn id="488" idx="6"/>
                  <a:endCxn id="500" idx="2"/>
                </p:cNvCxnSpPr>
                <p:nvPr/>
              </p:nvCxnSpPr>
              <p:spPr>
                <a:xfrm>
                  <a:off x="4028395" y="5183925"/>
                  <a:ext cx="644503" cy="67408"/>
                </a:xfrm>
                <a:prstGeom prst="straightConnector1">
                  <a:avLst/>
                </a:prstGeom>
                <a:noFill/>
                <a:ln w="9525" cap="flat" cmpd="sng">
                  <a:solidFill>
                    <a:srgbClr val="595959"/>
                  </a:solidFill>
                  <a:prstDash val="solid"/>
                  <a:round/>
                  <a:headEnd type="none" w="med" len="med"/>
                  <a:tailEnd type="triangle" w="med" len="med"/>
                </a:ln>
              </p:spPr>
            </p:cxnSp>
            <p:cxnSp>
              <p:nvCxnSpPr>
                <p:cNvPr id="523" name="Google Shape;538;p25"/>
                <p:cNvCxnSpPr>
                  <a:stCxn id="488" idx="6"/>
                  <a:endCxn id="502" idx="2"/>
                </p:cNvCxnSpPr>
                <p:nvPr/>
              </p:nvCxnSpPr>
              <p:spPr>
                <a:xfrm>
                  <a:off x="4028395" y="5183925"/>
                  <a:ext cx="644503" cy="1017540"/>
                </a:xfrm>
                <a:prstGeom prst="straightConnector1">
                  <a:avLst/>
                </a:prstGeom>
                <a:noFill/>
                <a:ln w="9525" cap="flat" cmpd="sng">
                  <a:solidFill>
                    <a:srgbClr val="595959"/>
                  </a:solidFill>
                  <a:prstDash val="solid"/>
                  <a:round/>
                  <a:headEnd type="none" w="med" len="med"/>
                  <a:tailEnd type="triangle" w="med" len="med"/>
                </a:ln>
              </p:spPr>
            </p:cxnSp>
            <p:cxnSp>
              <p:nvCxnSpPr>
                <p:cNvPr id="524" name="Google Shape;539;p25"/>
                <p:cNvCxnSpPr>
                  <a:stCxn id="489" idx="6"/>
                  <a:endCxn id="499" idx="2"/>
                </p:cNvCxnSpPr>
                <p:nvPr/>
              </p:nvCxnSpPr>
              <p:spPr>
                <a:xfrm flipV="1">
                  <a:off x="4028395" y="4860561"/>
                  <a:ext cx="644503" cy="485739"/>
                </a:xfrm>
                <a:prstGeom prst="straightConnector1">
                  <a:avLst/>
                </a:prstGeom>
                <a:noFill/>
                <a:ln w="9525" cap="flat" cmpd="sng">
                  <a:solidFill>
                    <a:srgbClr val="595959"/>
                  </a:solidFill>
                  <a:prstDash val="solid"/>
                  <a:round/>
                  <a:headEnd type="none" w="med" len="med"/>
                  <a:tailEnd type="triangle" w="med" len="med"/>
                </a:ln>
              </p:spPr>
            </p:cxnSp>
            <p:cxnSp>
              <p:nvCxnSpPr>
                <p:cNvPr id="525" name="Google Shape;540;p25"/>
                <p:cNvCxnSpPr>
                  <a:stCxn id="489" idx="6"/>
                  <a:endCxn id="500" idx="2"/>
                </p:cNvCxnSpPr>
                <p:nvPr/>
              </p:nvCxnSpPr>
              <p:spPr>
                <a:xfrm flipV="1">
                  <a:off x="4028395" y="5251333"/>
                  <a:ext cx="644503" cy="94967"/>
                </a:xfrm>
                <a:prstGeom prst="straightConnector1">
                  <a:avLst/>
                </a:prstGeom>
                <a:noFill/>
                <a:ln w="9525" cap="flat" cmpd="sng">
                  <a:solidFill>
                    <a:srgbClr val="595959"/>
                  </a:solidFill>
                  <a:prstDash val="solid"/>
                  <a:round/>
                  <a:headEnd type="none" w="med" len="med"/>
                  <a:tailEnd type="triangle" w="med" len="med"/>
                </a:ln>
              </p:spPr>
            </p:cxnSp>
            <p:cxnSp>
              <p:nvCxnSpPr>
                <p:cNvPr id="526" name="Google Shape;541;p25"/>
                <p:cNvCxnSpPr>
                  <a:stCxn id="489" idx="6"/>
                  <a:endCxn id="501" idx="2"/>
                </p:cNvCxnSpPr>
                <p:nvPr/>
              </p:nvCxnSpPr>
              <p:spPr>
                <a:xfrm>
                  <a:off x="4028395" y="5346300"/>
                  <a:ext cx="644503" cy="260066"/>
                </a:xfrm>
                <a:prstGeom prst="straightConnector1">
                  <a:avLst/>
                </a:prstGeom>
                <a:noFill/>
                <a:ln w="9525" cap="flat" cmpd="sng">
                  <a:solidFill>
                    <a:srgbClr val="595959"/>
                  </a:solidFill>
                  <a:prstDash val="solid"/>
                  <a:round/>
                  <a:headEnd type="none" w="med" len="med"/>
                  <a:tailEnd type="triangle" w="med" len="med"/>
                </a:ln>
              </p:spPr>
            </p:cxnSp>
            <p:cxnSp>
              <p:nvCxnSpPr>
                <p:cNvPr id="527" name="Google Shape;542;p25"/>
                <p:cNvCxnSpPr>
                  <a:stCxn id="489" idx="6"/>
                  <a:endCxn id="502" idx="2"/>
                </p:cNvCxnSpPr>
                <p:nvPr/>
              </p:nvCxnSpPr>
              <p:spPr>
                <a:xfrm>
                  <a:off x="4028395" y="5346300"/>
                  <a:ext cx="644503" cy="855165"/>
                </a:xfrm>
                <a:prstGeom prst="straightConnector1">
                  <a:avLst/>
                </a:prstGeom>
                <a:noFill/>
                <a:ln w="9525" cap="flat" cmpd="sng">
                  <a:solidFill>
                    <a:srgbClr val="595959"/>
                  </a:solidFill>
                  <a:prstDash val="solid"/>
                  <a:round/>
                  <a:headEnd type="none" w="med" len="med"/>
                  <a:tailEnd type="triangle" w="med" len="med"/>
                </a:ln>
              </p:spPr>
            </p:cxnSp>
            <p:cxnSp>
              <p:nvCxnSpPr>
                <p:cNvPr id="528" name="Google Shape;543;p25"/>
                <p:cNvCxnSpPr>
                  <a:stCxn id="512" idx="6"/>
                  <a:endCxn id="499" idx="2"/>
                </p:cNvCxnSpPr>
                <p:nvPr/>
              </p:nvCxnSpPr>
              <p:spPr>
                <a:xfrm flipV="1">
                  <a:off x="4028395" y="4860561"/>
                  <a:ext cx="644503" cy="648114"/>
                </a:xfrm>
                <a:prstGeom prst="straightConnector1">
                  <a:avLst/>
                </a:prstGeom>
                <a:noFill/>
                <a:ln w="9525" cap="flat" cmpd="sng">
                  <a:solidFill>
                    <a:srgbClr val="595959"/>
                  </a:solidFill>
                  <a:prstDash val="solid"/>
                  <a:round/>
                  <a:headEnd type="none" w="med" len="med"/>
                  <a:tailEnd type="triangle" w="med" len="med"/>
                </a:ln>
              </p:spPr>
            </p:cxnSp>
            <p:cxnSp>
              <p:nvCxnSpPr>
                <p:cNvPr id="529" name="Google Shape;544;p25"/>
                <p:cNvCxnSpPr>
                  <a:stCxn id="512" idx="6"/>
                  <a:endCxn id="500" idx="2"/>
                </p:cNvCxnSpPr>
                <p:nvPr/>
              </p:nvCxnSpPr>
              <p:spPr>
                <a:xfrm flipV="1">
                  <a:off x="4028395" y="5251333"/>
                  <a:ext cx="644503" cy="257343"/>
                </a:xfrm>
                <a:prstGeom prst="straightConnector1">
                  <a:avLst/>
                </a:prstGeom>
                <a:noFill/>
                <a:ln w="9525" cap="flat" cmpd="sng">
                  <a:solidFill>
                    <a:srgbClr val="595959"/>
                  </a:solidFill>
                  <a:prstDash val="solid"/>
                  <a:round/>
                  <a:headEnd type="none" w="med" len="med"/>
                  <a:tailEnd type="triangle" w="med" len="med"/>
                </a:ln>
              </p:spPr>
            </p:cxnSp>
            <p:cxnSp>
              <p:nvCxnSpPr>
                <p:cNvPr id="530" name="Google Shape;545;p25"/>
                <p:cNvCxnSpPr>
                  <a:stCxn id="512" idx="6"/>
                  <a:endCxn id="501" idx="2"/>
                </p:cNvCxnSpPr>
                <p:nvPr/>
              </p:nvCxnSpPr>
              <p:spPr>
                <a:xfrm>
                  <a:off x="4028395" y="5508675"/>
                  <a:ext cx="644503" cy="97691"/>
                </a:xfrm>
                <a:prstGeom prst="straightConnector1">
                  <a:avLst/>
                </a:prstGeom>
                <a:noFill/>
                <a:ln w="9525" cap="flat" cmpd="sng">
                  <a:solidFill>
                    <a:srgbClr val="595959"/>
                  </a:solidFill>
                  <a:prstDash val="solid"/>
                  <a:round/>
                  <a:headEnd type="none" w="med" len="med"/>
                  <a:tailEnd type="triangle" w="med" len="med"/>
                </a:ln>
              </p:spPr>
            </p:cxnSp>
            <p:cxnSp>
              <p:nvCxnSpPr>
                <p:cNvPr id="531" name="Google Shape;546;p25"/>
                <p:cNvCxnSpPr>
                  <a:stCxn id="512" idx="6"/>
                  <a:endCxn id="502" idx="2"/>
                </p:cNvCxnSpPr>
                <p:nvPr/>
              </p:nvCxnSpPr>
              <p:spPr>
                <a:xfrm>
                  <a:off x="4028395" y="5508675"/>
                  <a:ext cx="644503" cy="69279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47;p25"/>
                <p:cNvCxnSpPr>
                  <a:stCxn id="513" idx="6"/>
                  <a:endCxn id="499" idx="2"/>
                </p:cNvCxnSpPr>
                <p:nvPr/>
              </p:nvCxnSpPr>
              <p:spPr>
                <a:xfrm flipV="1">
                  <a:off x="4028395" y="4860561"/>
                  <a:ext cx="644503" cy="81049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48;p25"/>
                <p:cNvCxnSpPr>
                  <a:stCxn id="513" idx="6"/>
                  <a:endCxn id="500" idx="2"/>
                </p:cNvCxnSpPr>
                <p:nvPr/>
              </p:nvCxnSpPr>
              <p:spPr>
                <a:xfrm flipV="1">
                  <a:off x="4028395" y="5251333"/>
                  <a:ext cx="644503" cy="419718"/>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49;p25"/>
                <p:cNvCxnSpPr>
                  <a:stCxn id="513" idx="6"/>
                  <a:endCxn id="501" idx="2"/>
                </p:cNvCxnSpPr>
                <p:nvPr/>
              </p:nvCxnSpPr>
              <p:spPr>
                <a:xfrm flipV="1">
                  <a:off x="4028395" y="5606366"/>
                  <a:ext cx="644503" cy="64685"/>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50;p25"/>
                <p:cNvCxnSpPr>
                  <a:stCxn id="513" idx="6"/>
                  <a:endCxn id="502" idx="2"/>
                </p:cNvCxnSpPr>
                <p:nvPr/>
              </p:nvCxnSpPr>
              <p:spPr>
                <a:xfrm>
                  <a:off x="4028395" y="5671051"/>
                  <a:ext cx="644503" cy="530414"/>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52;p25"/>
                <p:cNvCxnSpPr>
                  <a:stCxn id="514" idx="6"/>
                  <a:endCxn id="500" idx="2"/>
                </p:cNvCxnSpPr>
                <p:nvPr/>
              </p:nvCxnSpPr>
              <p:spPr>
                <a:xfrm flipV="1">
                  <a:off x="4028395" y="5251333"/>
                  <a:ext cx="644503" cy="582093"/>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53;p25"/>
                <p:cNvCxnSpPr>
                  <a:stCxn id="514" idx="6"/>
                  <a:endCxn id="501" idx="2"/>
                </p:cNvCxnSpPr>
                <p:nvPr/>
              </p:nvCxnSpPr>
              <p:spPr>
                <a:xfrm flipV="1">
                  <a:off x="4028395" y="5606366"/>
                  <a:ext cx="644503" cy="22706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54;p25"/>
                <p:cNvCxnSpPr>
                  <a:stCxn id="514" idx="6"/>
                  <a:endCxn id="502" idx="2"/>
                </p:cNvCxnSpPr>
                <p:nvPr/>
              </p:nvCxnSpPr>
              <p:spPr>
                <a:xfrm>
                  <a:off x="4028395" y="5833426"/>
                  <a:ext cx="644503" cy="368039"/>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55;p25"/>
                <p:cNvCxnSpPr>
                  <a:stCxn id="515" idx="5"/>
                  <a:endCxn id="499" idx="2"/>
                </p:cNvCxnSpPr>
                <p:nvPr/>
              </p:nvCxnSpPr>
              <p:spPr>
                <a:xfrm flipV="1">
                  <a:off x="4028393" y="4860561"/>
                  <a:ext cx="644505" cy="1135693"/>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56;p25"/>
                <p:cNvCxnSpPr>
                  <a:stCxn id="515" idx="5"/>
                  <a:endCxn id="500" idx="2"/>
                </p:cNvCxnSpPr>
                <p:nvPr/>
              </p:nvCxnSpPr>
              <p:spPr>
                <a:xfrm flipV="1">
                  <a:off x="4028393" y="5251333"/>
                  <a:ext cx="644505" cy="744922"/>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57;p25"/>
                <p:cNvCxnSpPr>
                  <a:stCxn id="515" idx="5"/>
                  <a:endCxn id="501" idx="2"/>
                </p:cNvCxnSpPr>
                <p:nvPr/>
              </p:nvCxnSpPr>
              <p:spPr>
                <a:xfrm flipV="1">
                  <a:off x="4028393" y="5606366"/>
                  <a:ext cx="644505" cy="389888"/>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58;p25"/>
                <p:cNvCxnSpPr>
                  <a:stCxn id="515" idx="5"/>
                  <a:endCxn id="502" idx="2"/>
                </p:cNvCxnSpPr>
                <p:nvPr/>
              </p:nvCxnSpPr>
              <p:spPr>
                <a:xfrm>
                  <a:off x="4028393" y="5996254"/>
                  <a:ext cx="644505" cy="205211"/>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59;p25"/>
                <p:cNvCxnSpPr>
                  <a:stCxn id="499" idx="6"/>
                  <a:endCxn id="504" idx="2"/>
                </p:cNvCxnSpPr>
                <p:nvPr/>
              </p:nvCxnSpPr>
              <p:spPr>
                <a:xfrm>
                  <a:off x="4980718" y="4860561"/>
                  <a:ext cx="389407" cy="390712"/>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60;p25"/>
                <p:cNvCxnSpPr>
                  <a:stCxn id="499" idx="6"/>
                  <a:endCxn id="505" idx="2"/>
                </p:cNvCxnSpPr>
                <p:nvPr/>
              </p:nvCxnSpPr>
              <p:spPr>
                <a:xfrm>
                  <a:off x="4980718" y="4860561"/>
                  <a:ext cx="389407" cy="758884"/>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61;p25"/>
                <p:cNvCxnSpPr>
                  <a:stCxn id="499" idx="6"/>
                  <a:endCxn id="506" idx="2"/>
                </p:cNvCxnSpPr>
                <p:nvPr/>
              </p:nvCxnSpPr>
              <p:spPr>
                <a:xfrm>
                  <a:off x="4980718" y="4860561"/>
                  <a:ext cx="389407" cy="1340907"/>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62;p25"/>
                <p:cNvCxnSpPr>
                  <a:stCxn id="500" idx="6"/>
                  <a:endCxn id="503" idx="2"/>
                </p:cNvCxnSpPr>
                <p:nvPr/>
              </p:nvCxnSpPr>
              <p:spPr>
                <a:xfrm rot="10800000" flipH="1">
                  <a:off x="4980718" y="4860620"/>
                  <a:ext cx="389407" cy="390712"/>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63;p25"/>
                <p:cNvCxnSpPr>
                  <a:stCxn id="500" idx="6"/>
                  <a:endCxn id="504" idx="2"/>
                </p:cNvCxnSpPr>
                <p:nvPr/>
              </p:nvCxnSpPr>
              <p:spPr>
                <a:xfrm>
                  <a:off x="4980718" y="5251333"/>
                  <a:ext cx="389407" cy="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64;p25"/>
                <p:cNvCxnSpPr>
                  <a:stCxn id="500" idx="6"/>
                  <a:endCxn id="505" idx="2"/>
                </p:cNvCxnSpPr>
                <p:nvPr/>
              </p:nvCxnSpPr>
              <p:spPr>
                <a:xfrm>
                  <a:off x="4980718" y="5251333"/>
                  <a:ext cx="389407" cy="368027"/>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65;p25"/>
                <p:cNvCxnSpPr>
                  <a:stCxn id="500" idx="6"/>
                  <a:endCxn id="506" idx="2"/>
                </p:cNvCxnSpPr>
                <p:nvPr/>
              </p:nvCxnSpPr>
              <p:spPr>
                <a:xfrm>
                  <a:off x="4980718" y="5251333"/>
                  <a:ext cx="389407" cy="950195"/>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66;p25"/>
                <p:cNvCxnSpPr>
                  <a:stCxn id="501" idx="6"/>
                  <a:endCxn id="503" idx="2"/>
                </p:cNvCxnSpPr>
                <p:nvPr/>
              </p:nvCxnSpPr>
              <p:spPr>
                <a:xfrm rot="10800000" flipH="1">
                  <a:off x="4980718" y="4860631"/>
                  <a:ext cx="389407" cy="745735"/>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67;p25"/>
                <p:cNvCxnSpPr>
                  <a:stCxn id="501" idx="6"/>
                  <a:endCxn id="504" idx="2"/>
                </p:cNvCxnSpPr>
                <p:nvPr/>
              </p:nvCxnSpPr>
              <p:spPr>
                <a:xfrm rot="10800000" flipH="1">
                  <a:off x="4980718" y="5251343"/>
                  <a:ext cx="389407" cy="355023"/>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68;p25"/>
                <p:cNvCxnSpPr>
                  <a:stCxn id="501" idx="6"/>
                  <a:endCxn id="505" idx="2"/>
                </p:cNvCxnSpPr>
                <p:nvPr/>
              </p:nvCxnSpPr>
              <p:spPr>
                <a:xfrm>
                  <a:off x="4980718" y="5606366"/>
                  <a:ext cx="389407" cy="13005"/>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69;p25"/>
                <p:cNvCxnSpPr>
                  <a:stCxn id="501" idx="6"/>
                  <a:endCxn id="506" idx="2"/>
                </p:cNvCxnSpPr>
                <p:nvPr/>
              </p:nvCxnSpPr>
              <p:spPr>
                <a:xfrm>
                  <a:off x="4980718" y="5606366"/>
                  <a:ext cx="389407" cy="595028"/>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70;p25"/>
                <p:cNvCxnSpPr>
                  <a:endCxn id="503" idx="2"/>
                </p:cNvCxnSpPr>
                <p:nvPr/>
              </p:nvCxnSpPr>
              <p:spPr>
                <a:xfrm rot="10800000" flipH="1">
                  <a:off x="4980666" y="4860561"/>
                  <a:ext cx="389407" cy="1357958"/>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71;p25"/>
                <p:cNvCxnSpPr>
                  <a:stCxn id="502" idx="6"/>
                  <a:endCxn id="504" idx="2"/>
                </p:cNvCxnSpPr>
                <p:nvPr/>
              </p:nvCxnSpPr>
              <p:spPr>
                <a:xfrm rot="10800000" flipH="1">
                  <a:off x="4977605" y="5251270"/>
                  <a:ext cx="392521" cy="950195"/>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72;p25"/>
                <p:cNvCxnSpPr>
                  <a:stCxn id="502" idx="6"/>
                  <a:endCxn id="505" idx="2"/>
                </p:cNvCxnSpPr>
                <p:nvPr/>
              </p:nvCxnSpPr>
              <p:spPr>
                <a:xfrm rot="10800000" flipH="1">
                  <a:off x="4977605" y="5619442"/>
                  <a:ext cx="392521" cy="582023"/>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73;p25"/>
                <p:cNvCxnSpPr>
                  <a:stCxn id="502" idx="6"/>
                  <a:endCxn id="506" idx="2"/>
                </p:cNvCxnSpPr>
                <p:nvPr/>
              </p:nvCxnSpPr>
              <p:spPr>
                <a:xfrm>
                  <a:off x="4977605" y="6201465"/>
                  <a:ext cx="392521" cy="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74;p25"/>
                <p:cNvCxnSpPr/>
                <p:nvPr/>
              </p:nvCxnSpPr>
              <p:spPr>
                <a:xfrm>
                  <a:off x="5677997" y="4852036"/>
                  <a:ext cx="389407" cy="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75;p25"/>
                <p:cNvCxnSpPr/>
                <p:nvPr/>
              </p:nvCxnSpPr>
              <p:spPr>
                <a:xfrm>
                  <a:off x="5677997" y="4852036"/>
                  <a:ext cx="389407" cy="390712"/>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76;p25"/>
                <p:cNvCxnSpPr/>
                <p:nvPr/>
              </p:nvCxnSpPr>
              <p:spPr>
                <a:xfrm>
                  <a:off x="5677997" y="4852036"/>
                  <a:ext cx="389407" cy="758884"/>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77;p25"/>
                <p:cNvCxnSpPr/>
                <p:nvPr/>
              </p:nvCxnSpPr>
              <p:spPr>
                <a:xfrm>
                  <a:off x="5677997" y="4852036"/>
                  <a:ext cx="389407" cy="1340907"/>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78;p25"/>
                <p:cNvCxnSpPr/>
                <p:nvPr/>
              </p:nvCxnSpPr>
              <p:spPr>
                <a:xfrm rot="10800000" flipH="1">
                  <a:off x="5677997" y="4852094"/>
                  <a:ext cx="389407" cy="390712"/>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79;p25"/>
                <p:cNvCxnSpPr/>
                <p:nvPr/>
              </p:nvCxnSpPr>
              <p:spPr>
                <a:xfrm>
                  <a:off x="5677997" y="5242807"/>
                  <a:ext cx="389407"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80;p25"/>
                <p:cNvCxnSpPr/>
                <p:nvPr/>
              </p:nvCxnSpPr>
              <p:spPr>
                <a:xfrm>
                  <a:off x="5677997" y="5242807"/>
                  <a:ext cx="389407" cy="368027"/>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81;p25"/>
                <p:cNvCxnSpPr/>
                <p:nvPr/>
              </p:nvCxnSpPr>
              <p:spPr>
                <a:xfrm>
                  <a:off x="5677997" y="5242807"/>
                  <a:ext cx="389407" cy="950195"/>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82;p25"/>
                <p:cNvCxnSpPr/>
                <p:nvPr/>
              </p:nvCxnSpPr>
              <p:spPr>
                <a:xfrm rot="10800000" flipH="1">
                  <a:off x="5677997" y="4852106"/>
                  <a:ext cx="389407" cy="745735"/>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83;p25"/>
                <p:cNvCxnSpPr/>
                <p:nvPr/>
              </p:nvCxnSpPr>
              <p:spPr>
                <a:xfrm rot="10800000" flipH="1">
                  <a:off x="5677997" y="5242819"/>
                  <a:ext cx="389407" cy="355023"/>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84;p25"/>
                <p:cNvCxnSpPr/>
                <p:nvPr/>
              </p:nvCxnSpPr>
              <p:spPr>
                <a:xfrm>
                  <a:off x="5677997" y="5597841"/>
                  <a:ext cx="389407" cy="13005"/>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85;p25"/>
                <p:cNvCxnSpPr/>
                <p:nvPr/>
              </p:nvCxnSpPr>
              <p:spPr>
                <a:xfrm>
                  <a:off x="5677997" y="5597841"/>
                  <a:ext cx="389407" cy="595028"/>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86;p25"/>
                <p:cNvCxnSpPr/>
                <p:nvPr/>
              </p:nvCxnSpPr>
              <p:spPr>
                <a:xfrm rot="10800000" flipH="1">
                  <a:off x="5677946" y="4852036"/>
                  <a:ext cx="389407" cy="1357958"/>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87;p25"/>
                <p:cNvCxnSpPr/>
                <p:nvPr/>
              </p:nvCxnSpPr>
              <p:spPr>
                <a:xfrm rot="10800000" flipH="1">
                  <a:off x="5677997" y="5242745"/>
                  <a:ext cx="389407" cy="950195"/>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88;p25"/>
                <p:cNvCxnSpPr/>
                <p:nvPr/>
              </p:nvCxnSpPr>
              <p:spPr>
                <a:xfrm rot="10800000" flipH="1">
                  <a:off x="5677997" y="5610917"/>
                  <a:ext cx="389407" cy="582023"/>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89;p25"/>
                <p:cNvCxnSpPr/>
                <p:nvPr/>
              </p:nvCxnSpPr>
              <p:spPr>
                <a:xfrm>
                  <a:off x="5677997" y="6192940"/>
                  <a:ext cx="389407"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91;p25"/>
                <p:cNvCxnSpPr>
                  <a:stCxn id="509" idx="6"/>
                  <a:endCxn id="490" idx="2"/>
                </p:cNvCxnSpPr>
                <p:nvPr/>
              </p:nvCxnSpPr>
              <p:spPr>
                <a:xfrm flipV="1">
                  <a:off x="6375323" y="5477034"/>
                  <a:ext cx="394347" cy="129393"/>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93;p25"/>
                <p:cNvCxnSpPr/>
                <p:nvPr/>
              </p:nvCxnSpPr>
              <p:spPr>
                <a:xfrm flipH="1">
                  <a:off x="5522448" y="5814070"/>
                  <a:ext cx="3114" cy="216742"/>
                </a:xfrm>
                <a:prstGeom prst="straightConnector1">
                  <a:avLst/>
                </a:prstGeom>
                <a:noFill/>
                <a:ln w="28575" cap="flat" cmpd="sng">
                  <a:solidFill>
                    <a:srgbClr val="595959"/>
                  </a:solidFill>
                  <a:prstDash val="dot"/>
                  <a:round/>
                  <a:headEnd type="none" w="med" len="med"/>
                  <a:tailEnd type="none" w="med" len="med"/>
                </a:ln>
              </p:spPr>
            </p:cxnSp>
            <p:cxnSp>
              <p:nvCxnSpPr>
                <p:cNvPr id="576" name="Google Shape;594;p25"/>
                <p:cNvCxnSpPr/>
                <p:nvPr/>
              </p:nvCxnSpPr>
              <p:spPr>
                <a:xfrm flipH="1">
                  <a:off x="6219915" y="5814065"/>
                  <a:ext cx="3114" cy="216742"/>
                </a:xfrm>
                <a:prstGeom prst="straightConnector1">
                  <a:avLst/>
                </a:prstGeom>
                <a:noFill/>
                <a:ln w="28575" cap="flat" cmpd="sng">
                  <a:solidFill>
                    <a:srgbClr val="595959"/>
                  </a:solidFill>
                  <a:prstDash val="dot"/>
                  <a:round/>
                  <a:headEnd type="none" w="med" len="med"/>
                  <a:tailEnd type="none" w="med" len="med"/>
                </a:ln>
              </p:spPr>
            </p:cxnSp>
          </p:grpSp>
          <p:sp>
            <p:nvSpPr>
              <p:cNvPr id="578" name="矩形 577"/>
              <p:cNvSpPr/>
              <p:nvPr/>
            </p:nvSpPr>
            <p:spPr>
              <a:xfrm>
                <a:off x="3517900" y="5359321"/>
                <a:ext cx="219075" cy="233559"/>
              </a:xfrm>
              <a:prstGeom prst="rect">
                <a:avLst/>
              </a:prstGeom>
              <a:ln>
                <a:solidFill>
                  <a:srgbClr val="0097A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Times New Roman" panose="02020603050405020304" pitchFamily="18" charset="0"/>
                    <a:cs typeface="Times New Roman" panose="02020603050405020304" pitchFamily="18" charset="0"/>
                  </a:rPr>
                  <a:t>X</a:t>
                </a:r>
                <a:endParaRPr lang="zh-CN" altLang="en-US" sz="1000" dirty="0">
                  <a:latin typeface="Times New Roman" panose="02020603050405020304" pitchFamily="18" charset="0"/>
                  <a:cs typeface="Times New Roman" panose="02020603050405020304" pitchFamily="18" charset="0"/>
                </a:endParaRPr>
              </a:p>
            </p:txBody>
          </p:sp>
          <p:sp>
            <p:nvSpPr>
              <p:cNvPr id="579" name="矩形 578"/>
              <p:cNvSpPr/>
              <p:nvPr/>
            </p:nvSpPr>
            <p:spPr>
              <a:xfrm>
                <a:off x="7229475" y="5367455"/>
                <a:ext cx="254000" cy="225425"/>
              </a:xfrm>
              <a:prstGeom prst="rect">
                <a:avLst/>
              </a:prstGeom>
              <a:solidFill>
                <a:schemeClr val="bg1"/>
              </a:solidFill>
              <a:ln>
                <a:solidFill>
                  <a:srgbClr val="0097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b="1" kern="0" dirty="0">
                    <a:solidFill>
                      <a:srgbClr val="000000"/>
                    </a:solidFill>
                    <a:latin typeface="Times New Roman" panose="02020603050405020304" pitchFamily="18" charset="0"/>
                    <a:ea typeface="Consolas" panose="020B0609020204030204"/>
                    <a:cs typeface="Times New Roman" panose="02020603050405020304" pitchFamily="18" charset="0"/>
                    <a:sym typeface="Consolas" panose="020B0609020204030204"/>
                  </a:rPr>
                  <a:t>Ŷ</a:t>
                </a:r>
              </a:p>
            </p:txBody>
          </p:sp>
        </p:grpSp>
        <p:sp>
          <p:nvSpPr>
            <p:cNvPr id="818" name="文本框 817"/>
            <p:cNvSpPr txBox="1"/>
            <p:nvPr/>
          </p:nvSpPr>
          <p:spPr>
            <a:xfrm>
              <a:off x="6859351" y="3227322"/>
              <a:ext cx="96121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Input Layer</a:t>
              </a:r>
              <a:endParaRPr lang="zh-CN" altLang="en-US" sz="1200" dirty="0">
                <a:latin typeface="Times New Roman" panose="02020603050405020304" pitchFamily="18" charset="0"/>
                <a:cs typeface="Times New Roman" panose="02020603050405020304" pitchFamily="18" charset="0"/>
              </a:endParaRPr>
            </a:p>
          </p:txBody>
        </p:sp>
        <p:sp>
          <p:nvSpPr>
            <p:cNvPr id="819" name="右中括号 818"/>
            <p:cNvSpPr/>
            <p:nvPr/>
          </p:nvSpPr>
          <p:spPr>
            <a:xfrm rot="16200000">
              <a:off x="7249224" y="3102307"/>
              <a:ext cx="125688" cy="905431"/>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0" name="文本框 819"/>
            <p:cNvSpPr txBox="1"/>
            <p:nvPr/>
          </p:nvSpPr>
          <p:spPr>
            <a:xfrm>
              <a:off x="7766694" y="3227321"/>
              <a:ext cx="109283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Hidden Layer</a:t>
              </a:r>
              <a:endParaRPr lang="zh-CN" altLang="en-US" sz="1200" dirty="0">
                <a:latin typeface="Times New Roman" panose="02020603050405020304" pitchFamily="18" charset="0"/>
                <a:cs typeface="Times New Roman" panose="02020603050405020304" pitchFamily="18" charset="0"/>
              </a:endParaRPr>
            </a:p>
          </p:txBody>
        </p:sp>
        <p:sp>
          <p:nvSpPr>
            <p:cNvPr id="821" name="右中括号 820"/>
            <p:cNvSpPr/>
            <p:nvPr/>
          </p:nvSpPr>
          <p:spPr>
            <a:xfrm rot="16200000">
              <a:off x="8225775" y="3102307"/>
              <a:ext cx="125688" cy="905431"/>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2" name="文本框 821"/>
            <p:cNvSpPr txBox="1"/>
            <p:nvPr/>
          </p:nvSpPr>
          <p:spPr>
            <a:xfrm>
              <a:off x="8835700" y="3227322"/>
              <a:ext cx="102206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Output Layer</a:t>
              </a:r>
              <a:endParaRPr lang="zh-CN" altLang="en-US" sz="1200" dirty="0">
                <a:latin typeface="Times New Roman" panose="02020603050405020304" pitchFamily="18" charset="0"/>
                <a:cs typeface="Times New Roman" panose="02020603050405020304" pitchFamily="18" charset="0"/>
              </a:endParaRPr>
            </a:p>
          </p:txBody>
        </p:sp>
        <p:sp>
          <p:nvSpPr>
            <p:cNvPr id="823" name="右中括号 822"/>
            <p:cNvSpPr/>
            <p:nvPr/>
          </p:nvSpPr>
          <p:spPr>
            <a:xfrm rot="16200000">
              <a:off x="9225573" y="3102307"/>
              <a:ext cx="125688" cy="905431"/>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4" name="文本框 823"/>
            <p:cNvSpPr txBox="1"/>
            <p:nvPr/>
          </p:nvSpPr>
          <p:spPr>
            <a:xfrm>
              <a:off x="7693469" y="5097940"/>
              <a:ext cx="2207287" cy="276999"/>
            </a:xfrm>
            <a:prstGeom prst="rect">
              <a:avLst/>
            </a:prstGeom>
            <a:noFill/>
          </p:spPr>
          <p:txBody>
            <a:bodyPr wrap="square" rtlCol="0">
              <a:spAutoFit/>
            </a:bodyPr>
            <a:lstStyle/>
            <a:p>
              <a:r>
                <a:rPr lang="zh-CN" altLang="en-US" sz="1200" dirty="0"/>
                <a:t>多层感知机模型</a:t>
              </a:r>
            </a:p>
          </p:txBody>
        </p:sp>
      </p:grpSp>
      <p:grpSp>
        <p:nvGrpSpPr>
          <p:cNvPr id="827" name="组合 826"/>
          <p:cNvGrpSpPr/>
          <p:nvPr/>
        </p:nvGrpSpPr>
        <p:grpSpPr>
          <a:xfrm>
            <a:off x="1096087" y="3722751"/>
            <a:ext cx="5118101" cy="2159635"/>
            <a:chOff x="2398579" y="3838824"/>
            <a:chExt cx="5322133" cy="3006492"/>
          </a:xfrm>
        </p:grpSpPr>
        <p:grpSp>
          <p:nvGrpSpPr>
            <p:cNvPr id="815" name="组合 814"/>
            <p:cNvGrpSpPr/>
            <p:nvPr/>
          </p:nvGrpSpPr>
          <p:grpSpPr>
            <a:xfrm>
              <a:off x="2398579" y="3838824"/>
              <a:ext cx="5322133" cy="3006492"/>
              <a:chOff x="5984027" y="4285192"/>
              <a:chExt cx="5322133" cy="3006492"/>
            </a:xfrm>
          </p:grpSpPr>
          <p:grpSp>
            <p:nvGrpSpPr>
              <p:cNvPr id="710" name="组合 709"/>
              <p:cNvGrpSpPr/>
              <p:nvPr/>
            </p:nvGrpSpPr>
            <p:grpSpPr>
              <a:xfrm>
                <a:off x="6253659" y="4285192"/>
                <a:ext cx="5052501" cy="439636"/>
                <a:chOff x="-503470" y="-168320"/>
                <a:chExt cx="13409212" cy="1089745"/>
              </a:xfrm>
            </p:grpSpPr>
            <p:sp>
              <p:nvSpPr>
                <p:cNvPr id="696" name="右中括号 695"/>
                <p:cNvSpPr/>
                <p:nvPr/>
              </p:nvSpPr>
              <p:spPr>
                <a:xfrm rot="16200000">
                  <a:off x="201776" y="-36080"/>
                  <a:ext cx="252259" cy="1662751"/>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7" name="文本框 696"/>
                <p:cNvSpPr txBox="1"/>
                <p:nvPr/>
              </p:nvSpPr>
              <p:spPr>
                <a:xfrm>
                  <a:off x="-289579" y="-82041"/>
                  <a:ext cx="1661609" cy="277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Input</a:t>
                  </a:r>
                  <a:endParaRPr lang="zh-CN" altLang="en-US" sz="1200" dirty="0">
                    <a:latin typeface="Times New Roman" panose="02020603050405020304" pitchFamily="18" charset="0"/>
                    <a:cs typeface="Times New Roman" panose="02020603050405020304" pitchFamily="18" charset="0"/>
                  </a:endParaRPr>
                </a:p>
              </p:txBody>
            </p:sp>
            <p:sp>
              <p:nvSpPr>
                <p:cNvPr id="698" name="右中括号 697"/>
                <p:cNvSpPr/>
                <p:nvPr/>
              </p:nvSpPr>
              <p:spPr>
                <a:xfrm rot="16200000">
                  <a:off x="1893481" y="204438"/>
                  <a:ext cx="252259" cy="113830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9" name="文本框 698"/>
                <p:cNvSpPr txBox="1"/>
                <p:nvPr/>
              </p:nvSpPr>
              <p:spPr>
                <a:xfrm>
                  <a:off x="1244225" y="-82041"/>
                  <a:ext cx="1668891" cy="68661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Conv1</a:t>
                  </a:r>
                  <a:endParaRPr lang="zh-CN" altLang="en-US" sz="1200" dirty="0">
                    <a:latin typeface="Times New Roman" panose="02020603050405020304" pitchFamily="18" charset="0"/>
                    <a:cs typeface="Times New Roman" panose="02020603050405020304" pitchFamily="18" charset="0"/>
                  </a:endParaRPr>
                </a:p>
              </p:txBody>
            </p:sp>
            <p:sp>
              <p:nvSpPr>
                <p:cNvPr id="700" name="右中括号 699"/>
                <p:cNvSpPr/>
                <p:nvPr/>
              </p:nvSpPr>
              <p:spPr>
                <a:xfrm rot="16200000">
                  <a:off x="3299135" y="109646"/>
                  <a:ext cx="252259" cy="1316537"/>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1" name="文本框 700"/>
                <p:cNvSpPr txBox="1"/>
                <p:nvPr/>
              </p:nvSpPr>
              <p:spPr>
                <a:xfrm>
                  <a:off x="2790163" y="-82041"/>
                  <a:ext cx="1293130" cy="68661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Pool</a:t>
                  </a:r>
                  <a:endParaRPr lang="zh-CN" altLang="en-US" sz="1200" dirty="0">
                    <a:latin typeface="Times New Roman" panose="02020603050405020304" pitchFamily="18" charset="0"/>
                    <a:cs typeface="Times New Roman" panose="02020603050405020304" pitchFamily="18" charset="0"/>
                  </a:endParaRPr>
                </a:p>
              </p:txBody>
            </p:sp>
            <p:sp>
              <p:nvSpPr>
                <p:cNvPr id="702" name="右中括号 701"/>
                <p:cNvSpPr/>
                <p:nvPr/>
              </p:nvSpPr>
              <p:spPr>
                <a:xfrm rot="16200000">
                  <a:off x="7975000" y="-511176"/>
                  <a:ext cx="249640" cy="2530269"/>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3" name="文本框 702"/>
                <p:cNvSpPr txBox="1"/>
                <p:nvPr/>
              </p:nvSpPr>
              <p:spPr>
                <a:xfrm>
                  <a:off x="7386415" y="-131114"/>
                  <a:ext cx="1407883" cy="68661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Pool</a:t>
                  </a:r>
                  <a:endParaRPr lang="zh-CN" altLang="en-US" sz="1200" dirty="0">
                    <a:latin typeface="Times New Roman" panose="02020603050405020304" pitchFamily="18" charset="0"/>
                    <a:cs typeface="Times New Roman" panose="02020603050405020304" pitchFamily="18" charset="0"/>
                  </a:endParaRPr>
                </a:p>
              </p:txBody>
            </p:sp>
            <p:sp>
              <p:nvSpPr>
                <p:cNvPr id="704" name="右中括号 703"/>
                <p:cNvSpPr/>
                <p:nvPr/>
              </p:nvSpPr>
              <p:spPr>
                <a:xfrm rot="16200000">
                  <a:off x="5222264" y="-318638"/>
                  <a:ext cx="231323" cy="216351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5" name="文本框 704"/>
                <p:cNvSpPr txBox="1"/>
                <p:nvPr/>
              </p:nvSpPr>
              <p:spPr>
                <a:xfrm>
                  <a:off x="4480171" y="-82041"/>
                  <a:ext cx="1698876" cy="68661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Conv2</a:t>
                  </a:r>
                  <a:endParaRPr lang="zh-CN" altLang="en-US" sz="1200" dirty="0">
                    <a:latin typeface="Times New Roman" panose="02020603050405020304" pitchFamily="18" charset="0"/>
                    <a:cs typeface="Times New Roman" panose="02020603050405020304" pitchFamily="18" charset="0"/>
                  </a:endParaRPr>
                </a:p>
              </p:txBody>
            </p:sp>
            <p:sp>
              <p:nvSpPr>
                <p:cNvPr id="706" name="右中括号 705"/>
                <p:cNvSpPr/>
                <p:nvPr/>
              </p:nvSpPr>
              <p:spPr>
                <a:xfrm rot="16200000">
                  <a:off x="10376773" y="25376"/>
                  <a:ext cx="252269" cy="1454539"/>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7" name="文本框 706"/>
                <p:cNvSpPr txBox="1"/>
                <p:nvPr/>
              </p:nvSpPr>
              <p:spPr>
                <a:xfrm>
                  <a:off x="9981691" y="-146846"/>
                  <a:ext cx="1175247" cy="68661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FC</a:t>
                  </a:r>
                  <a:endParaRPr lang="zh-CN" altLang="en-US" sz="1200" dirty="0">
                    <a:latin typeface="Times New Roman" panose="02020603050405020304" pitchFamily="18" charset="0"/>
                    <a:cs typeface="Times New Roman" panose="02020603050405020304" pitchFamily="18" charset="0"/>
                  </a:endParaRPr>
                </a:p>
              </p:txBody>
            </p:sp>
            <p:sp>
              <p:nvSpPr>
                <p:cNvPr id="708" name="右中括号 707"/>
                <p:cNvSpPr/>
                <p:nvPr/>
              </p:nvSpPr>
              <p:spPr>
                <a:xfrm rot="16200000">
                  <a:off x="11864444" y="163649"/>
                  <a:ext cx="263957" cy="116630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9" name="文本框 708"/>
                <p:cNvSpPr txBox="1"/>
                <p:nvPr/>
              </p:nvSpPr>
              <p:spPr>
                <a:xfrm>
                  <a:off x="11128908" y="-168320"/>
                  <a:ext cx="1776834" cy="804745"/>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Output</a:t>
                  </a:r>
                  <a:endParaRPr lang="zh-CN" altLang="en-US" sz="1200" dirty="0">
                    <a:latin typeface="Times New Roman" panose="02020603050405020304" pitchFamily="18" charset="0"/>
                    <a:cs typeface="Times New Roman" panose="02020603050405020304" pitchFamily="18" charset="0"/>
                  </a:endParaRPr>
                </a:p>
              </p:txBody>
            </p:sp>
          </p:grpSp>
          <p:grpSp>
            <p:nvGrpSpPr>
              <p:cNvPr id="711" name="组合 710"/>
              <p:cNvGrpSpPr/>
              <p:nvPr/>
            </p:nvGrpSpPr>
            <p:grpSpPr>
              <a:xfrm>
                <a:off x="5984027" y="4759542"/>
                <a:ext cx="5205670" cy="2532142"/>
                <a:chOff x="-90000" y="1980000"/>
                <a:chExt cx="11862129" cy="4564443"/>
              </a:xfrm>
            </p:grpSpPr>
            <p:sp>
              <p:nvSpPr>
                <p:cNvPr id="712" name="Google Shape;116;p19"/>
                <p:cNvSpPr/>
                <p:nvPr/>
              </p:nvSpPr>
              <p:spPr>
                <a:xfrm>
                  <a:off x="-90000" y="1980000"/>
                  <a:ext cx="1864800" cy="4564443"/>
                </a:xfrm>
                <a:prstGeom prst="cube">
                  <a:avLst>
                    <a:gd name="adj" fmla="val 96936"/>
                  </a:avLst>
                </a:prstGeom>
                <a:solidFill>
                  <a:schemeClr val="accent5">
                    <a:lumMod val="20000"/>
                    <a:lumOff val="80000"/>
                    <a:alpha val="6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16;p19"/>
                <p:cNvSpPr/>
                <p:nvPr/>
              </p:nvSpPr>
              <p:spPr>
                <a:xfrm>
                  <a:off x="634017" y="2906096"/>
                  <a:ext cx="900000" cy="2160000"/>
                </a:xfrm>
                <a:prstGeom prst="cube">
                  <a:avLst>
                    <a:gd name="adj" fmla="val 96936"/>
                  </a:avLst>
                </a:prstGeom>
                <a:solidFill>
                  <a:schemeClr val="accent5">
                    <a:lumMod val="20000"/>
                    <a:lumOff val="80000"/>
                    <a:alpha val="9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116;p19"/>
                <p:cNvSpPr/>
                <p:nvPr/>
              </p:nvSpPr>
              <p:spPr>
                <a:xfrm>
                  <a:off x="90000" y="1980000"/>
                  <a:ext cx="1864800" cy="4564443"/>
                </a:xfrm>
                <a:prstGeom prst="cube">
                  <a:avLst>
                    <a:gd name="adj" fmla="val 96936"/>
                  </a:avLst>
                </a:prstGeom>
                <a:solidFill>
                  <a:schemeClr val="accent4">
                    <a:lumMod val="60000"/>
                    <a:lumOff val="40000"/>
                    <a:alpha val="6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16;p19"/>
                <p:cNvSpPr/>
                <p:nvPr/>
              </p:nvSpPr>
              <p:spPr>
                <a:xfrm>
                  <a:off x="814017" y="2906096"/>
                  <a:ext cx="900000" cy="2160000"/>
                </a:xfrm>
                <a:prstGeom prst="cube">
                  <a:avLst>
                    <a:gd name="adj" fmla="val 96936"/>
                  </a:avLst>
                </a:prstGeom>
                <a:solidFill>
                  <a:schemeClr val="accent4">
                    <a:lumMod val="60000"/>
                    <a:lumOff val="40000"/>
                    <a:alpha val="6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16;p19"/>
                <p:cNvSpPr/>
                <p:nvPr/>
              </p:nvSpPr>
              <p:spPr>
                <a:xfrm>
                  <a:off x="270000" y="1980000"/>
                  <a:ext cx="1864800" cy="4564443"/>
                </a:xfrm>
                <a:prstGeom prst="cube">
                  <a:avLst>
                    <a:gd name="adj" fmla="val 96936"/>
                  </a:avLst>
                </a:prstGeom>
                <a:solidFill>
                  <a:schemeClr val="accent6">
                    <a:lumMod val="40000"/>
                    <a:lumOff val="60000"/>
                    <a:alpha val="6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116;p19"/>
                <p:cNvSpPr/>
                <p:nvPr/>
              </p:nvSpPr>
              <p:spPr>
                <a:xfrm>
                  <a:off x="994017" y="2906096"/>
                  <a:ext cx="900000" cy="2160000"/>
                </a:xfrm>
                <a:prstGeom prst="cube">
                  <a:avLst>
                    <a:gd name="adj" fmla="val 96936"/>
                  </a:avLst>
                </a:prstGeom>
                <a:solidFill>
                  <a:schemeClr val="accent6">
                    <a:lumMod val="40000"/>
                    <a:lumOff val="60000"/>
                    <a:alpha val="6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直接连接符 717"/>
                <p:cNvCxnSpPr/>
                <p:nvPr/>
              </p:nvCxnSpPr>
              <p:spPr>
                <a:xfrm>
                  <a:off x="698546" y="3794723"/>
                  <a:ext cx="1320800" cy="0"/>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9" name="直接连接符 718"/>
                <p:cNvCxnSpPr/>
                <p:nvPr/>
              </p:nvCxnSpPr>
              <p:spPr>
                <a:xfrm>
                  <a:off x="1264017" y="2907698"/>
                  <a:ext cx="1326829" cy="0"/>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0" name="直接连接符 719"/>
                <p:cNvCxnSpPr/>
                <p:nvPr/>
              </p:nvCxnSpPr>
              <p:spPr>
                <a:xfrm>
                  <a:off x="698546" y="5067698"/>
                  <a:ext cx="1320800" cy="0"/>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1" name="直接连接符 720"/>
                <p:cNvCxnSpPr/>
                <p:nvPr/>
              </p:nvCxnSpPr>
              <p:spPr>
                <a:xfrm flipV="1">
                  <a:off x="1264017" y="4185248"/>
                  <a:ext cx="1326829" cy="16691"/>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22" name="组合 721"/>
                <p:cNvGrpSpPr/>
                <p:nvPr/>
              </p:nvGrpSpPr>
              <p:grpSpPr>
                <a:xfrm>
                  <a:off x="1590746" y="2282094"/>
                  <a:ext cx="1316537" cy="3295650"/>
                  <a:chOff x="4055335" y="1397001"/>
                  <a:chExt cx="1316537" cy="3295650"/>
                </a:xfrm>
              </p:grpSpPr>
              <p:sp>
                <p:nvSpPr>
                  <p:cNvPr id="813" name="Google Shape;116;p19"/>
                  <p:cNvSpPr/>
                  <p:nvPr/>
                </p:nvSpPr>
                <p:spPr>
                  <a:xfrm>
                    <a:off x="4055335" y="1397001"/>
                    <a:ext cx="1316537" cy="3295650"/>
                  </a:xfrm>
                  <a:prstGeom prst="cube">
                    <a:avLst>
                      <a:gd name="adj" fmla="val 96936"/>
                    </a:avLst>
                  </a:prstGeom>
                  <a:solidFill>
                    <a:schemeClr val="bg1">
                      <a:lumMod val="85000"/>
                      <a:alpha val="6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16;p19"/>
                  <p:cNvSpPr/>
                  <p:nvPr/>
                </p:nvSpPr>
                <p:spPr>
                  <a:xfrm>
                    <a:off x="4315760" y="2037778"/>
                    <a:ext cx="900000" cy="2160000"/>
                  </a:xfrm>
                  <a:prstGeom prst="cube">
                    <a:avLst>
                      <a:gd name="adj" fmla="val 96936"/>
                    </a:avLst>
                  </a:prstGeom>
                  <a:solidFill>
                    <a:schemeClr val="bg1">
                      <a:lumMod val="50000"/>
                      <a:alpha val="9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116;p19"/>
                <p:cNvSpPr/>
                <p:nvPr/>
              </p:nvSpPr>
              <p:spPr>
                <a:xfrm>
                  <a:off x="1770746" y="2281298"/>
                  <a:ext cx="1316537" cy="329565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16;p19"/>
                <p:cNvSpPr/>
                <p:nvPr/>
              </p:nvSpPr>
              <p:spPr>
                <a:xfrm>
                  <a:off x="1950746" y="2281298"/>
                  <a:ext cx="1316537" cy="329565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16;p19"/>
                <p:cNvSpPr/>
                <p:nvPr/>
              </p:nvSpPr>
              <p:spPr>
                <a:xfrm>
                  <a:off x="2130746" y="2281298"/>
                  <a:ext cx="1316537" cy="329565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16;p19"/>
                <p:cNvSpPr/>
                <p:nvPr/>
              </p:nvSpPr>
              <p:spPr>
                <a:xfrm>
                  <a:off x="2310746" y="2281298"/>
                  <a:ext cx="1316537" cy="329565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16;p19"/>
                <p:cNvSpPr/>
                <p:nvPr/>
              </p:nvSpPr>
              <p:spPr>
                <a:xfrm>
                  <a:off x="2490746" y="2281298"/>
                  <a:ext cx="1316537" cy="329565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组合 727"/>
                <p:cNvGrpSpPr/>
                <p:nvPr/>
              </p:nvGrpSpPr>
              <p:grpSpPr>
                <a:xfrm>
                  <a:off x="3501861" y="2922871"/>
                  <a:ext cx="970844" cy="2273100"/>
                  <a:chOff x="4736537" y="1938623"/>
                  <a:chExt cx="970844" cy="2273100"/>
                </a:xfrm>
              </p:grpSpPr>
              <p:sp>
                <p:nvSpPr>
                  <p:cNvPr id="811" name="Google Shape;116;p19"/>
                  <p:cNvSpPr/>
                  <p:nvPr/>
                </p:nvSpPr>
                <p:spPr>
                  <a:xfrm>
                    <a:off x="4736537" y="1938623"/>
                    <a:ext cx="970844" cy="2273100"/>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16;p19"/>
                  <p:cNvSpPr/>
                  <p:nvPr/>
                </p:nvSpPr>
                <p:spPr>
                  <a:xfrm>
                    <a:off x="5029199" y="2426530"/>
                    <a:ext cx="533401" cy="1297286"/>
                  </a:xfrm>
                  <a:prstGeom prst="cube">
                    <a:avLst>
                      <a:gd name="adj" fmla="val 96936"/>
                    </a:avLst>
                  </a:prstGeom>
                  <a:solidFill>
                    <a:srgbClr val="0666F4">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直接连接符 728"/>
                <p:cNvCxnSpPr/>
                <p:nvPr/>
              </p:nvCxnSpPr>
              <p:spPr>
                <a:xfrm>
                  <a:off x="2751171" y="3564218"/>
                  <a:ext cx="930690" cy="304800"/>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0" name="直接连接符 729"/>
                <p:cNvCxnSpPr/>
                <p:nvPr/>
              </p:nvCxnSpPr>
              <p:spPr>
                <a:xfrm>
                  <a:off x="3554958" y="2272995"/>
                  <a:ext cx="717368" cy="664710"/>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1" name="直接连接符 730"/>
                <p:cNvCxnSpPr/>
                <p:nvPr/>
              </p:nvCxnSpPr>
              <p:spPr>
                <a:xfrm flipV="1">
                  <a:off x="2743026" y="5177509"/>
                  <a:ext cx="938835" cy="407742"/>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2" name="直接连接符 731"/>
                <p:cNvCxnSpPr/>
                <p:nvPr/>
              </p:nvCxnSpPr>
              <p:spPr>
                <a:xfrm flipV="1">
                  <a:off x="3574460" y="4246196"/>
                  <a:ext cx="697866" cy="43166"/>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33" name="组合 732"/>
                <p:cNvGrpSpPr/>
                <p:nvPr/>
              </p:nvGrpSpPr>
              <p:grpSpPr>
                <a:xfrm>
                  <a:off x="3654261" y="2922098"/>
                  <a:ext cx="970844" cy="2273100"/>
                  <a:chOff x="4736537" y="1938623"/>
                  <a:chExt cx="970844" cy="2273100"/>
                </a:xfrm>
              </p:grpSpPr>
              <p:sp>
                <p:nvSpPr>
                  <p:cNvPr id="809" name="Google Shape;116;p19"/>
                  <p:cNvSpPr/>
                  <p:nvPr/>
                </p:nvSpPr>
                <p:spPr>
                  <a:xfrm>
                    <a:off x="4736537" y="1938623"/>
                    <a:ext cx="970844" cy="2273100"/>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16;p19"/>
                  <p:cNvSpPr/>
                  <p:nvPr/>
                </p:nvSpPr>
                <p:spPr>
                  <a:xfrm>
                    <a:off x="5029199" y="2426530"/>
                    <a:ext cx="533401" cy="1297286"/>
                  </a:xfrm>
                  <a:prstGeom prst="cube">
                    <a:avLst>
                      <a:gd name="adj" fmla="val 96936"/>
                    </a:avLst>
                  </a:prstGeom>
                  <a:solidFill>
                    <a:srgbClr val="0666F4">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组合 733"/>
                <p:cNvGrpSpPr/>
                <p:nvPr/>
              </p:nvGrpSpPr>
              <p:grpSpPr>
                <a:xfrm>
                  <a:off x="3806661" y="2922098"/>
                  <a:ext cx="970844" cy="2273100"/>
                  <a:chOff x="4736537" y="1938623"/>
                  <a:chExt cx="970844" cy="2273100"/>
                </a:xfrm>
              </p:grpSpPr>
              <p:sp>
                <p:nvSpPr>
                  <p:cNvPr id="807" name="Google Shape;116;p19"/>
                  <p:cNvSpPr/>
                  <p:nvPr/>
                </p:nvSpPr>
                <p:spPr>
                  <a:xfrm>
                    <a:off x="4736537" y="1938623"/>
                    <a:ext cx="970844" cy="2273100"/>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16;p19"/>
                  <p:cNvSpPr/>
                  <p:nvPr/>
                </p:nvSpPr>
                <p:spPr>
                  <a:xfrm>
                    <a:off x="5029199" y="2426530"/>
                    <a:ext cx="533401" cy="1297286"/>
                  </a:xfrm>
                  <a:prstGeom prst="cube">
                    <a:avLst>
                      <a:gd name="adj" fmla="val 96936"/>
                    </a:avLst>
                  </a:prstGeom>
                  <a:solidFill>
                    <a:srgbClr val="0666F4">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组合 734"/>
                <p:cNvGrpSpPr/>
                <p:nvPr/>
              </p:nvGrpSpPr>
              <p:grpSpPr>
                <a:xfrm>
                  <a:off x="3959061" y="2922098"/>
                  <a:ext cx="970844" cy="2273100"/>
                  <a:chOff x="4736537" y="1938623"/>
                  <a:chExt cx="970844" cy="2273100"/>
                </a:xfrm>
              </p:grpSpPr>
              <p:sp>
                <p:nvSpPr>
                  <p:cNvPr id="805" name="Google Shape;116;p19"/>
                  <p:cNvSpPr/>
                  <p:nvPr/>
                </p:nvSpPr>
                <p:spPr>
                  <a:xfrm>
                    <a:off x="4736537" y="1938623"/>
                    <a:ext cx="970844" cy="2273100"/>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16;p19"/>
                  <p:cNvSpPr/>
                  <p:nvPr/>
                </p:nvSpPr>
                <p:spPr>
                  <a:xfrm>
                    <a:off x="5029199" y="2426530"/>
                    <a:ext cx="533401" cy="1297286"/>
                  </a:xfrm>
                  <a:prstGeom prst="cube">
                    <a:avLst>
                      <a:gd name="adj" fmla="val 96936"/>
                    </a:avLst>
                  </a:prstGeom>
                  <a:solidFill>
                    <a:srgbClr val="0666F4">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组合 735"/>
                <p:cNvGrpSpPr/>
                <p:nvPr/>
              </p:nvGrpSpPr>
              <p:grpSpPr>
                <a:xfrm>
                  <a:off x="4111461" y="2922098"/>
                  <a:ext cx="970844" cy="2273100"/>
                  <a:chOff x="4736537" y="1938623"/>
                  <a:chExt cx="970844" cy="2273100"/>
                </a:xfrm>
              </p:grpSpPr>
              <p:sp>
                <p:nvSpPr>
                  <p:cNvPr id="803" name="Google Shape;116;p19"/>
                  <p:cNvSpPr/>
                  <p:nvPr/>
                </p:nvSpPr>
                <p:spPr>
                  <a:xfrm>
                    <a:off x="4736537" y="1938623"/>
                    <a:ext cx="970844" cy="2273100"/>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16;p19"/>
                  <p:cNvSpPr/>
                  <p:nvPr/>
                </p:nvSpPr>
                <p:spPr>
                  <a:xfrm>
                    <a:off x="5029199" y="2426530"/>
                    <a:ext cx="533401" cy="1297286"/>
                  </a:xfrm>
                  <a:prstGeom prst="cube">
                    <a:avLst>
                      <a:gd name="adj" fmla="val 96936"/>
                    </a:avLst>
                  </a:prstGeom>
                  <a:solidFill>
                    <a:srgbClr val="0666F4">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组合 736"/>
                <p:cNvGrpSpPr/>
                <p:nvPr/>
              </p:nvGrpSpPr>
              <p:grpSpPr>
                <a:xfrm>
                  <a:off x="4263861" y="2922098"/>
                  <a:ext cx="970844" cy="2273100"/>
                  <a:chOff x="4736537" y="1938623"/>
                  <a:chExt cx="970844" cy="2273100"/>
                </a:xfrm>
              </p:grpSpPr>
              <p:sp>
                <p:nvSpPr>
                  <p:cNvPr id="801" name="Google Shape;116;p19"/>
                  <p:cNvSpPr/>
                  <p:nvPr/>
                </p:nvSpPr>
                <p:spPr>
                  <a:xfrm>
                    <a:off x="4736537" y="1938623"/>
                    <a:ext cx="970844" cy="2273100"/>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16;p19"/>
                  <p:cNvSpPr/>
                  <p:nvPr/>
                </p:nvSpPr>
                <p:spPr>
                  <a:xfrm>
                    <a:off x="5029199" y="2426530"/>
                    <a:ext cx="533401" cy="1297286"/>
                  </a:xfrm>
                  <a:prstGeom prst="cube">
                    <a:avLst>
                      <a:gd name="adj" fmla="val 96936"/>
                    </a:avLst>
                  </a:prstGeom>
                  <a:solidFill>
                    <a:srgbClr val="0666F4">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38" name="直接连接符 737"/>
                <p:cNvCxnSpPr/>
                <p:nvPr/>
              </p:nvCxnSpPr>
              <p:spPr>
                <a:xfrm>
                  <a:off x="4251723" y="3410005"/>
                  <a:ext cx="1504247" cy="14834"/>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9" name="直接连接符 738"/>
                <p:cNvCxnSpPr/>
                <p:nvPr/>
              </p:nvCxnSpPr>
              <p:spPr>
                <a:xfrm>
                  <a:off x="3880600" y="4697452"/>
                  <a:ext cx="1504247" cy="14834"/>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0" name="直接连接符 739"/>
                <p:cNvCxnSpPr/>
                <p:nvPr/>
              </p:nvCxnSpPr>
              <p:spPr>
                <a:xfrm>
                  <a:off x="3882465" y="3928318"/>
                  <a:ext cx="1504247" cy="14834"/>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1" name="直接连接符 740"/>
                <p:cNvCxnSpPr/>
                <p:nvPr/>
              </p:nvCxnSpPr>
              <p:spPr>
                <a:xfrm>
                  <a:off x="4221243" y="4187105"/>
                  <a:ext cx="1504247" cy="14834"/>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42" name="组合 741"/>
                <p:cNvGrpSpPr/>
                <p:nvPr/>
              </p:nvGrpSpPr>
              <p:grpSpPr>
                <a:xfrm>
                  <a:off x="5003846" y="2922098"/>
                  <a:ext cx="970844" cy="2273100"/>
                  <a:chOff x="4736537" y="1938623"/>
                  <a:chExt cx="970844" cy="2273100"/>
                </a:xfrm>
              </p:grpSpPr>
              <p:sp>
                <p:nvSpPr>
                  <p:cNvPr id="799" name="Google Shape;116;p19"/>
                  <p:cNvSpPr/>
                  <p:nvPr/>
                </p:nvSpPr>
                <p:spPr>
                  <a:xfrm>
                    <a:off x="4736537" y="1938623"/>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16;p19"/>
                  <p:cNvSpPr/>
                  <p:nvPr/>
                </p:nvSpPr>
                <p:spPr>
                  <a:xfrm>
                    <a:off x="5029199" y="2426530"/>
                    <a:ext cx="533401" cy="1297286"/>
                  </a:xfrm>
                  <a:prstGeom prst="cube">
                    <a:avLst>
                      <a:gd name="adj" fmla="val 96936"/>
                    </a:avLst>
                  </a:prstGeom>
                  <a:solidFill>
                    <a:schemeClr val="bg1">
                      <a:lumMod val="50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 name="Google Shape;116;p19"/>
                <p:cNvSpPr/>
                <p:nvPr/>
              </p:nvSpPr>
              <p:spPr>
                <a:xfrm>
                  <a:off x="51562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6;p19"/>
                <p:cNvSpPr/>
                <p:nvPr/>
              </p:nvSpPr>
              <p:spPr>
                <a:xfrm>
                  <a:off x="53086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6;p19"/>
                <p:cNvSpPr/>
                <p:nvPr/>
              </p:nvSpPr>
              <p:spPr>
                <a:xfrm>
                  <a:off x="54610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6;p19"/>
                <p:cNvSpPr/>
                <p:nvPr/>
              </p:nvSpPr>
              <p:spPr>
                <a:xfrm>
                  <a:off x="56134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6;p19"/>
                <p:cNvSpPr/>
                <p:nvPr/>
              </p:nvSpPr>
              <p:spPr>
                <a:xfrm>
                  <a:off x="57658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6;p19"/>
                <p:cNvSpPr/>
                <p:nvPr/>
              </p:nvSpPr>
              <p:spPr>
                <a:xfrm>
                  <a:off x="59182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6;p19"/>
                <p:cNvSpPr/>
                <p:nvPr/>
              </p:nvSpPr>
              <p:spPr>
                <a:xfrm>
                  <a:off x="60706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6;p19"/>
                <p:cNvSpPr/>
                <p:nvPr/>
              </p:nvSpPr>
              <p:spPr>
                <a:xfrm>
                  <a:off x="62230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6;p19"/>
                <p:cNvSpPr/>
                <p:nvPr/>
              </p:nvSpPr>
              <p:spPr>
                <a:xfrm>
                  <a:off x="63754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6;p19"/>
                <p:cNvSpPr/>
                <p:nvPr/>
              </p:nvSpPr>
              <p:spPr>
                <a:xfrm>
                  <a:off x="65278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6;p19"/>
                <p:cNvSpPr/>
                <p:nvPr/>
              </p:nvSpPr>
              <p:spPr>
                <a:xfrm>
                  <a:off x="6680246" y="2922098"/>
                  <a:ext cx="970844" cy="2273100"/>
                </a:xfrm>
                <a:prstGeom prst="cube">
                  <a:avLst>
                    <a:gd name="adj" fmla="val 96936"/>
                  </a:avLst>
                </a:prstGeom>
                <a:solidFill>
                  <a:schemeClr val="bg1">
                    <a:lumMod val="85000"/>
                    <a:alpha val="40000"/>
                  </a:scheme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6;p19"/>
                <p:cNvSpPr/>
                <p:nvPr/>
              </p:nvSpPr>
              <p:spPr>
                <a:xfrm>
                  <a:off x="7594646" y="3280167"/>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5" name="直接连接符 754"/>
                <p:cNvCxnSpPr/>
                <p:nvPr/>
              </p:nvCxnSpPr>
              <p:spPr>
                <a:xfrm>
                  <a:off x="7442246" y="2937705"/>
                  <a:ext cx="594360" cy="342462"/>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6" name="直接连接符 755"/>
                <p:cNvCxnSpPr/>
                <p:nvPr/>
              </p:nvCxnSpPr>
              <p:spPr>
                <a:xfrm flipV="1">
                  <a:off x="7474278" y="4201939"/>
                  <a:ext cx="562328" cy="44257"/>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7" name="直接连接符 756"/>
                <p:cNvCxnSpPr/>
                <p:nvPr/>
              </p:nvCxnSpPr>
              <p:spPr>
                <a:xfrm flipV="1">
                  <a:off x="6855929" y="3794723"/>
                  <a:ext cx="883497" cy="57337"/>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8" name="直接连接符 757"/>
                <p:cNvCxnSpPr/>
                <p:nvPr/>
              </p:nvCxnSpPr>
              <p:spPr>
                <a:xfrm flipV="1">
                  <a:off x="6847886" y="4697452"/>
                  <a:ext cx="891540" cy="490126"/>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759" name="Google Shape;116;p19"/>
                <p:cNvSpPr/>
                <p:nvPr/>
              </p:nvSpPr>
              <p:spPr>
                <a:xfrm>
                  <a:off x="77470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16;p19"/>
                <p:cNvSpPr/>
                <p:nvPr/>
              </p:nvSpPr>
              <p:spPr>
                <a:xfrm>
                  <a:off x="78994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16;p19"/>
                <p:cNvSpPr/>
                <p:nvPr/>
              </p:nvSpPr>
              <p:spPr>
                <a:xfrm>
                  <a:off x="80518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6;p19"/>
                <p:cNvSpPr/>
                <p:nvPr/>
              </p:nvSpPr>
              <p:spPr>
                <a:xfrm>
                  <a:off x="82042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6;p19"/>
                <p:cNvSpPr/>
                <p:nvPr/>
              </p:nvSpPr>
              <p:spPr>
                <a:xfrm>
                  <a:off x="83566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16;p19"/>
                <p:cNvSpPr/>
                <p:nvPr/>
              </p:nvSpPr>
              <p:spPr>
                <a:xfrm>
                  <a:off x="85090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16;p19"/>
                <p:cNvSpPr/>
                <p:nvPr/>
              </p:nvSpPr>
              <p:spPr>
                <a:xfrm>
                  <a:off x="86614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6;p19"/>
                <p:cNvSpPr/>
                <p:nvPr/>
              </p:nvSpPr>
              <p:spPr>
                <a:xfrm>
                  <a:off x="88138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6;p19"/>
                <p:cNvSpPr/>
                <p:nvPr/>
              </p:nvSpPr>
              <p:spPr>
                <a:xfrm>
                  <a:off x="89662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6;p19"/>
                <p:cNvSpPr/>
                <p:nvPr/>
              </p:nvSpPr>
              <p:spPr>
                <a:xfrm>
                  <a:off x="91186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16;p19"/>
                <p:cNvSpPr/>
                <p:nvPr/>
              </p:nvSpPr>
              <p:spPr>
                <a:xfrm>
                  <a:off x="9271046" y="3282098"/>
                  <a:ext cx="554002" cy="1445407"/>
                </a:xfrm>
                <a:prstGeom prst="cube">
                  <a:avLst>
                    <a:gd name="adj" fmla="val 96936"/>
                  </a:avLst>
                </a:prstGeom>
                <a:solidFill>
                  <a:srgbClr val="84B5FC">
                    <a:alpha val="40000"/>
                  </a:srgbClr>
                </a:solidFill>
                <a:ln w="9525" cap="flat" cmpd="sng">
                  <a:solidFill>
                    <a:schemeClr val="dk2"/>
                  </a:solidFill>
                  <a:prstDash val="solid"/>
                  <a:round/>
                  <a:headEnd type="none" w="sm" len="sm"/>
                  <a:tailEnd type="none" w="sm" len="sm"/>
                </a:ln>
                <a:scene3d>
                  <a:camera prst="orthographicFront">
                    <a:rot lat="0" lon="3000000" rev="0"/>
                  </a:camera>
                  <a:lightRig rig="threePt" dir="t"/>
                </a:scene3d>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 name="组合 769"/>
                <p:cNvGrpSpPr/>
                <p:nvPr/>
              </p:nvGrpSpPr>
              <p:grpSpPr>
                <a:xfrm>
                  <a:off x="10166574" y="2133190"/>
                  <a:ext cx="1605555" cy="3875516"/>
                  <a:chOff x="9610903" y="1797946"/>
                  <a:chExt cx="1605555" cy="3875516"/>
                </a:xfrm>
              </p:grpSpPr>
              <p:grpSp>
                <p:nvGrpSpPr>
                  <p:cNvPr id="775" name="组合 774"/>
                  <p:cNvGrpSpPr/>
                  <p:nvPr/>
                </p:nvGrpSpPr>
                <p:grpSpPr>
                  <a:xfrm>
                    <a:off x="9610903" y="1797946"/>
                    <a:ext cx="344096" cy="3872652"/>
                    <a:chOff x="10059381" y="1603174"/>
                    <a:chExt cx="344096" cy="3872652"/>
                  </a:xfrm>
                </p:grpSpPr>
                <p:sp>
                  <p:nvSpPr>
                    <p:cNvPr id="797" name="矩形 796"/>
                    <p:cNvSpPr/>
                    <p:nvPr/>
                  </p:nvSpPr>
                  <p:spPr>
                    <a:xfrm>
                      <a:off x="10059381" y="1603174"/>
                      <a:ext cx="344096" cy="38726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8" name="直接连接符 797"/>
                    <p:cNvCxnSpPr/>
                    <p:nvPr/>
                  </p:nvCxnSpPr>
                  <p:spPr>
                    <a:xfrm>
                      <a:off x="10199775" y="1743578"/>
                      <a:ext cx="39250" cy="3677081"/>
                    </a:xfrm>
                    <a:prstGeom prst="line">
                      <a:avLst/>
                    </a:prstGeom>
                    <a:ln w="63500">
                      <a:solidFill>
                        <a:srgbClr val="0070C0"/>
                      </a:solidFill>
                      <a:prstDash val="sysDot"/>
                    </a:ln>
                  </p:spPr>
                  <p:style>
                    <a:lnRef idx="1">
                      <a:schemeClr val="accent1"/>
                    </a:lnRef>
                    <a:fillRef idx="0">
                      <a:schemeClr val="accent1"/>
                    </a:fillRef>
                    <a:effectRef idx="0">
                      <a:schemeClr val="accent1"/>
                    </a:effectRef>
                    <a:fontRef idx="minor">
                      <a:schemeClr val="tx1"/>
                    </a:fontRef>
                  </p:style>
                </p:cxnSp>
              </p:grpSp>
              <p:grpSp>
                <p:nvGrpSpPr>
                  <p:cNvPr id="776" name="组合 775"/>
                  <p:cNvGrpSpPr/>
                  <p:nvPr/>
                </p:nvGrpSpPr>
                <p:grpSpPr>
                  <a:xfrm>
                    <a:off x="10487371" y="2658307"/>
                    <a:ext cx="344096" cy="2237587"/>
                    <a:chOff x="10059381" y="3183072"/>
                    <a:chExt cx="344096" cy="2237587"/>
                  </a:xfrm>
                </p:grpSpPr>
                <p:sp>
                  <p:nvSpPr>
                    <p:cNvPr id="795" name="矩形 794"/>
                    <p:cNvSpPr/>
                    <p:nvPr/>
                  </p:nvSpPr>
                  <p:spPr>
                    <a:xfrm>
                      <a:off x="10059381" y="3183072"/>
                      <a:ext cx="344096" cy="21988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96" name="直接连接符 795"/>
                    <p:cNvCxnSpPr/>
                    <p:nvPr/>
                  </p:nvCxnSpPr>
                  <p:spPr>
                    <a:xfrm>
                      <a:off x="10209910" y="3287186"/>
                      <a:ext cx="29115" cy="2133473"/>
                    </a:xfrm>
                    <a:prstGeom prst="line">
                      <a:avLst/>
                    </a:prstGeom>
                    <a:ln w="63500">
                      <a:solidFill>
                        <a:srgbClr val="0070C0"/>
                      </a:solidFill>
                      <a:prstDash val="sysDot"/>
                    </a:ln>
                  </p:spPr>
                  <p:style>
                    <a:lnRef idx="1">
                      <a:schemeClr val="accent1"/>
                    </a:lnRef>
                    <a:fillRef idx="0">
                      <a:schemeClr val="accent1"/>
                    </a:fillRef>
                    <a:effectRef idx="0">
                      <a:schemeClr val="accent1"/>
                    </a:effectRef>
                    <a:fontRef idx="minor">
                      <a:schemeClr val="tx1"/>
                    </a:fontRef>
                  </p:style>
                </p:cxnSp>
              </p:grpSp>
              <p:cxnSp>
                <p:nvCxnSpPr>
                  <p:cNvPr id="777" name="直接连接符 776"/>
                  <p:cNvCxnSpPr/>
                  <p:nvPr/>
                </p:nvCxnSpPr>
                <p:spPr>
                  <a:xfrm>
                    <a:off x="9962287" y="1800000"/>
                    <a:ext cx="517128" cy="866136"/>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8" name="直接连接符 777"/>
                  <p:cNvCxnSpPr/>
                  <p:nvPr/>
                </p:nvCxnSpPr>
                <p:spPr>
                  <a:xfrm>
                    <a:off x="9961200" y="2340000"/>
                    <a:ext cx="517128" cy="866136"/>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9" name="直接连接符 778"/>
                  <p:cNvCxnSpPr/>
                  <p:nvPr/>
                </p:nvCxnSpPr>
                <p:spPr>
                  <a:xfrm>
                    <a:off x="9961200" y="2880000"/>
                    <a:ext cx="517128" cy="866136"/>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0" name="直接连接符 779"/>
                  <p:cNvCxnSpPr/>
                  <p:nvPr/>
                </p:nvCxnSpPr>
                <p:spPr>
                  <a:xfrm>
                    <a:off x="9961200" y="3420000"/>
                    <a:ext cx="517128" cy="866136"/>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1" name="直接连接符 780"/>
                  <p:cNvCxnSpPr/>
                  <p:nvPr/>
                </p:nvCxnSpPr>
                <p:spPr>
                  <a:xfrm flipH="1">
                    <a:off x="9980671" y="4860000"/>
                    <a:ext cx="497657" cy="813462"/>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9961200" y="3960000"/>
                    <a:ext cx="517128" cy="866136"/>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flipH="1">
                    <a:off x="9979200" y="4320000"/>
                    <a:ext cx="497657" cy="813462"/>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4" name="直接连接符 783"/>
                  <p:cNvCxnSpPr/>
                  <p:nvPr/>
                </p:nvCxnSpPr>
                <p:spPr>
                  <a:xfrm flipH="1">
                    <a:off x="9979200" y="3780000"/>
                    <a:ext cx="497657" cy="813462"/>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5" name="直接连接符 784"/>
                  <p:cNvCxnSpPr/>
                  <p:nvPr/>
                </p:nvCxnSpPr>
                <p:spPr>
                  <a:xfrm flipH="1">
                    <a:off x="9979200" y="2700000"/>
                    <a:ext cx="497657" cy="813462"/>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6" name="直接连接符 785"/>
                  <p:cNvCxnSpPr/>
                  <p:nvPr/>
                </p:nvCxnSpPr>
                <p:spPr>
                  <a:xfrm flipH="1">
                    <a:off x="9979200" y="3240000"/>
                    <a:ext cx="497657" cy="813462"/>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7" name="直接箭头连接符 786"/>
                  <p:cNvCxnSpPr/>
                  <p:nvPr/>
                </p:nvCxnSpPr>
                <p:spPr>
                  <a:xfrm>
                    <a:off x="10831467" y="2929903"/>
                    <a:ext cx="369933" cy="0"/>
                  </a:xfrm>
                  <a:prstGeom prst="straightConnector1">
                    <a:avLst/>
                  </a:prstGeom>
                  <a:ln w="22225">
                    <a:solidFill>
                      <a:schemeClr val="tx1">
                        <a:alpha val="3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直接箭头连接符 787"/>
                  <p:cNvCxnSpPr/>
                  <p:nvPr/>
                </p:nvCxnSpPr>
                <p:spPr>
                  <a:xfrm>
                    <a:off x="10831467" y="3158596"/>
                    <a:ext cx="369933" cy="0"/>
                  </a:xfrm>
                  <a:prstGeom prst="straightConnector1">
                    <a:avLst/>
                  </a:prstGeom>
                  <a:ln w="22225">
                    <a:solidFill>
                      <a:schemeClr val="tx1">
                        <a:alpha val="3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直接箭头连接符 788"/>
                  <p:cNvCxnSpPr/>
                  <p:nvPr/>
                </p:nvCxnSpPr>
                <p:spPr>
                  <a:xfrm>
                    <a:off x="10846525" y="3403378"/>
                    <a:ext cx="369933" cy="0"/>
                  </a:xfrm>
                  <a:prstGeom prst="straightConnector1">
                    <a:avLst/>
                  </a:prstGeom>
                  <a:ln w="22225">
                    <a:solidFill>
                      <a:schemeClr val="tx1">
                        <a:alpha val="3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直接箭头连接符 789"/>
                  <p:cNvCxnSpPr/>
                  <p:nvPr/>
                </p:nvCxnSpPr>
                <p:spPr>
                  <a:xfrm>
                    <a:off x="10846525" y="3633409"/>
                    <a:ext cx="369933" cy="0"/>
                  </a:xfrm>
                  <a:prstGeom prst="straightConnector1">
                    <a:avLst/>
                  </a:prstGeom>
                  <a:ln w="22225">
                    <a:solidFill>
                      <a:schemeClr val="tx1">
                        <a:alpha val="3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直接箭头连接符 790"/>
                  <p:cNvCxnSpPr/>
                  <p:nvPr/>
                </p:nvCxnSpPr>
                <p:spPr>
                  <a:xfrm>
                    <a:off x="10846525" y="3839746"/>
                    <a:ext cx="369933" cy="0"/>
                  </a:xfrm>
                  <a:prstGeom prst="straightConnector1">
                    <a:avLst/>
                  </a:prstGeom>
                  <a:ln w="22225">
                    <a:solidFill>
                      <a:schemeClr val="tx1">
                        <a:alpha val="3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直接箭头连接符 791"/>
                  <p:cNvCxnSpPr/>
                  <p:nvPr/>
                </p:nvCxnSpPr>
                <p:spPr>
                  <a:xfrm>
                    <a:off x="10846525" y="4083626"/>
                    <a:ext cx="369933" cy="0"/>
                  </a:xfrm>
                  <a:prstGeom prst="straightConnector1">
                    <a:avLst/>
                  </a:prstGeom>
                  <a:ln w="22225">
                    <a:solidFill>
                      <a:schemeClr val="tx1">
                        <a:alpha val="3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直接箭头连接符 792"/>
                  <p:cNvCxnSpPr/>
                  <p:nvPr/>
                </p:nvCxnSpPr>
                <p:spPr>
                  <a:xfrm>
                    <a:off x="10846525" y="4320000"/>
                    <a:ext cx="369933" cy="0"/>
                  </a:xfrm>
                  <a:prstGeom prst="straightConnector1">
                    <a:avLst/>
                  </a:prstGeom>
                  <a:ln w="22225">
                    <a:solidFill>
                      <a:schemeClr val="tx1">
                        <a:alpha val="3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4" name="直接箭头连接符 793"/>
                  <p:cNvCxnSpPr/>
                  <p:nvPr/>
                </p:nvCxnSpPr>
                <p:spPr>
                  <a:xfrm>
                    <a:off x="10846524" y="4532515"/>
                    <a:ext cx="369933" cy="0"/>
                  </a:xfrm>
                  <a:prstGeom prst="straightConnector1">
                    <a:avLst/>
                  </a:prstGeom>
                  <a:ln w="22225">
                    <a:solidFill>
                      <a:schemeClr val="tx1">
                        <a:alpha val="3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71" name="直接连接符 770"/>
                <p:cNvCxnSpPr/>
                <p:nvPr/>
              </p:nvCxnSpPr>
              <p:spPr>
                <a:xfrm flipV="1">
                  <a:off x="9729022" y="2156423"/>
                  <a:ext cx="418324" cy="1140657"/>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2" name="直接连接符 771"/>
                <p:cNvCxnSpPr/>
                <p:nvPr/>
              </p:nvCxnSpPr>
              <p:spPr>
                <a:xfrm>
                  <a:off x="9729022" y="4224067"/>
                  <a:ext cx="418324" cy="1780456"/>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3" name="直接连接符 772"/>
                <p:cNvCxnSpPr/>
                <p:nvPr/>
              </p:nvCxnSpPr>
              <p:spPr>
                <a:xfrm>
                  <a:off x="9415473" y="4712286"/>
                  <a:ext cx="731873" cy="1282712"/>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4" name="直接连接符 773"/>
                <p:cNvCxnSpPr/>
                <p:nvPr/>
              </p:nvCxnSpPr>
              <p:spPr>
                <a:xfrm flipV="1">
                  <a:off x="9387674" y="2156423"/>
                  <a:ext cx="734201" cy="1666968"/>
                </a:xfrm>
                <a:prstGeom prst="line">
                  <a:avLst/>
                </a:prstGeom>
                <a:ln w="22225">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826" name="文本框 825"/>
            <p:cNvSpPr txBox="1"/>
            <p:nvPr/>
          </p:nvSpPr>
          <p:spPr>
            <a:xfrm>
              <a:off x="4206066" y="6431911"/>
              <a:ext cx="2207287" cy="276999"/>
            </a:xfrm>
            <a:prstGeom prst="rect">
              <a:avLst/>
            </a:prstGeom>
            <a:noFill/>
          </p:spPr>
          <p:txBody>
            <a:bodyPr wrap="square" rtlCol="0">
              <a:spAutoFit/>
            </a:bodyPr>
            <a:lstStyle/>
            <a:p>
              <a:r>
                <a:rPr lang="zh-CN" altLang="en-US" sz="1200" dirty="0"/>
                <a:t>卷积神经网络模型</a:t>
              </a:r>
            </a:p>
          </p:txBody>
        </p:sp>
      </p:grpSp>
      <p:sp>
        <p:nvSpPr>
          <p:cNvPr id="832" name="圆角矩形 21"/>
          <p:cNvSpPr/>
          <p:nvPr>
            <p:custDataLst>
              <p:tags r:id="rId3"/>
            </p:custDataLst>
          </p:nvPr>
        </p:nvSpPr>
        <p:spPr>
          <a:xfrm>
            <a:off x="414024" y="6103556"/>
            <a:ext cx="11468100" cy="589280"/>
          </a:xfrm>
          <a:prstGeom prst="roundRect">
            <a:avLst/>
          </a:prstGeom>
          <a:solidFill>
            <a:srgbClr val="3974D7">
              <a:alpha val="0"/>
            </a:srgbClr>
          </a:solid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dirty="0">
                <a:solidFill>
                  <a:srgbClr val="3974D7"/>
                </a:solidFill>
                <a:latin typeface="微软雅黑" panose="020B0503020204020204" charset="-122"/>
                <a:ea typeface="微软雅黑" panose="020B0503020204020204" charset="-122"/>
                <a:cs typeface="微软雅黑" panose="020B0503020204020204" charset="-122"/>
                <a:sym typeface="+mn-ea"/>
              </a:rPr>
              <a:t>有利于提高精度，通过一次前向传播得出位置，避免复杂迭代计算</a:t>
            </a:r>
          </a:p>
        </p:txBody>
      </p:sp>
      <p:cxnSp>
        <p:nvCxnSpPr>
          <p:cNvPr id="839" name="直接箭头连接符 838"/>
          <p:cNvCxnSpPr/>
          <p:nvPr/>
        </p:nvCxnSpPr>
        <p:spPr>
          <a:xfrm>
            <a:off x="1121500" y="4399184"/>
            <a:ext cx="519646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42" name="直接箭头连接符 841"/>
          <p:cNvCxnSpPr/>
          <p:nvPr/>
        </p:nvCxnSpPr>
        <p:spPr>
          <a:xfrm>
            <a:off x="6751040" y="4399184"/>
            <a:ext cx="368387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46" name="文本框 845"/>
          <p:cNvSpPr txBox="1"/>
          <p:nvPr/>
        </p:nvSpPr>
        <p:spPr>
          <a:xfrm>
            <a:off x="4302399" y="4091230"/>
            <a:ext cx="874489" cy="276999"/>
          </a:xfrm>
          <a:prstGeom prst="rect">
            <a:avLst/>
          </a:prstGeom>
          <a:noFill/>
        </p:spPr>
        <p:txBody>
          <a:bodyPr wrap="square">
            <a:spAutoFit/>
          </a:bodyPr>
          <a:lstStyle/>
          <a:p>
            <a:r>
              <a:rPr lang="zh-CN" altLang="en-US" sz="1200" b="1" dirty="0">
                <a:solidFill>
                  <a:schemeClr val="accent1"/>
                </a:solidFill>
                <a:latin typeface="微软雅黑" panose="020B0503020204020204" charset="-122"/>
                <a:ea typeface="微软雅黑" panose="020B0503020204020204" charset="-122"/>
                <a:cs typeface="微软雅黑" panose="020B0503020204020204" charset="-122"/>
                <a:sym typeface="+mn-ea"/>
              </a:rPr>
              <a:t>前向传播</a:t>
            </a:r>
            <a:endParaRPr lang="zh-CN" altLang="en-US" sz="1200" dirty="0">
              <a:solidFill>
                <a:schemeClr val="accent1"/>
              </a:solidFill>
            </a:endParaRPr>
          </a:p>
        </p:txBody>
      </p:sp>
      <p:sp>
        <p:nvSpPr>
          <p:cNvPr id="847" name="文本框 846"/>
          <p:cNvSpPr txBox="1"/>
          <p:nvPr/>
        </p:nvSpPr>
        <p:spPr>
          <a:xfrm>
            <a:off x="9458809" y="4120591"/>
            <a:ext cx="874489" cy="276999"/>
          </a:xfrm>
          <a:prstGeom prst="rect">
            <a:avLst/>
          </a:prstGeom>
          <a:noFill/>
        </p:spPr>
        <p:txBody>
          <a:bodyPr wrap="square">
            <a:spAutoFit/>
          </a:bodyPr>
          <a:lstStyle/>
          <a:p>
            <a:r>
              <a:rPr lang="zh-CN" altLang="en-US" sz="1200" b="1" dirty="0">
                <a:solidFill>
                  <a:schemeClr val="accent1"/>
                </a:solidFill>
                <a:latin typeface="微软雅黑" panose="020B0503020204020204" charset="-122"/>
                <a:ea typeface="微软雅黑" panose="020B0503020204020204" charset="-122"/>
                <a:cs typeface="微软雅黑" panose="020B0503020204020204" charset="-122"/>
                <a:sym typeface="+mn-ea"/>
              </a:rPr>
              <a:t>前向传播</a:t>
            </a:r>
            <a:endParaRPr lang="zh-CN" altLang="en-US" sz="1200" dirty="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10131136"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4. </a:t>
            </a:r>
            <a:r>
              <a:rPr lang="zh-CN" altLang="en-US" sz="3000" dirty="0">
                <a:solidFill>
                  <a:srgbClr val="0043A8"/>
                </a:solidFill>
              </a:rPr>
              <a:t>评估验证技术路线：仿真</a:t>
            </a:r>
          </a:p>
        </p:txBody>
      </p:sp>
      <p:grpSp>
        <p:nvGrpSpPr>
          <p:cNvPr id="23" name="组合 22"/>
          <p:cNvGrpSpPr/>
          <p:nvPr/>
        </p:nvGrpSpPr>
        <p:grpSpPr>
          <a:xfrm>
            <a:off x="648970" y="825500"/>
            <a:ext cx="10775990" cy="5836325"/>
            <a:chOff x="1626" y="1680"/>
            <a:chExt cx="15958" cy="8643"/>
          </a:xfrm>
        </p:grpSpPr>
        <p:sp>
          <p:nvSpPr>
            <p:cNvPr id="5" name="圆角矩形 34"/>
            <p:cNvSpPr/>
            <p:nvPr>
              <p:custDataLst>
                <p:tags r:id="rId4"/>
              </p:custDataLst>
            </p:nvPr>
          </p:nvSpPr>
          <p:spPr>
            <a:xfrm>
              <a:off x="10222" y="9522"/>
              <a:ext cx="7100" cy="736"/>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87500" lnSpcReduction="1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6" name="圆角矩形 5"/>
            <p:cNvSpPr/>
            <p:nvPr>
              <p:custDataLst>
                <p:tags r:id="rId5"/>
              </p:custDataLst>
            </p:nvPr>
          </p:nvSpPr>
          <p:spPr>
            <a:xfrm>
              <a:off x="10138" y="1814"/>
              <a:ext cx="7102" cy="689"/>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fontScale="92500" lnSpcReduction="20000"/>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7" name="圆角矩形 34"/>
            <p:cNvSpPr/>
            <p:nvPr>
              <p:custDataLst>
                <p:tags r:id="rId6"/>
              </p:custDataLst>
            </p:nvPr>
          </p:nvSpPr>
          <p:spPr>
            <a:xfrm>
              <a:off x="1685" y="2385"/>
              <a:ext cx="795" cy="6851"/>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marL="338455" indent="-234950" algn="ctr" rtl="0" eaLnBrk="0" fontAlgn="auto">
                <a:lnSpc>
                  <a:spcPct val="100000"/>
                </a:lnSpc>
                <a:spcBef>
                  <a:spcPts val="900"/>
                </a:spcBef>
              </a:pPr>
              <a:endParaRPr lang="zh-CN" altLang="en-US" sz="2000" b="1" kern="100" spc="30" dirty="0">
                <a:solidFill>
                  <a:schemeClr val="tx1"/>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15" name="箭头: 右 21"/>
            <p:cNvSpPr/>
            <p:nvPr>
              <p:custDataLst>
                <p:tags r:id="rId7"/>
              </p:custDataLst>
            </p:nvPr>
          </p:nvSpPr>
          <p:spPr>
            <a:xfrm>
              <a:off x="4444" y="3696"/>
              <a:ext cx="1300" cy="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solidFill>
                  <a:schemeClr val="accent6"/>
                </a:solidFill>
              </a:endParaRPr>
            </a:p>
          </p:txBody>
        </p:sp>
        <p:sp>
          <p:nvSpPr>
            <p:cNvPr id="27" name="矩形: 圆角 23"/>
            <p:cNvSpPr/>
            <p:nvPr>
              <p:custDataLst>
                <p:tags r:id="rId8"/>
              </p:custDataLst>
            </p:nvPr>
          </p:nvSpPr>
          <p:spPr>
            <a:xfrm>
              <a:off x="1626" y="1680"/>
              <a:ext cx="7790" cy="8643"/>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30" name="文本框 29"/>
            <p:cNvSpPr txBox="1"/>
            <p:nvPr>
              <p:custDataLst>
                <p:tags r:id="rId9"/>
              </p:custDataLst>
            </p:nvPr>
          </p:nvSpPr>
          <p:spPr>
            <a:xfrm>
              <a:off x="1715" y="3610"/>
              <a:ext cx="719" cy="4838"/>
            </a:xfrm>
            <a:prstGeom prst="rect">
              <a:avLst/>
            </a:prstGeom>
            <a:noFill/>
          </p:spPr>
          <p:txBody>
            <a:bodyPr wrap="square">
              <a:noAutofit/>
            </a:bodyPr>
            <a:lstStyle/>
            <a:p>
              <a:pPr algn="ctr"/>
              <a:r>
                <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rPr>
                <a:t>半确定性信道建模</a:t>
              </a:r>
              <a:endPar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endParaRPr>
            </a:p>
          </p:txBody>
        </p:sp>
        <p:sp>
          <p:nvSpPr>
            <p:cNvPr id="58" name="矩形: 圆角 42"/>
            <p:cNvSpPr/>
            <p:nvPr>
              <p:custDataLst>
                <p:tags r:id="rId10"/>
              </p:custDataLst>
            </p:nvPr>
          </p:nvSpPr>
          <p:spPr>
            <a:xfrm>
              <a:off x="9794" y="1727"/>
              <a:ext cx="7790" cy="4678"/>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59" name="文本框 58"/>
            <p:cNvSpPr txBox="1"/>
            <p:nvPr>
              <p:custDataLst>
                <p:tags r:id="rId11"/>
              </p:custDataLst>
            </p:nvPr>
          </p:nvSpPr>
          <p:spPr>
            <a:xfrm>
              <a:off x="11753" y="1814"/>
              <a:ext cx="4037" cy="737"/>
            </a:xfrm>
            <a:prstGeom prst="rect">
              <a:avLst/>
            </a:prstGeom>
            <a:noFill/>
          </p:spPr>
          <p:txBody>
            <a:bodyPr wrap="square" rtlCol="0"/>
            <a:lstStyle/>
            <a:p>
              <a:pPr algn="ctr"/>
              <a:r>
                <a:rPr lang="zh-CN" altLang="en-US" sz="2400" b="1" kern="100" dirty="0">
                  <a:solidFill>
                    <a:schemeClr val="bg1"/>
                  </a:solidFill>
                  <a:latin typeface="微软雅黑" panose="020B0503020204020204" charset="-122"/>
                  <a:ea typeface="微软雅黑" panose="020B0503020204020204" charset="-122"/>
                  <a:cs typeface="Times New Roman" panose="02020603050405020304" pitchFamily="18" charset="0"/>
                </a:rPr>
                <a:t>信道建模步骤</a:t>
              </a:r>
              <a:endParaRPr lang="zh-CN" altLang="en-US"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p:txBody>
        </p:sp>
        <p:sp>
          <p:nvSpPr>
            <p:cNvPr id="63" name="矩形: 圆角 53"/>
            <p:cNvSpPr/>
            <p:nvPr>
              <p:custDataLst>
                <p:tags r:id="rId12"/>
              </p:custDataLst>
            </p:nvPr>
          </p:nvSpPr>
          <p:spPr>
            <a:xfrm>
              <a:off x="9794" y="6621"/>
              <a:ext cx="7790" cy="3701"/>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64" name="文本框 63"/>
            <p:cNvSpPr txBox="1"/>
            <p:nvPr>
              <p:custDataLst>
                <p:tags r:id="rId13"/>
              </p:custDataLst>
            </p:nvPr>
          </p:nvSpPr>
          <p:spPr>
            <a:xfrm>
              <a:off x="12109" y="9556"/>
              <a:ext cx="3326" cy="580"/>
            </a:xfrm>
            <a:prstGeom prst="rect">
              <a:avLst/>
            </a:prstGeom>
            <a:noFill/>
          </p:spPr>
          <p:txBody>
            <a:bodyPr wrap="square" rtlCol="0"/>
            <a:lstStyle/>
            <a:p>
              <a:pPr algn="ctr"/>
              <a:r>
                <a:rPr lang="zh-CN" altLang="en-US" sz="2400" b="1" kern="100" dirty="0">
                  <a:solidFill>
                    <a:schemeClr val="bg1"/>
                  </a:solidFill>
                  <a:latin typeface="微软雅黑" panose="020B0503020204020204" charset="-122"/>
                  <a:ea typeface="微软雅黑" panose="020B0503020204020204" charset="-122"/>
                  <a:cs typeface="Times New Roman" panose="02020603050405020304" pitchFamily="18" charset="0"/>
                </a:rPr>
                <a:t>可控簇的计算</a:t>
              </a:r>
            </a:p>
          </p:txBody>
        </p:sp>
      </p:grpSp>
      <p:cxnSp>
        <p:nvCxnSpPr>
          <p:cNvPr id="3" name="直接连接符 2"/>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59BDE55D-9F62-487D-9468-BA11B4DA0B4F}"/>
              </a:ext>
            </a:extLst>
          </p:cNvPr>
          <p:cNvSpPr>
            <a:spLocks noGrp="1"/>
          </p:cNvSpPr>
          <p:nvPr>
            <p:ph type="sldNum" sz="quarter" idx="12"/>
          </p:nvPr>
        </p:nvSpPr>
        <p:spPr/>
        <p:txBody>
          <a:bodyPr/>
          <a:lstStyle/>
          <a:p>
            <a:fld id="{E077DA78-E013-4A8C-AD75-63A150561B10}" type="slidenum">
              <a:rPr lang="zh-CN" altLang="en-US" smtClean="0"/>
              <a:t>21</a:t>
            </a:fld>
            <a:endParaRPr lang="zh-CN" altLang="en-US"/>
          </a:p>
        </p:txBody>
      </p:sp>
      <p:pic>
        <p:nvPicPr>
          <p:cNvPr id="49" name="图片 48">
            <a:extLst>
              <a:ext uri="{FF2B5EF4-FFF2-40B4-BE49-F238E27FC236}">
                <a16:creationId xmlns:a16="http://schemas.microsoft.com/office/drawing/2014/main" id="{1EC0E449-E0CB-426C-A856-9FAA6CED56D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82605" y="936790"/>
            <a:ext cx="3642834" cy="2825442"/>
          </a:xfrm>
          <a:prstGeom prst="rect">
            <a:avLst/>
          </a:prstGeom>
        </p:spPr>
      </p:pic>
      <p:pic>
        <p:nvPicPr>
          <p:cNvPr id="51" name="图片 50">
            <a:extLst>
              <a:ext uri="{FF2B5EF4-FFF2-40B4-BE49-F238E27FC236}">
                <a16:creationId xmlns:a16="http://schemas.microsoft.com/office/drawing/2014/main" id="{F34C774D-5690-4A49-BEEC-A7DB9D021FDD}"/>
              </a:ext>
            </a:extLst>
          </p:cNvPr>
          <p:cNvPicPr/>
          <p:nvPr/>
        </p:nvPicPr>
        <p:blipFill>
          <a:blip r:embed="rId17">
            <a:extLst>
              <a:ext uri="{28A0092B-C50C-407E-A947-70E740481C1C}">
                <a14:useLocalDpi xmlns:a14="http://schemas.microsoft.com/office/drawing/2010/main" val="0"/>
              </a:ext>
            </a:extLst>
          </a:blip>
          <a:srcRect/>
          <a:stretch>
            <a:fillRect/>
          </a:stretch>
        </p:blipFill>
        <p:spPr bwMode="auto">
          <a:xfrm>
            <a:off x="6652606" y="1526484"/>
            <a:ext cx="4126230" cy="2331720"/>
          </a:xfrm>
          <a:prstGeom prst="rect">
            <a:avLst/>
          </a:prstGeom>
          <a:noFill/>
          <a:ln>
            <a:noFill/>
          </a:ln>
        </p:spPr>
      </p:pic>
      <p:pic>
        <p:nvPicPr>
          <p:cNvPr id="53" name="图片 52">
            <a:extLst>
              <a:ext uri="{FF2B5EF4-FFF2-40B4-BE49-F238E27FC236}">
                <a16:creationId xmlns:a16="http://schemas.microsoft.com/office/drawing/2014/main" id="{0304C1EB-6D47-4DF6-B7B7-E65C3A0977A4}"/>
              </a:ext>
            </a:extLst>
          </p:cNvPr>
          <p:cNvPicPr/>
          <p:nvPr/>
        </p:nvPicPr>
        <p:blipFill>
          <a:blip r:embed="rId18">
            <a:extLst>
              <a:ext uri="{28A0092B-C50C-407E-A947-70E740481C1C}">
                <a14:useLocalDpi xmlns:a14="http://schemas.microsoft.com/office/drawing/2010/main" val="0"/>
              </a:ext>
            </a:extLst>
          </a:blip>
          <a:srcRect/>
          <a:stretch>
            <a:fillRect/>
          </a:stretch>
        </p:blipFill>
        <p:spPr bwMode="auto">
          <a:xfrm>
            <a:off x="6358539" y="4503057"/>
            <a:ext cx="4889500" cy="1233170"/>
          </a:xfrm>
          <a:prstGeom prst="rect">
            <a:avLst/>
          </a:prstGeom>
          <a:noFill/>
          <a:ln>
            <a:noFill/>
          </a:ln>
        </p:spPr>
      </p:pic>
      <p:pic>
        <p:nvPicPr>
          <p:cNvPr id="55" name="图片 54">
            <a:extLst>
              <a:ext uri="{FF2B5EF4-FFF2-40B4-BE49-F238E27FC236}">
                <a16:creationId xmlns:a16="http://schemas.microsoft.com/office/drawing/2014/main" id="{918FAABF-430B-4A04-8A92-366A6081D36D}"/>
              </a:ext>
            </a:extLst>
          </p:cNvPr>
          <p:cNvPicPr/>
          <p:nvPr/>
        </p:nvPicPr>
        <p:blipFill>
          <a:blip r:embed="rId19" cstate="print">
            <a:extLst>
              <a:ext uri="{28A0092B-C50C-407E-A947-70E740481C1C}">
                <a14:useLocalDpi xmlns:a14="http://schemas.microsoft.com/office/drawing/2010/main" val="0"/>
              </a:ext>
            </a:extLst>
          </a:blip>
          <a:srcRect r="14970" b="-1038"/>
          <a:stretch>
            <a:fillRect/>
          </a:stretch>
        </p:blipFill>
        <p:spPr bwMode="auto">
          <a:xfrm>
            <a:off x="1682605" y="3932289"/>
            <a:ext cx="3760543" cy="2437146"/>
          </a:xfrm>
          <a:prstGeom prst="rect">
            <a:avLst/>
          </a:prstGeom>
          <a:noFill/>
          <a:ln>
            <a:noFill/>
          </a:ln>
        </p:spPr>
      </p:pic>
    </p:spTree>
    <p:custDataLst>
      <p:tags r:id="rId1"/>
    </p:custDataLst>
    <p:extLst>
      <p:ext uri="{BB962C8B-B14F-4D97-AF65-F5344CB8AC3E}">
        <p14:creationId xmlns:p14="http://schemas.microsoft.com/office/powerpoint/2010/main" val="1309633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2468" y="43657"/>
            <a:ext cx="10554674" cy="598488"/>
          </a:xfrm>
        </p:spPr>
        <p:txBody>
          <a:bodyPr/>
          <a:lstStyle/>
          <a:p>
            <a:r>
              <a:rPr lang="zh-CN" altLang="en-US" dirty="0"/>
              <a:t>任务</a:t>
            </a:r>
            <a:r>
              <a:rPr lang="en-US" altLang="zh-CN" dirty="0"/>
              <a:t>1:</a:t>
            </a:r>
            <a:r>
              <a:rPr lang="zh-CN" altLang="en-US" dirty="0"/>
              <a:t>面向高速率卫星通信的多元非线性信号处理</a:t>
            </a:r>
          </a:p>
        </p:txBody>
      </p:sp>
      <p:sp>
        <p:nvSpPr>
          <p:cNvPr id="19" name="圆角矩形 34"/>
          <p:cNvSpPr/>
          <p:nvPr>
            <p:custDataLst>
              <p:tags r:id="rId1"/>
            </p:custDataLst>
          </p:nvPr>
        </p:nvSpPr>
        <p:spPr>
          <a:xfrm>
            <a:off x="644021" y="934404"/>
            <a:ext cx="4811900" cy="44978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sym typeface="+mn-ea"/>
              </a:rPr>
              <a:t>实验场景</a:t>
            </a:r>
          </a:p>
        </p:txBody>
      </p:sp>
      <p:sp>
        <p:nvSpPr>
          <p:cNvPr id="26" name="矩形: 圆角 25"/>
          <p:cNvSpPr/>
          <p:nvPr/>
        </p:nvSpPr>
        <p:spPr>
          <a:xfrm>
            <a:off x="219596" y="1614054"/>
            <a:ext cx="5533505" cy="5101919"/>
          </a:xfrm>
          <a:prstGeom prst="roundRect">
            <a:avLst>
              <a:gd name="adj" fmla="val 1130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6" name="矩形: 圆角 35"/>
          <p:cNvSpPr/>
          <p:nvPr/>
        </p:nvSpPr>
        <p:spPr>
          <a:xfrm>
            <a:off x="6244937" y="1614054"/>
            <a:ext cx="5727467" cy="5101919"/>
          </a:xfrm>
          <a:prstGeom prst="roundRect">
            <a:avLst>
              <a:gd name="adj" fmla="val 1270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7" name="文本框 6"/>
          <p:cNvSpPr txBox="1"/>
          <p:nvPr>
            <p:custDataLst>
              <p:tags r:id="rId2"/>
            </p:custDataLst>
          </p:nvPr>
        </p:nvSpPr>
        <p:spPr>
          <a:xfrm>
            <a:off x="647700" y="83820"/>
            <a:ext cx="1073380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4. </a:t>
            </a:r>
            <a:r>
              <a:rPr lang="zh-CN" altLang="en-US" sz="3000" dirty="0">
                <a:solidFill>
                  <a:srgbClr val="0043A8"/>
                </a:solidFill>
              </a:rPr>
              <a:t>评估验证技术路线：暗室</a:t>
            </a:r>
          </a:p>
        </p:txBody>
      </p:sp>
      <p:cxnSp>
        <p:nvCxnSpPr>
          <p:cNvPr id="39" name="直接连接符 38"/>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B7F99789-9945-4071-AF89-208BD43661DA}"/>
              </a:ext>
            </a:extLst>
          </p:cNvPr>
          <p:cNvSpPr>
            <a:spLocks noGrp="1"/>
          </p:cNvSpPr>
          <p:nvPr>
            <p:ph type="sldNum" sz="quarter" idx="10"/>
          </p:nvPr>
        </p:nvSpPr>
        <p:spPr>
          <a:xfrm>
            <a:off x="11177162" y="6568527"/>
            <a:ext cx="1037230" cy="342900"/>
          </a:xfrm>
        </p:spPr>
        <p:txBody>
          <a:bodyPr/>
          <a:lstStyle/>
          <a:p>
            <a:fld id="{6C53781C-E1F6-4315-A39D-61273F2E0596}" type="slidenum">
              <a:rPr lang="zh-CN" altLang="en-US" smtClean="0"/>
              <a:t>22</a:t>
            </a:fld>
            <a:endParaRPr lang="zh-CN" altLang="en-US" dirty="0"/>
          </a:p>
        </p:txBody>
      </p:sp>
      <p:pic>
        <p:nvPicPr>
          <p:cNvPr id="40" name="图片 39">
            <a:extLst>
              <a:ext uri="{FF2B5EF4-FFF2-40B4-BE49-F238E27FC236}">
                <a16:creationId xmlns:a16="http://schemas.microsoft.com/office/drawing/2014/main" id="{A8CE23DF-3F2A-4B58-B327-A62D5A41EBB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5244" y="1835966"/>
            <a:ext cx="4940676" cy="2170113"/>
          </a:xfrm>
          <a:prstGeom prst="rect">
            <a:avLst/>
          </a:prstGeom>
          <a:noFill/>
          <a:ln>
            <a:noFill/>
          </a:ln>
        </p:spPr>
      </p:pic>
      <p:pic>
        <p:nvPicPr>
          <p:cNvPr id="46" name="图片 45">
            <a:extLst>
              <a:ext uri="{FF2B5EF4-FFF2-40B4-BE49-F238E27FC236}">
                <a16:creationId xmlns:a16="http://schemas.microsoft.com/office/drawing/2014/main" id="{90EA6FCD-551A-44BE-833F-766CF72C538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020" y="4106978"/>
            <a:ext cx="4683125" cy="2273935"/>
          </a:xfrm>
          <a:prstGeom prst="rect">
            <a:avLst/>
          </a:prstGeom>
          <a:noFill/>
          <a:ln>
            <a:noFill/>
          </a:ln>
        </p:spPr>
      </p:pic>
      <p:sp>
        <p:nvSpPr>
          <p:cNvPr id="47" name="圆角矩形 34">
            <a:extLst>
              <a:ext uri="{FF2B5EF4-FFF2-40B4-BE49-F238E27FC236}">
                <a16:creationId xmlns:a16="http://schemas.microsoft.com/office/drawing/2014/main" id="{2E00E0DF-22F4-4125-82FB-30D77CEDF3A8}"/>
              </a:ext>
            </a:extLst>
          </p:cNvPr>
          <p:cNvSpPr/>
          <p:nvPr>
            <p:custDataLst>
              <p:tags r:id="rId4"/>
            </p:custDataLst>
          </p:nvPr>
        </p:nvSpPr>
        <p:spPr>
          <a:xfrm>
            <a:off x="6702720" y="903207"/>
            <a:ext cx="4811900" cy="449785"/>
          </a:xfrm>
          <a:prstGeom prst="roundRect">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noAutofit/>
          </a:bodyPr>
          <a:lstStyle/>
          <a:p>
            <a:pPr marL="338455" indent="-234950" algn="ctr" rtl="0" eaLnBrk="0" fontAlgn="auto">
              <a:lnSpc>
                <a:spcPct val="110000"/>
              </a:lnSpc>
              <a:spcBef>
                <a:spcPts val="900"/>
              </a:spcBef>
            </a:pPr>
            <a:r>
              <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sym typeface="+mn-ea"/>
              </a:rPr>
              <a:t>初步结果</a:t>
            </a:r>
          </a:p>
        </p:txBody>
      </p:sp>
      <p:pic>
        <p:nvPicPr>
          <p:cNvPr id="5" name="图片 4">
            <a:extLst>
              <a:ext uri="{FF2B5EF4-FFF2-40B4-BE49-F238E27FC236}">
                <a16:creationId xmlns:a16="http://schemas.microsoft.com/office/drawing/2014/main" id="{5FCE64CA-EFD5-273C-2AD6-25CE971856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1666" y="2185069"/>
            <a:ext cx="5125090" cy="3843818"/>
          </a:xfrm>
          <a:prstGeom prst="rect">
            <a:avLst/>
          </a:prstGeom>
        </p:spPr>
      </p:pic>
    </p:spTree>
    <p:extLst>
      <p:ext uri="{BB962C8B-B14F-4D97-AF65-F5344CB8AC3E}">
        <p14:creationId xmlns:p14="http://schemas.microsoft.com/office/powerpoint/2010/main" val="1338466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9883602"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4. </a:t>
            </a:r>
            <a:r>
              <a:rPr lang="zh-CN" altLang="en-US" sz="3000" dirty="0">
                <a:solidFill>
                  <a:srgbClr val="0043A8"/>
                </a:solidFill>
              </a:rPr>
              <a:t>评估验证技术路线：外场测试</a:t>
            </a:r>
          </a:p>
        </p:txBody>
      </p:sp>
      <p:sp>
        <p:nvSpPr>
          <p:cNvPr id="21" name="文本框 20"/>
          <p:cNvSpPr txBox="1"/>
          <p:nvPr>
            <p:custDataLst>
              <p:tags r:id="rId3"/>
            </p:custDataLst>
          </p:nvPr>
        </p:nvSpPr>
        <p:spPr>
          <a:xfrm>
            <a:off x="8863232" y="3990610"/>
            <a:ext cx="2165102" cy="344683"/>
          </a:xfrm>
          <a:prstGeom prst="rect">
            <a:avLst/>
          </a:prstGeom>
          <a:noFill/>
        </p:spPr>
        <p:txBody>
          <a:bodyPr wrap="square">
            <a:normAutofit fontScale="975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干扰分析与管理</a:t>
            </a:r>
          </a:p>
        </p:txBody>
      </p:sp>
      <p:sp>
        <p:nvSpPr>
          <p:cNvPr id="23" name="矩形: 圆角 110"/>
          <p:cNvSpPr/>
          <p:nvPr>
            <p:custDataLst>
              <p:tags r:id="rId4"/>
            </p:custDataLst>
          </p:nvPr>
        </p:nvSpPr>
        <p:spPr>
          <a:xfrm>
            <a:off x="8268274" y="1087522"/>
            <a:ext cx="3578860" cy="2618105"/>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59" name="圆角矩形 58"/>
          <p:cNvSpPr/>
          <p:nvPr>
            <p:custDataLst>
              <p:tags r:id="rId5"/>
            </p:custDataLst>
          </p:nvPr>
        </p:nvSpPr>
        <p:spPr>
          <a:xfrm>
            <a:off x="8268687" y="1037060"/>
            <a:ext cx="3578164"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eaLnBrk="0">
              <a:spcBef>
                <a:spcPts val="900"/>
              </a:spcBef>
            </a:pPr>
            <a:r>
              <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rPr>
              <a:t>低空城市环境</a:t>
            </a:r>
            <a:endPar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sym typeface="+mn-ea"/>
            </a:endParaRPr>
          </a:p>
        </p:txBody>
      </p:sp>
      <p:cxnSp>
        <p:nvCxnSpPr>
          <p:cNvPr id="5" name="直接连接符 4"/>
          <p:cNvCxnSpPr/>
          <p:nvPr>
            <p:custDataLst>
              <p:tags r:id="rId6"/>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CD903AFE-171C-4217-8176-C571539282EB}"/>
              </a:ext>
            </a:extLst>
          </p:cNvPr>
          <p:cNvSpPr txBox="1"/>
          <p:nvPr>
            <p:custDataLst>
              <p:tags r:id="rId7"/>
            </p:custDataLst>
          </p:nvPr>
        </p:nvSpPr>
        <p:spPr>
          <a:xfrm>
            <a:off x="9015632" y="4143010"/>
            <a:ext cx="2165102" cy="344683"/>
          </a:xfrm>
          <a:prstGeom prst="rect">
            <a:avLst/>
          </a:prstGeom>
          <a:noFill/>
        </p:spPr>
        <p:txBody>
          <a:bodyPr wrap="square">
            <a:normAutofit fontScale="975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干扰分析与管理</a:t>
            </a:r>
          </a:p>
        </p:txBody>
      </p:sp>
      <p:sp>
        <p:nvSpPr>
          <p:cNvPr id="81" name="矩形: 圆角 110">
            <a:extLst>
              <a:ext uri="{FF2B5EF4-FFF2-40B4-BE49-F238E27FC236}">
                <a16:creationId xmlns:a16="http://schemas.microsoft.com/office/drawing/2014/main" id="{604C14D5-46BF-4404-B408-EAE5C758DBE3}"/>
              </a:ext>
            </a:extLst>
          </p:cNvPr>
          <p:cNvSpPr/>
          <p:nvPr>
            <p:custDataLst>
              <p:tags r:id="rId8"/>
            </p:custDataLst>
          </p:nvPr>
        </p:nvSpPr>
        <p:spPr>
          <a:xfrm>
            <a:off x="8268557" y="3947329"/>
            <a:ext cx="3578860" cy="2618105"/>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82" name="圆角矩形 58">
            <a:extLst>
              <a:ext uri="{FF2B5EF4-FFF2-40B4-BE49-F238E27FC236}">
                <a16:creationId xmlns:a16="http://schemas.microsoft.com/office/drawing/2014/main" id="{BF9DB399-756F-4B01-82A8-ED6A6A520C13}"/>
              </a:ext>
            </a:extLst>
          </p:cNvPr>
          <p:cNvSpPr/>
          <p:nvPr>
            <p:custDataLst>
              <p:tags r:id="rId9"/>
            </p:custDataLst>
          </p:nvPr>
        </p:nvSpPr>
        <p:spPr>
          <a:xfrm>
            <a:off x="8268970" y="3896867"/>
            <a:ext cx="3578164"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rPr>
              <a:t>沙漠</a:t>
            </a:r>
            <a:r>
              <a:rPr lang="zh-CN" altLang="zh-CN" sz="2400" b="1" kern="100" dirty="0">
                <a:solidFill>
                  <a:srgbClr val="FFFFFF"/>
                </a:solidFill>
                <a:latin typeface="微软雅黑" panose="020B0503020204020204" charset="-122"/>
                <a:ea typeface="微软雅黑" panose="020B0503020204020204" charset="-122"/>
                <a:cs typeface="Times New Roman" panose="02020603050405020304" pitchFamily="18" charset="0"/>
              </a:rPr>
              <a:t>平原场景</a:t>
            </a:r>
            <a:endPar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endParaRPr>
          </a:p>
        </p:txBody>
      </p:sp>
      <p:sp>
        <p:nvSpPr>
          <p:cNvPr id="84" name="矩形: 圆角 110">
            <a:extLst>
              <a:ext uri="{FF2B5EF4-FFF2-40B4-BE49-F238E27FC236}">
                <a16:creationId xmlns:a16="http://schemas.microsoft.com/office/drawing/2014/main" id="{A32C69E4-FB47-452B-9BF8-7FB044F3B3D5}"/>
              </a:ext>
            </a:extLst>
          </p:cNvPr>
          <p:cNvSpPr/>
          <p:nvPr>
            <p:custDataLst>
              <p:tags r:id="rId10"/>
            </p:custDataLst>
          </p:nvPr>
        </p:nvSpPr>
        <p:spPr>
          <a:xfrm>
            <a:off x="4313555" y="3947329"/>
            <a:ext cx="3578860" cy="2618105"/>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85" name="圆角矩形 58">
            <a:extLst>
              <a:ext uri="{FF2B5EF4-FFF2-40B4-BE49-F238E27FC236}">
                <a16:creationId xmlns:a16="http://schemas.microsoft.com/office/drawing/2014/main" id="{C2BED5AF-6632-4C43-8A1A-8174016C792E}"/>
              </a:ext>
            </a:extLst>
          </p:cNvPr>
          <p:cNvSpPr/>
          <p:nvPr>
            <p:custDataLst>
              <p:tags r:id="rId11"/>
            </p:custDataLst>
          </p:nvPr>
        </p:nvSpPr>
        <p:spPr>
          <a:xfrm>
            <a:off x="4313968" y="3896867"/>
            <a:ext cx="3578164"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rPr>
              <a:t>高塔辐射场景</a:t>
            </a:r>
          </a:p>
        </p:txBody>
      </p:sp>
      <p:sp>
        <p:nvSpPr>
          <p:cNvPr id="86" name="文本框 85">
            <a:extLst>
              <a:ext uri="{FF2B5EF4-FFF2-40B4-BE49-F238E27FC236}">
                <a16:creationId xmlns:a16="http://schemas.microsoft.com/office/drawing/2014/main" id="{70BEF83F-B1F8-4E82-B32D-8EC0E5656066}"/>
              </a:ext>
            </a:extLst>
          </p:cNvPr>
          <p:cNvSpPr txBox="1"/>
          <p:nvPr>
            <p:custDataLst>
              <p:tags r:id="rId12"/>
            </p:custDataLst>
          </p:nvPr>
        </p:nvSpPr>
        <p:spPr>
          <a:xfrm>
            <a:off x="1105215" y="4146016"/>
            <a:ext cx="2165102" cy="344683"/>
          </a:xfrm>
          <a:prstGeom prst="rect">
            <a:avLst/>
          </a:prstGeom>
          <a:noFill/>
        </p:spPr>
        <p:txBody>
          <a:bodyPr wrap="square">
            <a:normAutofit fontScale="975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干扰分析与管理</a:t>
            </a:r>
          </a:p>
        </p:txBody>
      </p:sp>
      <p:sp>
        <p:nvSpPr>
          <p:cNvPr id="87" name="矩形: 圆角 110">
            <a:extLst>
              <a:ext uri="{FF2B5EF4-FFF2-40B4-BE49-F238E27FC236}">
                <a16:creationId xmlns:a16="http://schemas.microsoft.com/office/drawing/2014/main" id="{304EE0A6-75F5-45F2-AFA1-B55EB86C4678}"/>
              </a:ext>
            </a:extLst>
          </p:cNvPr>
          <p:cNvSpPr/>
          <p:nvPr>
            <p:custDataLst>
              <p:tags r:id="rId13"/>
            </p:custDataLst>
          </p:nvPr>
        </p:nvSpPr>
        <p:spPr>
          <a:xfrm>
            <a:off x="358140" y="3950335"/>
            <a:ext cx="3578860" cy="2618105"/>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88" name="圆角矩形 58">
            <a:extLst>
              <a:ext uri="{FF2B5EF4-FFF2-40B4-BE49-F238E27FC236}">
                <a16:creationId xmlns:a16="http://schemas.microsoft.com/office/drawing/2014/main" id="{17E6301B-D9D3-4223-BEDD-8631ED3E287C}"/>
              </a:ext>
            </a:extLst>
          </p:cNvPr>
          <p:cNvSpPr/>
          <p:nvPr>
            <p:custDataLst>
              <p:tags r:id="rId14"/>
            </p:custDataLst>
          </p:nvPr>
        </p:nvSpPr>
        <p:spPr>
          <a:xfrm>
            <a:off x="358553" y="3899873"/>
            <a:ext cx="3578164"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rPr>
              <a:t>开阔自然环境</a:t>
            </a:r>
          </a:p>
        </p:txBody>
      </p:sp>
      <p:pic>
        <p:nvPicPr>
          <p:cNvPr id="90" name="图片 89" descr="微信图片_20241022135302">
            <a:extLst>
              <a:ext uri="{FF2B5EF4-FFF2-40B4-BE49-F238E27FC236}">
                <a16:creationId xmlns:a16="http://schemas.microsoft.com/office/drawing/2014/main" id="{CBD140BB-38A6-4DB0-998E-A6F33A3D9F22}"/>
              </a:ext>
            </a:extLst>
          </p:cNvPr>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07570" y="4774817"/>
            <a:ext cx="2880000" cy="1620000"/>
          </a:xfrm>
          <a:prstGeom prst="rect">
            <a:avLst/>
          </a:prstGeom>
          <a:noFill/>
          <a:ln>
            <a:noFill/>
          </a:ln>
        </p:spPr>
      </p:pic>
      <p:pic>
        <p:nvPicPr>
          <p:cNvPr id="92" name="图片 91" descr="微信图片_20241024153125">
            <a:extLst>
              <a:ext uri="{FF2B5EF4-FFF2-40B4-BE49-F238E27FC236}">
                <a16:creationId xmlns:a16="http://schemas.microsoft.com/office/drawing/2014/main" id="{C66B279A-48C5-4E4D-9AB1-57C9CBFA1332}"/>
              </a:ext>
            </a:extLst>
          </p:cNvPr>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662985" y="4756946"/>
            <a:ext cx="2880000" cy="1620000"/>
          </a:xfrm>
          <a:prstGeom prst="rect">
            <a:avLst/>
          </a:prstGeom>
          <a:noFill/>
          <a:ln>
            <a:noFill/>
          </a:ln>
        </p:spPr>
      </p:pic>
      <p:pic>
        <p:nvPicPr>
          <p:cNvPr id="93" name="图片 92" descr="微信图片_20241022144704">
            <a:extLst>
              <a:ext uri="{FF2B5EF4-FFF2-40B4-BE49-F238E27FC236}">
                <a16:creationId xmlns:a16="http://schemas.microsoft.com/office/drawing/2014/main" id="{70E6F919-92F9-421F-901B-ED5AEC2FB4DB}"/>
              </a:ext>
            </a:extLst>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614636" y="4756946"/>
            <a:ext cx="2886136" cy="1620000"/>
          </a:xfrm>
          <a:prstGeom prst="rect">
            <a:avLst/>
          </a:prstGeom>
          <a:noFill/>
          <a:ln>
            <a:noFill/>
          </a:ln>
        </p:spPr>
      </p:pic>
      <p:pic>
        <p:nvPicPr>
          <p:cNvPr id="95" name="图片 94">
            <a:extLst>
              <a:ext uri="{FF2B5EF4-FFF2-40B4-BE49-F238E27FC236}">
                <a16:creationId xmlns:a16="http://schemas.microsoft.com/office/drawing/2014/main" id="{27180CA2-AF3B-412A-ABBC-0875D782781C}"/>
              </a:ext>
            </a:extLst>
          </p:cNvPr>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658183" y="1868723"/>
            <a:ext cx="2880000" cy="1620000"/>
          </a:xfrm>
          <a:prstGeom prst="rect">
            <a:avLst/>
          </a:prstGeom>
          <a:noFill/>
          <a:ln>
            <a:noFill/>
          </a:ln>
        </p:spPr>
      </p:pic>
      <p:graphicFrame>
        <p:nvGraphicFramePr>
          <p:cNvPr id="96" name="表格 95">
            <a:extLst>
              <a:ext uri="{FF2B5EF4-FFF2-40B4-BE49-F238E27FC236}">
                <a16:creationId xmlns:a16="http://schemas.microsoft.com/office/drawing/2014/main" id="{20BCE05F-0CF4-40C1-8DC4-EE5A884A079B}"/>
              </a:ext>
            </a:extLst>
          </p:cNvPr>
          <p:cNvGraphicFramePr>
            <a:graphicFrameLocks noGrp="1"/>
          </p:cNvGraphicFramePr>
          <p:nvPr>
            <p:extLst>
              <p:ext uri="{D42A27DB-BD31-4B8C-83A1-F6EECF244321}">
                <p14:modId xmlns:p14="http://schemas.microsoft.com/office/powerpoint/2010/main" val="1928230552"/>
              </p:ext>
            </p:extLst>
          </p:nvPr>
        </p:nvGraphicFramePr>
        <p:xfrm>
          <a:off x="707570" y="1400269"/>
          <a:ext cx="7041970" cy="1815373"/>
        </p:xfrm>
        <a:graphic>
          <a:graphicData uri="http://schemas.openxmlformats.org/drawingml/2006/table">
            <a:tbl>
              <a:tblPr firstRow="1" firstCol="1" bandRow="1">
                <a:tableStyleId>{5C22544A-7EE6-4342-B048-85BDC9FD1C3A}</a:tableStyleId>
              </a:tblPr>
              <a:tblGrid>
                <a:gridCol w="1262727">
                  <a:extLst>
                    <a:ext uri="{9D8B030D-6E8A-4147-A177-3AD203B41FA5}">
                      <a16:colId xmlns:a16="http://schemas.microsoft.com/office/drawing/2014/main" val="17354107"/>
                    </a:ext>
                  </a:extLst>
                </a:gridCol>
                <a:gridCol w="1546889">
                  <a:extLst>
                    <a:ext uri="{9D8B030D-6E8A-4147-A177-3AD203B41FA5}">
                      <a16:colId xmlns:a16="http://schemas.microsoft.com/office/drawing/2014/main" val="379075516"/>
                    </a:ext>
                  </a:extLst>
                </a:gridCol>
                <a:gridCol w="1829570">
                  <a:extLst>
                    <a:ext uri="{9D8B030D-6E8A-4147-A177-3AD203B41FA5}">
                      <a16:colId xmlns:a16="http://schemas.microsoft.com/office/drawing/2014/main" val="1370850915"/>
                    </a:ext>
                  </a:extLst>
                </a:gridCol>
                <a:gridCol w="2402784">
                  <a:extLst>
                    <a:ext uri="{9D8B030D-6E8A-4147-A177-3AD203B41FA5}">
                      <a16:colId xmlns:a16="http://schemas.microsoft.com/office/drawing/2014/main" val="282063556"/>
                    </a:ext>
                  </a:extLst>
                </a:gridCol>
              </a:tblGrid>
              <a:tr h="496027">
                <a:tc>
                  <a:txBody>
                    <a:bodyPr/>
                    <a:lstStyle/>
                    <a:p>
                      <a:pPr indent="127000" algn="ctr">
                        <a:lnSpc>
                          <a:spcPts val="2200"/>
                        </a:lnSpc>
                      </a:pPr>
                      <a:r>
                        <a:rPr lang="zh-CN" sz="1200" kern="100" dirty="0">
                          <a:effectLst/>
                          <a:latin typeface="宋体" panose="02010600030101010101" pitchFamily="2" charset="-122"/>
                          <a:ea typeface="宋体" panose="02010600030101010101" pitchFamily="2" charset="-122"/>
                        </a:rPr>
                        <a:t>典型场景</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070C0"/>
                    </a:solidFill>
                  </a:tcPr>
                </a:tc>
                <a:tc>
                  <a:txBody>
                    <a:bodyPr/>
                    <a:lstStyle/>
                    <a:p>
                      <a:pPr indent="127000" algn="ctr">
                        <a:lnSpc>
                          <a:spcPts val="2200"/>
                        </a:lnSpc>
                      </a:pPr>
                      <a:r>
                        <a:rPr lang="zh-CN" sz="1200" kern="100" dirty="0">
                          <a:effectLst/>
                          <a:latin typeface="宋体" panose="02010600030101010101" pitchFamily="2" charset="-122"/>
                          <a:ea typeface="宋体" panose="02010600030101010101" pitchFamily="2" charset="-122"/>
                        </a:rPr>
                        <a:t>探测范围（</a:t>
                      </a:r>
                      <a:r>
                        <a:rPr lang="en-US" sz="1200" kern="100" dirty="0">
                          <a:effectLst/>
                          <a:latin typeface="宋体" panose="02010600030101010101" pitchFamily="2" charset="-122"/>
                          <a:ea typeface="宋体" panose="02010600030101010101" pitchFamily="2" charset="-122"/>
                        </a:rPr>
                        <a:t>R</a:t>
                      </a:r>
                      <a:r>
                        <a:rPr lang="zh-CN" sz="1200" kern="100" dirty="0">
                          <a:effectLst/>
                          <a:latin typeface="宋体" panose="02010600030101010101" pitchFamily="2" charset="-122"/>
                          <a:ea typeface="宋体" panose="02010600030101010101" pitchFamily="2" charset="-122"/>
                        </a:rPr>
                        <a:t>）</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070C0"/>
                    </a:solidFill>
                  </a:tcPr>
                </a:tc>
                <a:tc>
                  <a:txBody>
                    <a:bodyPr/>
                    <a:lstStyle/>
                    <a:p>
                      <a:pPr indent="127000" algn="ctr">
                        <a:lnSpc>
                          <a:spcPts val="2200"/>
                        </a:lnSpc>
                      </a:pPr>
                      <a:r>
                        <a:rPr lang="zh-CN" sz="1200" kern="100" dirty="0">
                          <a:effectLst/>
                          <a:latin typeface="宋体" panose="02010600030101010101" pitchFamily="2" charset="-122"/>
                          <a:ea typeface="宋体" panose="02010600030101010101" pitchFamily="2" charset="-122"/>
                        </a:rPr>
                        <a:t>定位误差（≤</a:t>
                      </a:r>
                      <a:r>
                        <a:rPr lang="en-US" sz="1200" kern="100" dirty="0">
                          <a:effectLst/>
                          <a:latin typeface="宋体" panose="02010600030101010101" pitchFamily="2" charset="-122"/>
                          <a:ea typeface="宋体" panose="02010600030101010101" pitchFamily="2" charset="-122"/>
                        </a:rPr>
                        <a:t>3%R</a:t>
                      </a:r>
                      <a:r>
                        <a:rPr lang="zh-CN" sz="1200" kern="100" dirty="0">
                          <a:effectLst/>
                          <a:latin typeface="宋体" panose="02010600030101010101" pitchFamily="2" charset="-122"/>
                          <a:ea typeface="宋体" panose="02010600030101010101" pitchFamily="2" charset="-122"/>
                        </a:rPr>
                        <a:t>）</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070C0"/>
                    </a:solidFill>
                  </a:tcPr>
                </a:tc>
                <a:tc>
                  <a:txBody>
                    <a:bodyPr/>
                    <a:lstStyle/>
                    <a:p>
                      <a:pPr indent="127000" algn="ctr">
                        <a:lnSpc>
                          <a:spcPts val="2200"/>
                        </a:lnSpc>
                      </a:pPr>
                      <a:r>
                        <a:rPr lang="zh-CN" sz="1200" kern="100" dirty="0">
                          <a:effectLst/>
                          <a:latin typeface="宋体" panose="02010600030101010101" pitchFamily="2" charset="-122"/>
                          <a:ea typeface="宋体" panose="02010600030101010101" pitchFamily="2" charset="-122"/>
                        </a:rPr>
                        <a:t>难点</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070C0"/>
                    </a:solidFill>
                  </a:tcPr>
                </a:tc>
                <a:extLst>
                  <a:ext uri="{0D108BD9-81ED-4DB2-BD59-A6C34878D82A}">
                    <a16:rowId xmlns:a16="http://schemas.microsoft.com/office/drawing/2014/main" val="1579911587"/>
                  </a:ext>
                </a:extLst>
              </a:tr>
              <a:tr h="659673">
                <a:tc>
                  <a:txBody>
                    <a:bodyPr/>
                    <a:lstStyle/>
                    <a:p>
                      <a:pPr indent="127000" algn="ctr">
                        <a:lnSpc>
                          <a:spcPts val="2200"/>
                        </a:lnSpc>
                      </a:pPr>
                      <a:r>
                        <a:rPr lang="zh-CN" sz="1200" kern="100" dirty="0">
                          <a:effectLst/>
                          <a:latin typeface="宋体" panose="02010600030101010101" pitchFamily="2" charset="-122"/>
                          <a:ea typeface="宋体" panose="02010600030101010101" pitchFamily="2" charset="-122"/>
                        </a:rPr>
                        <a:t>低空城市环境</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070C0"/>
                    </a:solidFill>
                  </a:tcPr>
                </a:tc>
                <a:tc>
                  <a:txBody>
                    <a:bodyPr/>
                    <a:lstStyle/>
                    <a:p>
                      <a:pPr indent="127000" algn="ctr">
                        <a:lnSpc>
                          <a:spcPts val="2200"/>
                        </a:lnSpc>
                      </a:pPr>
                      <a:r>
                        <a:rPr lang="en-US" sz="1200" kern="100" dirty="0">
                          <a:effectLst/>
                          <a:latin typeface="宋体" panose="02010600030101010101" pitchFamily="2" charset="-122"/>
                          <a:ea typeface="宋体" panose="02010600030101010101" pitchFamily="2" charset="-122"/>
                        </a:rPr>
                        <a:t>100m-500m</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E2EDF7"/>
                    </a:solidFill>
                  </a:tcPr>
                </a:tc>
                <a:tc>
                  <a:txBody>
                    <a:bodyPr/>
                    <a:lstStyle/>
                    <a:p>
                      <a:pPr indent="127000" algn="ctr">
                        <a:lnSpc>
                          <a:spcPts val="2200"/>
                        </a:lnSpc>
                      </a:pPr>
                      <a:r>
                        <a:rPr lang="zh-CN" sz="1200" kern="100" dirty="0">
                          <a:effectLst/>
                          <a:latin typeface="宋体" panose="02010600030101010101" pitchFamily="2" charset="-122"/>
                          <a:ea typeface="宋体" panose="02010600030101010101" pitchFamily="2" charset="-122"/>
                        </a:rPr>
                        <a:t>≤</a:t>
                      </a:r>
                      <a:r>
                        <a:rPr lang="en-US" sz="1200" kern="100" dirty="0">
                          <a:effectLst/>
                          <a:latin typeface="宋体" panose="02010600030101010101" pitchFamily="2" charset="-122"/>
                          <a:ea typeface="宋体" panose="02010600030101010101" pitchFamily="2" charset="-122"/>
                        </a:rPr>
                        <a:t>15m</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E2EDF7"/>
                    </a:solidFill>
                  </a:tcPr>
                </a:tc>
                <a:tc>
                  <a:txBody>
                    <a:bodyPr/>
                    <a:lstStyle/>
                    <a:p>
                      <a:pPr indent="127000" algn="ctr">
                        <a:lnSpc>
                          <a:spcPts val="2200"/>
                        </a:lnSpc>
                      </a:pPr>
                      <a:r>
                        <a:rPr lang="zh-CN" sz="1200" kern="100" dirty="0">
                          <a:effectLst/>
                          <a:latin typeface="宋体" panose="02010600030101010101" pitchFamily="2" charset="-122"/>
                          <a:ea typeface="宋体" panose="02010600030101010101" pitchFamily="2" charset="-122"/>
                        </a:rPr>
                        <a:t>建筑物密集导致多径效应和信号遮挡，增加目标检测的复杂性。</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E2EDF7"/>
                    </a:solidFill>
                  </a:tcPr>
                </a:tc>
                <a:extLst>
                  <a:ext uri="{0D108BD9-81ED-4DB2-BD59-A6C34878D82A}">
                    <a16:rowId xmlns:a16="http://schemas.microsoft.com/office/drawing/2014/main" val="613927580"/>
                  </a:ext>
                </a:extLst>
              </a:tr>
              <a:tr h="659673">
                <a:tc>
                  <a:txBody>
                    <a:bodyPr/>
                    <a:lstStyle/>
                    <a:p>
                      <a:pPr indent="127000" algn="ctr">
                        <a:lnSpc>
                          <a:spcPts val="2200"/>
                        </a:lnSpc>
                      </a:pPr>
                      <a:r>
                        <a:rPr lang="zh-CN" sz="1200" kern="100" dirty="0">
                          <a:effectLst/>
                          <a:latin typeface="宋体" panose="02010600030101010101" pitchFamily="2" charset="-122"/>
                          <a:ea typeface="宋体" panose="02010600030101010101" pitchFamily="2" charset="-122"/>
                        </a:rPr>
                        <a:t>开阔自然环境</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070C0"/>
                    </a:solidFill>
                  </a:tcPr>
                </a:tc>
                <a:tc>
                  <a:txBody>
                    <a:bodyPr/>
                    <a:lstStyle/>
                    <a:p>
                      <a:pPr indent="127000" algn="ctr">
                        <a:lnSpc>
                          <a:spcPts val="2200"/>
                        </a:lnSpc>
                      </a:pPr>
                      <a:r>
                        <a:rPr lang="en-US" sz="1200" kern="100" dirty="0">
                          <a:effectLst/>
                          <a:latin typeface="宋体" panose="02010600030101010101" pitchFamily="2" charset="-122"/>
                          <a:ea typeface="宋体" panose="02010600030101010101" pitchFamily="2" charset="-122"/>
                        </a:rPr>
                        <a:t>500m-1000m</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E2EDF7"/>
                    </a:solidFill>
                  </a:tcPr>
                </a:tc>
                <a:tc>
                  <a:txBody>
                    <a:bodyPr/>
                    <a:lstStyle/>
                    <a:p>
                      <a:pPr indent="127000" algn="ctr">
                        <a:lnSpc>
                          <a:spcPts val="2200"/>
                        </a:lnSpc>
                      </a:pPr>
                      <a:r>
                        <a:rPr lang="zh-CN" sz="1200" kern="100" dirty="0">
                          <a:effectLst/>
                          <a:latin typeface="宋体" panose="02010600030101010101" pitchFamily="2" charset="-122"/>
                          <a:ea typeface="宋体" panose="02010600030101010101" pitchFamily="2" charset="-122"/>
                        </a:rPr>
                        <a:t>≤</a:t>
                      </a:r>
                      <a:r>
                        <a:rPr lang="en-US" sz="1200" kern="100" dirty="0">
                          <a:effectLst/>
                          <a:latin typeface="宋体" panose="02010600030101010101" pitchFamily="2" charset="-122"/>
                          <a:ea typeface="宋体" panose="02010600030101010101" pitchFamily="2" charset="-122"/>
                        </a:rPr>
                        <a:t>30m</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E2EDF7"/>
                    </a:solidFill>
                  </a:tcPr>
                </a:tc>
                <a:tc>
                  <a:txBody>
                    <a:bodyPr/>
                    <a:lstStyle/>
                    <a:p>
                      <a:pPr indent="127000" algn="ctr">
                        <a:lnSpc>
                          <a:spcPts val="2200"/>
                        </a:lnSpc>
                      </a:pPr>
                      <a:r>
                        <a:rPr lang="zh-CN" altLang="en-US" sz="1200" kern="100" dirty="0">
                          <a:effectLst/>
                          <a:latin typeface="宋体" panose="02010600030101010101" pitchFamily="2" charset="-122"/>
                          <a:ea typeface="宋体" panose="02010600030101010101" pitchFamily="2" charset="-122"/>
                        </a:rPr>
                        <a:t>距离远</a:t>
                      </a:r>
                      <a:r>
                        <a:rPr lang="zh-CN" sz="1200" kern="100" dirty="0">
                          <a:effectLst/>
                          <a:latin typeface="宋体" panose="02010600030101010101" pitchFamily="2" charset="-122"/>
                          <a:ea typeface="宋体" panose="02010600030101010101" pitchFamily="2" charset="-122"/>
                        </a:rPr>
                        <a:t>信号衰减</a:t>
                      </a:r>
                      <a:r>
                        <a:rPr lang="zh-CN" altLang="en-US" sz="1200" kern="100" dirty="0">
                          <a:effectLst/>
                          <a:latin typeface="宋体" panose="02010600030101010101" pitchFamily="2" charset="-122"/>
                          <a:ea typeface="宋体" panose="02010600030101010101" pitchFamily="2" charset="-122"/>
                        </a:rPr>
                        <a:t>大</a:t>
                      </a:r>
                      <a:r>
                        <a:rPr lang="zh-CN" sz="1200" kern="100" dirty="0">
                          <a:effectLst/>
                          <a:latin typeface="宋体" panose="02010600030101010101" pitchFamily="2" charset="-122"/>
                          <a:ea typeface="宋体" panose="02010600030101010101" pitchFamily="2" charset="-122"/>
                        </a:rPr>
                        <a:t>，目标检测和定位精度难以保证。</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E2EDF7"/>
                    </a:solidFill>
                  </a:tcPr>
                </a:tc>
                <a:extLst>
                  <a:ext uri="{0D108BD9-81ED-4DB2-BD59-A6C34878D82A}">
                    <a16:rowId xmlns:a16="http://schemas.microsoft.com/office/drawing/2014/main" val="3809373584"/>
                  </a:ext>
                </a:extLst>
              </a:tr>
            </a:tbl>
          </a:graphicData>
        </a:graphic>
      </p:graphicFrame>
      <p:sp>
        <p:nvSpPr>
          <p:cNvPr id="3" name="文本框 2">
            <a:extLst>
              <a:ext uri="{FF2B5EF4-FFF2-40B4-BE49-F238E27FC236}">
                <a16:creationId xmlns:a16="http://schemas.microsoft.com/office/drawing/2014/main" id="{12FE4814-F44A-40B7-B1EE-1D042C7BEEA9}"/>
              </a:ext>
            </a:extLst>
          </p:cNvPr>
          <p:cNvSpPr txBox="1"/>
          <p:nvPr/>
        </p:nvSpPr>
        <p:spPr>
          <a:xfrm>
            <a:off x="810491" y="947396"/>
            <a:ext cx="4592782" cy="369332"/>
          </a:xfrm>
          <a:prstGeom prst="rect">
            <a:avLst/>
          </a:prstGeom>
          <a:noFill/>
        </p:spPr>
        <p:txBody>
          <a:bodyPr wrap="square" rtlCol="0">
            <a:spAutoFit/>
          </a:bodyPr>
          <a:lstStyle/>
          <a:p>
            <a:r>
              <a:rPr lang="zh-CN" altLang="en-US" dirty="0"/>
              <a:t>外辐射源：</a:t>
            </a:r>
            <a:r>
              <a:rPr lang="en-US" altLang="zh-CN" dirty="0"/>
              <a:t>4G</a:t>
            </a:r>
            <a:r>
              <a:rPr lang="zh-CN" altLang="en-US" dirty="0"/>
              <a:t>基站，</a:t>
            </a:r>
            <a:r>
              <a:rPr lang="en-US" altLang="zh-CN" dirty="0"/>
              <a:t>5G</a:t>
            </a:r>
            <a:r>
              <a:rPr lang="zh-CN" altLang="en-US" dirty="0"/>
              <a:t>基站，</a:t>
            </a:r>
            <a:r>
              <a:rPr lang="en-US" altLang="zh-CN" dirty="0"/>
              <a:t>DVB</a:t>
            </a:r>
            <a:r>
              <a:rPr lang="zh-CN" altLang="en-US" dirty="0"/>
              <a:t>广播等</a:t>
            </a:r>
          </a:p>
        </p:txBody>
      </p:sp>
      <p:sp>
        <p:nvSpPr>
          <p:cNvPr id="4" name="文本框 3">
            <a:extLst>
              <a:ext uri="{FF2B5EF4-FFF2-40B4-BE49-F238E27FC236}">
                <a16:creationId xmlns:a16="http://schemas.microsoft.com/office/drawing/2014/main" id="{9DC52780-F3FB-4E15-A8FA-26F33847F1EA}"/>
              </a:ext>
            </a:extLst>
          </p:cNvPr>
          <p:cNvSpPr txBox="1"/>
          <p:nvPr/>
        </p:nvSpPr>
        <p:spPr>
          <a:xfrm>
            <a:off x="907472" y="3425627"/>
            <a:ext cx="4275529" cy="369332"/>
          </a:xfrm>
          <a:prstGeom prst="rect">
            <a:avLst/>
          </a:prstGeom>
          <a:noFill/>
        </p:spPr>
        <p:txBody>
          <a:bodyPr wrap="none" rtlCol="0">
            <a:spAutoFit/>
          </a:bodyPr>
          <a:lstStyle/>
          <a:p>
            <a:r>
              <a:rPr lang="zh-CN" altLang="en-US" dirty="0"/>
              <a:t>探测目标：小型无人机（例如</a:t>
            </a:r>
            <a:r>
              <a:rPr lang="en-US" altLang="zh-CN" dirty="0"/>
              <a:t>DJI air 3</a:t>
            </a:r>
            <a:r>
              <a:rPr lang="zh-CN" altLang="en-US" dirty="0"/>
              <a:t>）</a:t>
            </a:r>
          </a:p>
        </p:txBody>
      </p:sp>
      <p:sp>
        <p:nvSpPr>
          <p:cNvPr id="6" name="文本框 5">
            <a:extLst>
              <a:ext uri="{FF2B5EF4-FFF2-40B4-BE49-F238E27FC236}">
                <a16:creationId xmlns:a16="http://schemas.microsoft.com/office/drawing/2014/main" id="{085D3B58-17ED-49EE-B5A7-FBD490745E1E}"/>
              </a:ext>
            </a:extLst>
          </p:cNvPr>
          <p:cNvSpPr txBox="1"/>
          <p:nvPr/>
        </p:nvSpPr>
        <p:spPr>
          <a:xfrm>
            <a:off x="5759688" y="945348"/>
            <a:ext cx="1672253" cy="369332"/>
          </a:xfrm>
          <a:prstGeom prst="rect">
            <a:avLst/>
          </a:prstGeom>
          <a:noFill/>
        </p:spPr>
        <p:txBody>
          <a:bodyPr wrap="none" rtlCol="0">
            <a:spAutoFit/>
          </a:bodyPr>
          <a:lstStyle/>
          <a:p>
            <a:r>
              <a:rPr lang="zh-CN" altLang="en-US" dirty="0"/>
              <a:t>频段：</a:t>
            </a:r>
            <a:r>
              <a:rPr lang="en-US" altLang="zh-CN" dirty="0"/>
              <a:t>1-6GHz</a:t>
            </a:r>
            <a:endParaRPr lang="zh-CN" altLang="en-US" dirty="0"/>
          </a:p>
        </p:txBody>
      </p:sp>
    </p:spTree>
    <p:custDataLst>
      <p:tags r:id="rId1"/>
    </p:custDataLst>
    <p:extLst>
      <p:ext uri="{BB962C8B-B14F-4D97-AF65-F5344CB8AC3E}">
        <p14:creationId xmlns:p14="http://schemas.microsoft.com/office/powerpoint/2010/main" val="1844060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04</a:t>
              </a: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3344"/>
            </a:xfrm>
            <a:prstGeom prst="rect">
              <a:avLst/>
            </a:prstGeom>
          </p:spPr>
          <p:txBody>
            <a:bodyPr wrap="square">
              <a:spAutoFit/>
            </a:bodyPr>
            <a:lstStyle/>
            <a:p>
              <a:pPr algn="ctr"/>
              <a:r>
                <a:rPr lang="zh-CN" altLang="en-US" sz="4400" b="1" dirty="0">
                  <a:solidFill>
                    <a:srgbClr val="003E9C"/>
                  </a:solidFill>
                  <a:cs typeface="+mj-cs"/>
                </a:rPr>
                <a:t>进度成果</a:t>
              </a:r>
            </a:p>
            <a:p>
              <a:pPr algn="ctr"/>
              <a:r>
                <a:rPr lang="zh-CN" altLang="en-US" sz="4400" b="1" dirty="0">
                  <a:solidFill>
                    <a:srgbClr val="003E9C"/>
                  </a:solidFill>
                  <a:cs typeface="+mj-cs"/>
                </a:rPr>
                <a:t>及</a:t>
              </a:r>
            </a:p>
            <a:p>
              <a:pPr algn="ctr"/>
              <a:r>
                <a:rPr lang="zh-CN" altLang="en-US" sz="4400" b="1" dirty="0">
                  <a:solidFill>
                    <a:srgbClr val="003E9C"/>
                  </a:solidFill>
                  <a:cs typeface="+mj-cs"/>
                </a:rPr>
                <a:t>应用方向</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进度安排</a:t>
            </a:r>
          </a:p>
        </p:txBody>
      </p:sp>
      <p:graphicFrame>
        <p:nvGraphicFramePr>
          <p:cNvPr id="4" name="表格 4"/>
          <p:cNvGraphicFramePr>
            <a:graphicFrameLocks noGrp="1"/>
          </p:cNvGraphicFramePr>
          <p:nvPr>
            <p:custDataLst>
              <p:tags r:id="rId1"/>
            </p:custDataLst>
            <p:extLst>
              <p:ext uri="{D42A27DB-BD31-4B8C-83A1-F6EECF244321}">
                <p14:modId xmlns:p14="http://schemas.microsoft.com/office/powerpoint/2010/main" val="2210373103"/>
              </p:ext>
            </p:extLst>
          </p:nvPr>
        </p:nvGraphicFramePr>
        <p:xfrm>
          <a:off x="366563" y="1110470"/>
          <a:ext cx="10654500" cy="5178885"/>
        </p:xfrm>
        <a:graphic>
          <a:graphicData uri="http://schemas.openxmlformats.org/drawingml/2006/table">
            <a:tbl>
              <a:tblPr firstRow="1" bandRow="1">
                <a:tableStyleId>{5C22544A-7EE6-4342-B048-85BDC9FD1C3A}</a:tableStyleId>
              </a:tblPr>
              <a:tblGrid>
                <a:gridCol w="1028343">
                  <a:extLst>
                    <a:ext uri="{9D8B030D-6E8A-4147-A177-3AD203B41FA5}">
                      <a16:colId xmlns:a16="http://schemas.microsoft.com/office/drawing/2014/main" val="20000"/>
                    </a:ext>
                  </a:extLst>
                </a:gridCol>
                <a:gridCol w="3427597">
                  <a:extLst>
                    <a:ext uri="{9D8B030D-6E8A-4147-A177-3AD203B41FA5}">
                      <a16:colId xmlns:a16="http://schemas.microsoft.com/office/drawing/2014/main" val="20001"/>
                    </a:ext>
                  </a:extLst>
                </a:gridCol>
                <a:gridCol w="932400">
                  <a:extLst>
                    <a:ext uri="{9D8B030D-6E8A-4147-A177-3AD203B41FA5}">
                      <a16:colId xmlns:a16="http://schemas.microsoft.com/office/drawing/2014/main" val="20002"/>
                    </a:ext>
                  </a:extLst>
                </a:gridCol>
                <a:gridCol w="932400">
                  <a:extLst>
                    <a:ext uri="{9D8B030D-6E8A-4147-A177-3AD203B41FA5}">
                      <a16:colId xmlns:a16="http://schemas.microsoft.com/office/drawing/2014/main" val="20003"/>
                    </a:ext>
                  </a:extLst>
                </a:gridCol>
                <a:gridCol w="1234160">
                  <a:extLst>
                    <a:ext uri="{9D8B030D-6E8A-4147-A177-3AD203B41FA5}">
                      <a16:colId xmlns:a16="http://schemas.microsoft.com/office/drawing/2014/main" val="20004"/>
                    </a:ext>
                  </a:extLst>
                </a:gridCol>
                <a:gridCol w="932400">
                  <a:extLst>
                    <a:ext uri="{9D8B030D-6E8A-4147-A177-3AD203B41FA5}">
                      <a16:colId xmlns:a16="http://schemas.microsoft.com/office/drawing/2014/main" val="20005"/>
                    </a:ext>
                  </a:extLst>
                </a:gridCol>
                <a:gridCol w="932400">
                  <a:extLst>
                    <a:ext uri="{9D8B030D-6E8A-4147-A177-3AD203B41FA5}">
                      <a16:colId xmlns:a16="http://schemas.microsoft.com/office/drawing/2014/main" val="20006"/>
                    </a:ext>
                  </a:extLst>
                </a:gridCol>
                <a:gridCol w="1234800">
                  <a:extLst>
                    <a:ext uri="{9D8B030D-6E8A-4147-A177-3AD203B41FA5}">
                      <a16:colId xmlns:a16="http://schemas.microsoft.com/office/drawing/2014/main" val="20007"/>
                    </a:ext>
                  </a:extLst>
                </a:gridCol>
              </a:tblGrid>
              <a:tr h="750885">
                <a:tc>
                  <a:txBody>
                    <a:bodyPr/>
                    <a:lstStyle/>
                    <a:p>
                      <a:endParaRPr lang="zh-CN" altLang="en-US" sz="1200" b="1" dirty="0">
                        <a:solidFill>
                          <a:srgbClr val="000000"/>
                        </a:solidFill>
                        <a:latin typeface="+mn-ea"/>
                        <a:ea typeface="+mn-ea"/>
                      </a:endParaRPr>
                    </a:p>
                  </a:txBody>
                  <a:tcPr marL="88900" marR="88900" marT="88900" marB="88900" anchor="ctr" anchorCtr="1">
                    <a:solidFill>
                      <a:srgbClr val="0043A8"/>
                    </a:solidFill>
                  </a:tcPr>
                </a:tc>
                <a:tc>
                  <a:txBody>
                    <a:bodyPr/>
                    <a:lstStyle/>
                    <a:p>
                      <a:r>
                        <a:rPr lang="zh-CN" altLang="en-US" sz="1600" b="1" dirty="0">
                          <a:solidFill>
                            <a:schemeClr val="bg1"/>
                          </a:solidFill>
                          <a:latin typeface="+mn-ea"/>
                          <a:ea typeface="+mn-ea"/>
                        </a:rPr>
                        <a:t>研究任务与年度指标</a:t>
                      </a:r>
                    </a:p>
                  </a:txBody>
                  <a:tcPr marL="88900" marR="88900" marT="88900" marB="88900" anchor="ctr" anchorCtr="1">
                    <a:solidFill>
                      <a:srgbClr val="0043A8"/>
                    </a:solidFill>
                  </a:tcPr>
                </a:tc>
                <a:tc>
                  <a:txBody>
                    <a:bodyPr/>
                    <a:lstStyle/>
                    <a:p>
                      <a:pPr algn="ctr"/>
                      <a:r>
                        <a:rPr lang="zh-CN" altLang="en-US" sz="1200" b="1" dirty="0">
                          <a:solidFill>
                            <a:schemeClr val="bg1"/>
                          </a:solidFill>
                        </a:rPr>
                        <a:t>第一年度</a:t>
                      </a:r>
                      <a:endParaRPr lang="en-US" altLang="zh-CN" sz="1200" b="1" dirty="0">
                        <a:solidFill>
                          <a:schemeClr val="bg1"/>
                        </a:solidFill>
                      </a:endParaRPr>
                    </a:p>
                    <a:p>
                      <a:pPr algn="ctr"/>
                      <a:r>
                        <a:rPr lang="zh-CN" altLang="en-US" sz="1200" b="1" dirty="0">
                          <a:solidFill>
                            <a:schemeClr val="bg1"/>
                          </a:solidFill>
                        </a:rPr>
                        <a:t>上半年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pPr algn="ctr"/>
                      <a:r>
                        <a:rPr lang="zh-CN" altLang="en-US" sz="1200" b="1" dirty="0">
                          <a:solidFill>
                            <a:schemeClr val="bg1"/>
                          </a:solidFill>
                        </a:rPr>
                        <a:t>第一年度</a:t>
                      </a:r>
                      <a:endParaRPr lang="en-US" altLang="zh-CN" sz="1200" b="1" dirty="0">
                        <a:solidFill>
                          <a:schemeClr val="bg1"/>
                        </a:solidFill>
                      </a:endParaRPr>
                    </a:p>
                    <a:p>
                      <a:pPr algn="ctr"/>
                      <a:r>
                        <a:rPr lang="zh-CN" altLang="en-US" sz="1200" b="1" dirty="0">
                          <a:solidFill>
                            <a:schemeClr val="bg1"/>
                          </a:solidFill>
                        </a:rPr>
                        <a:t>下半年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r>
                        <a:rPr lang="zh-CN" altLang="en-US" sz="1200" b="1" dirty="0">
                          <a:solidFill>
                            <a:schemeClr val="bg1"/>
                          </a:solidFill>
                          <a:latin typeface="+mn-ea"/>
                          <a:ea typeface="+mn-ea"/>
                        </a:rPr>
                        <a:t>中期评估</a:t>
                      </a:r>
                    </a:p>
                  </a:txBody>
                  <a:tcPr marL="88900" marR="88900" marT="88900" marB="88900" anchor="ctr" anchorCtr="1">
                    <a:solidFill>
                      <a:srgbClr val="0043A8"/>
                    </a:solidFill>
                  </a:tcPr>
                </a:tc>
                <a:tc>
                  <a:txBody>
                    <a:bodyPr/>
                    <a:lstStyle/>
                    <a:p>
                      <a:pPr algn="ctr"/>
                      <a:r>
                        <a:rPr lang="zh-CN" altLang="en-US" sz="1200" b="1" dirty="0">
                          <a:solidFill>
                            <a:schemeClr val="bg1"/>
                          </a:solidFill>
                        </a:rPr>
                        <a:t>第二年度</a:t>
                      </a:r>
                      <a:endParaRPr lang="en-US" altLang="zh-CN" sz="1200" b="1" dirty="0">
                        <a:solidFill>
                          <a:schemeClr val="bg1"/>
                        </a:solidFill>
                      </a:endParaRPr>
                    </a:p>
                    <a:p>
                      <a:pPr algn="ctr"/>
                      <a:r>
                        <a:rPr lang="zh-CN" altLang="en-US" sz="1200" b="1" dirty="0">
                          <a:solidFill>
                            <a:schemeClr val="bg1"/>
                          </a:solidFill>
                        </a:rPr>
                        <a:t>上半年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pPr algn="ctr"/>
                      <a:r>
                        <a:rPr lang="zh-CN" altLang="en-US" sz="1200" b="1" dirty="0">
                          <a:solidFill>
                            <a:schemeClr val="bg1"/>
                          </a:solidFill>
                        </a:rPr>
                        <a:t>第二年度</a:t>
                      </a:r>
                      <a:endParaRPr lang="en-US" altLang="zh-CN" sz="1200" b="1" dirty="0">
                        <a:solidFill>
                          <a:schemeClr val="bg1"/>
                        </a:solidFill>
                      </a:endParaRPr>
                    </a:p>
                    <a:p>
                      <a:pPr algn="ctr"/>
                      <a:r>
                        <a:rPr lang="zh-CN" altLang="en-US" sz="1200" b="1" dirty="0">
                          <a:solidFill>
                            <a:schemeClr val="bg1"/>
                          </a:solidFill>
                        </a:rPr>
                        <a:t>下半年</a:t>
                      </a: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r>
                        <a:rPr lang="zh-CN" altLang="en-US" sz="1200" b="1" dirty="0">
                          <a:solidFill>
                            <a:schemeClr val="bg1"/>
                          </a:solidFill>
                          <a:latin typeface="+mn-ea"/>
                          <a:ea typeface="+mn-ea"/>
                        </a:rPr>
                        <a:t>项目结题</a:t>
                      </a:r>
                    </a:p>
                  </a:txBody>
                  <a:tcPr marL="88900" marR="88900" marT="88900" marB="88900" anchor="ctr" anchorCtr="1">
                    <a:solidFill>
                      <a:srgbClr val="0043A8"/>
                    </a:solidFill>
                  </a:tcPr>
                </a:tc>
                <a:extLst>
                  <a:ext uri="{0D108BD9-81ED-4DB2-BD59-A6C34878D82A}">
                    <a16:rowId xmlns:a16="http://schemas.microsoft.com/office/drawing/2014/main" val="10000"/>
                  </a:ext>
                </a:extLst>
              </a:tr>
              <a:tr h="738000">
                <a:tc rowSpan="3">
                  <a:txBody>
                    <a:bodyPr/>
                    <a:lstStyle/>
                    <a:p>
                      <a:pPr algn="ctr"/>
                      <a:r>
                        <a:rPr lang="zh-CN" altLang="en-US" sz="1600" b="1" dirty="0">
                          <a:solidFill>
                            <a:srgbClr val="000000"/>
                          </a:solidFill>
                        </a:rPr>
                        <a:t>任务分解</a:t>
                      </a:r>
                      <a:r>
                        <a:rPr lang="en-US" altLang="zh-CN" sz="1600" b="1" dirty="0">
                          <a:solidFill>
                            <a:srgbClr val="000000"/>
                          </a:solidFill>
                        </a:rPr>
                        <a:t>1</a:t>
                      </a:r>
                      <a:endParaRPr lang="zh-CN" altLang="en-US" sz="1600" b="1" dirty="0">
                        <a:solidFill>
                          <a:srgbClr val="000000"/>
                        </a:solidFill>
                        <a:latin typeface="+mn-ea"/>
                        <a:ea typeface="+mn-ea"/>
                      </a:endParaRPr>
                    </a:p>
                  </a:txBody>
                  <a:tcPr marL="88900" marR="88900" marT="88900" marB="88900" anchor="ctr" anchorCtr="1">
                    <a:solidFill>
                      <a:srgbClr val="9CB9EB"/>
                    </a:solidFill>
                  </a:tcPr>
                </a:tc>
                <a:tc>
                  <a:txBody>
                    <a:bodyPr/>
                    <a:lstStyle/>
                    <a:p>
                      <a:r>
                        <a:rPr lang="en-US" altLang="zh-CN" sz="1600" b="1" dirty="0">
                          <a:solidFill>
                            <a:srgbClr val="000000"/>
                          </a:solidFill>
                          <a:latin typeface="+mn-ea"/>
                          <a:ea typeface="+mn-ea"/>
                        </a:rPr>
                        <a:t>1</a:t>
                      </a:r>
                      <a:r>
                        <a:rPr lang="zh-CN" altLang="en-US" sz="1600" b="1" dirty="0">
                          <a:solidFill>
                            <a:srgbClr val="000000"/>
                          </a:solidFill>
                          <a:latin typeface="+mn-ea"/>
                          <a:ea typeface="+mn-ea"/>
                        </a:rPr>
                        <a:t>、</a:t>
                      </a:r>
                      <a:r>
                        <a:rPr lang="zh-CN" altLang="zh-CN" sz="1600" b="1" kern="1200" dirty="0">
                          <a:solidFill>
                            <a:srgbClr val="000000"/>
                          </a:solidFill>
                          <a:latin typeface="+mn-ea"/>
                          <a:ea typeface="+mn-ea"/>
                          <a:cs typeface="+mn-cs"/>
                        </a:rPr>
                        <a:t>多域多维电磁特征提取</a:t>
                      </a:r>
                      <a:r>
                        <a:rPr lang="en-US" altLang="zh-CN" sz="1600" b="1" kern="1200" dirty="0">
                          <a:solidFill>
                            <a:srgbClr val="000000"/>
                          </a:solidFill>
                          <a:latin typeface="+mn-ea"/>
                          <a:ea typeface="+mn-ea"/>
                          <a:cs typeface="+mn-cs"/>
                        </a:rPr>
                        <a:t>/</a:t>
                      </a:r>
                      <a:r>
                        <a:rPr lang="zh-CN" altLang="zh-CN" sz="1600" b="1" kern="1200" dirty="0">
                          <a:solidFill>
                            <a:srgbClr val="000000"/>
                          </a:solidFill>
                          <a:latin typeface="+mn-ea"/>
                          <a:ea typeface="+mn-ea"/>
                          <a:cs typeface="+mn-cs"/>
                        </a:rPr>
                        <a:t>研究</a:t>
                      </a: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3">
                  <a:txBody>
                    <a:bodyPr/>
                    <a:lstStyle/>
                    <a:p>
                      <a:pPr marL="0" algn="l" defTabSz="914400" rtl="0" eaLnBrk="1" latinLnBrk="0" hangingPunct="1"/>
                      <a:r>
                        <a:rPr lang="zh-CN" altLang="zh-CN" sz="1600" b="1" kern="1200" dirty="0">
                          <a:solidFill>
                            <a:srgbClr val="0043A8"/>
                          </a:solidFill>
                          <a:latin typeface="+mn-ea"/>
                          <a:ea typeface="+mn-ea"/>
                          <a:cs typeface="+mn-cs"/>
                        </a:rPr>
                        <a:t>多域多维电磁特征筛选与刻画研究报告一套、嵌入式被动感知模块及配套代码一套</a:t>
                      </a:r>
                      <a:endParaRPr lang="zh-CN" altLang="en-US" sz="1600" b="1" kern="1200" dirty="0">
                        <a:solidFill>
                          <a:srgbClr val="0043A8"/>
                        </a:solidFill>
                        <a:latin typeface="+mn-ea"/>
                        <a:ea typeface="+mn-ea"/>
                        <a:cs typeface="+mn-cs"/>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3">
                  <a:txBody>
                    <a:bodyPr/>
                    <a:lstStyle/>
                    <a:p>
                      <a:pPr algn="ctr"/>
                      <a:endParaRPr lang="zh-CN" altLang="en-US" sz="1200" b="1" dirty="0">
                        <a:solidFill>
                          <a:srgbClr val="0043A8"/>
                        </a:solidFill>
                        <a:latin typeface="+mn-ea"/>
                        <a:ea typeface="+mn-ea"/>
                      </a:endParaRPr>
                    </a:p>
                  </a:txBody>
                  <a:tcPr marL="88900" marR="88900" marT="88900" marB="88900" anchor="ctr" anchorCtr="1">
                    <a:solidFill>
                      <a:srgbClr val="9CB9EB"/>
                    </a:solidFill>
                  </a:tcPr>
                </a:tc>
                <a:extLst>
                  <a:ext uri="{0D108BD9-81ED-4DB2-BD59-A6C34878D82A}">
                    <a16:rowId xmlns:a16="http://schemas.microsoft.com/office/drawing/2014/main" val="10001"/>
                  </a:ext>
                </a:extLst>
              </a:tr>
              <a:tr h="738000">
                <a:tc vMerge="1">
                  <a:txBody>
                    <a:bodyPr/>
                    <a:lstStyle/>
                    <a:p>
                      <a:endParaRPr lang="zh-CN" altLang="en-US"/>
                    </a:p>
                  </a:txBody>
                  <a:tcPr/>
                </a:tc>
                <a:tc>
                  <a:txBody>
                    <a:bodyPr/>
                    <a:lstStyle/>
                    <a:p>
                      <a:pPr marL="0" algn="l" defTabSz="914400" rtl="0" eaLnBrk="1" latinLnBrk="0" hangingPunct="1"/>
                      <a:r>
                        <a:rPr lang="en-US" altLang="zh-CN" sz="1600" b="1" kern="1200" dirty="0">
                          <a:solidFill>
                            <a:srgbClr val="000000"/>
                          </a:solidFill>
                          <a:latin typeface="+mn-ea"/>
                          <a:ea typeface="+mn-ea"/>
                          <a:cs typeface="+mn-cs"/>
                        </a:rPr>
                        <a:t>2</a:t>
                      </a:r>
                      <a:r>
                        <a:rPr lang="zh-CN" altLang="en-US" sz="1600" b="1" kern="1200" dirty="0">
                          <a:solidFill>
                            <a:srgbClr val="000000"/>
                          </a:solidFill>
                          <a:latin typeface="+mn-ea"/>
                          <a:ea typeface="+mn-ea"/>
                          <a:cs typeface="+mn-cs"/>
                        </a:rPr>
                        <a:t>、</a:t>
                      </a:r>
                      <a:r>
                        <a:rPr lang="zh-CN" altLang="zh-CN" sz="1600" b="1" kern="1200" dirty="0">
                          <a:solidFill>
                            <a:srgbClr val="000000"/>
                          </a:solidFill>
                          <a:latin typeface="+mn-ea"/>
                          <a:ea typeface="+mn-ea"/>
                          <a:cs typeface="+mn-cs"/>
                        </a:rPr>
                        <a:t>被动感知机理建立与算法设计</a:t>
                      </a:r>
                    </a:p>
                  </a:txBody>
                  <a:tcPr marL="88900" marR="88900" marT="88900" marB="88900" anchor="ctr">
                    <a:solidFill>
                      <a:srgbClr val="E1EAF9"/>
                    </a:solidFill>
                  </a:tcPr>
                </a:tc>
                <a:tc>
                  <a:txBody>
                    <a:bodyPr/>
                    <a:lstStyle/>
                    <a:p>
                      <a:endParaRPr lang="zh-CN" altLang="en-US" dirty="0"/>
                    </a:p>
                  </a:txBody>
                  <a:tcPr marL="88900" marR="88900" marT="88900" marB="88900" anchor="ctr" anchorCtr="1">
                    <a:solidFill>
                      <a:srgbClr val="E1EAF9"/>
                    </a:solidFill>
                  </a:tcPr>
                </a:tc>
                <a:tc>
                  <a:txBody>
                    <a:bodyPr/>
                    <a:lstStyle/>
                    <a:p>
                      <a:endParaRPr lang="zh-CN" altLang="en-US" dirty="0"/>
                    </a:p>
                  </a:txBody>
                  <a:tcPr marL="88900" marR="88900" marT="88900" marB="88900" anchor="ctr" anchorCtr="1">
                    <a:solidFill>
                      <a:srgbClr val="E1EAF9"/>
                    </a:solidFill>
                  </a:tcPr>
                </a:tc>
                <a:tc vMerge="1">
                  <a:txBody>
                    <a:bodyPr/>
                    <a:lstStyle/>
                    <a:p>
                      <a:endParaRPr lang="zh-CN" altLang="en-US"/>
                    </a:p>
                  </a:txBody>
                  <a:tcPr/>
                </a:tc>
                <a:tc>
                  <a:txBody>
                    <a:bodyPr/>
                    <a:lstStyle/>
                    <a:p>
                      <a:endParaRPr lang="zh-CN" altLang="en-US" dirty="0"/>
                    </a:p>
                  </a:txBody>
                  <a:tcPr marL="88900" marR="88900" marT="88900" marB="88900" anchor="ctr" anchorCtr="1">
                    <a:solidFill>
                      <a:srgbClr val="E1EAF9"/>
                    </a:solidFill>
                  </a:tcPr>
                </a:tc>
                <a:tc>
                  <a:txBody>
                    <a:bodyPr/>
                    <a:lstStyle/>
                    <a:p>
                      <a:endParaRPr lang="zh-CN" altLang="en-US" dirty="0"/>
                    </a:p>
                  </a:txBody>
                  <a:tcPr marL="88900" marR="88900" marT="88900" marB="88900" anchor="ctr" anchorCtr="1">
                    <a:solidFill>
                      <a:srgbClr val="E1EAF9"/>
                    </a:solidFill>
                  </a:tcPr>
                </a:tc>
                <a:tc vMerge="1">
                  <a:txBody>
                    <a:bodyPr/>
                    <a:lstStyle/>
                    <a:p>
                      <a:endParaRPr lang="zh-CN" altLang="en-US"/>
                    </a:p>
                  </a:txBody>
                  <a:tcPr/>
                </a:tc>
                <a:extLst>
                  <a:ext uri="{0D108BD9-81ED-4DB2-BD59-A6C34878D82A}">
                    <a16:rowId xmlns:a16="http://schemas.microsoft.com/office/drawing/2014/main" val="3409206347"/>
                  </a:ext>
                </a:extLst>
              </a:tr>
              <a:tr h="73800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200" dirty="0">
                          <a:solidFill>
                            <a:srgbClr val="000000"/>
                          </a:solidFill>
                          <a:latin typeface="+mn-ea"/>
                          <a:ea typeface="+mn-ea"/>
                          <a:cs typeface="+mn-cs"/>
                        </a:rPr>
                        <a:t>3</a:t>
                      </a:r>
                      <a:r>
                        <a:rPr lang="zh-CN" altLang="en-US" sz="1600" b="1" kern="1200" dirty="0">
                          <a:solidFill>
                            <a:srgbClr val="000000"/>
                          </a:solidFill>
                          <a:latin typeface="+mn-ea"/>
                          <a:ea typeface="+mn-ea"/>
                          <a:cs typeface="+mn-cs"/>
                        </a:rPr>
                        <a:t>、</a:t>
                      </a:r>
                      <a:r>
                        <a:rPr lang="zh-CN" altLang="zh-CN" sz="1600" b="1" kern="1200" dirty="0">
                          <a:solidFill>
                            <a:srgbClr val="000000"/>
                          </a:solidFill>
                          <a:latin typeface="+mn-ea"/>
                          <a:ea typeface="+mn-ea"/>
                          <a:cs typeface="+mn-cs"/>
                        </a:rPr>
                        <a:t>被动感知模块软件与嵌入式设计</a:t>
                      </a:r>
                      <a:endParaRPr lang="zh-CN" altLang="en-US" sz="1600" b="1" kern="1200" dirty="0">
                        <a:solidFill>
                          <a:srgbClr val="000000"/>
                        </a:solidFill>
                        <a:latin typeface="+mn-ea"/>
                        <a:ea typeface="+mn-ea"/>
                        <a:cs typeface="+mn-cs"/>
                      </a:endParaRPr>
                    </a:p>
                  </a:txBody>
                  <a:tcPr marL="88900" marR="88900" marT="88900" marB="88900" anchor="ctr">
                    <a:lnL w="12700" cap="flat" cmpd="sng" algn="ctr">
                      <a:solidFill>
                        <a:schemeClr val="tx1"/>
                      </a:solidFill>
                      <a:prstDash val="solid"/>
                      <a:round/>
                      <a:headEnd type="none" w="med" len="med"/>
                      <a:tailEnd type="none" w="med" len="med"/>
                    </a:lnL>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vMerge="1">
                  <a:txBody>
                    <a:bodyPr/>
                    <a:lstStyle/>
                    <a:p>
                      <a:endParaRPr lang="zh-CN" altLang="en-US" sz="1200" b="1" dirty="0">
                        <a:solidFill>
                          <a:schemeClr val="accent1"/>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vMerge="1">
                  <a:txBody>
                    <a:bodyPr/>
                    <a:lstStyle/>
                    <a:p>
                      <a:pPr algn="ctr"/>
                      <a:endParaRPr lang="zh-CN" altLang="en-US" sz="1200" b="1" dirty="0">
                        <a:solidFill>
                          <a:srgbClr val="0043A8"/>
                        </a:solidFill>
                        <a:latin typeface="+mn-ea"/>
                        <a:ea typeface="+mn-ea"/>
                      </a:endParaRPr>
                    </a:p>
                  </a:txBody>
                  <a:tcPr marL="88900" marR="88900" marT="88900" marB="88900" anchor="ctr" anchorCtr="1">
                    <a:solidFill>
                      <a:srgbClr val="9CB9EB"/>
                    </a:solidFill>
                  </a:tcPr>
                </a:tc>
                <a:extLst>
                  <a:ext uri="{0D108BD9-81ED-4DB2-BD59-A6C34878D82A}">
                    <a16:rowId xmlns:a16="http://schemas.microsoft.com/office/drawing/2014/main" val="10003"/>
                  </a:ext>
                </a:extLst>
              </a:tr>
              <a:tr h="738000">
                <a:tc rowSpan="3">
                  <a:txBody>
                    <a:bodyPr/>
                    <a:lstStyle/>
                    <a:p>
                      <a:pPr algn="ctr"/>
                      <a:r>
                        <a:rPr lang="zh-CN" altLang="en-US" sz="1600" b="1" dirty="0">
                          <a:solidFill>
                            <a:srgbClr val="000000"/>
                          </a:solidFill>
                        </a:rPr>
                        <a:t>任务分解</a:t>
                      </a:r>
                      <a:r>
                        <a:rPr lang="en-US" altLang="zh-CN" sz="1600" b="1" dirty="0">
                          <a:solidFill>
                            <a:srgbClr val="000000"/>
                          </a:solidFill>
                        </a:rPr>
                        <a:t>2</a:t>
                      </a:r>
                      <a:endParaRPr lang="zh-CN" altLang="en-US" sz="1600" b="1" dirty="0">
                        <a:solidFill>
                          <a:srgbClr val="000000"/>
                        </a:solidFill>
                        <a:latin typeface="+mn-ea"/>
                        <a:ea typeface="+mn-ea"/>
                      </a:endParaRPr>
                    </a:p>
                  </a:txBody>
                  <a:tcPr marL="88900" marR="88900" marT="88900" marB="88900" anchor="ctr" anchorCtr="1">
                    <a:solidFill>
                      <a:srgbClr val="9CB9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200" dirty="0">
                          <a:solidFill>
                            <a:srgbClr val="000000"/>
                          </a:solidFill>
                          <a:latin typeface="+mn-ea"/>
                          <a:ea typeface="+mn-ea"/>
                          <a:cs typeface="+mn-cs"/>
                        </a:rPr>
                        <a:t>1</a:t>
                      </a:r>
                      <a:r>
                        <a:rPr lang="zh-CN" altLang="en-US" sz="1600" b="1" kern="1200" dirty="0">
                          <a:solidFill>
                            <a:srgbClr val="000000"/>
                          </a:solidFill>
                          <a:latin typeface="+mn-ea"/>
                          <a:ea typeface="+mn-ea"/>
                          <a:cs typeface="+mn-cs"/>
                        </a:rPr>
                        <a:t>、</a:t>
                      </a:r>
                      <a:r>
                        <a:rPr lang="zh-CN" altLang="zh-CN" sz="1600" b="1" kern="1200" dirty="0">
                          <a:solidFill>
                            <a:srgbClr val="000000"/>
                          </a:solidFill>
                          <a:latin typeface="+mn-ea"/>
                          <a:ea typeface="+mn-ea"/>
                          <a:cs typeface="+mn-cs"/>
                        </a:rPr>
                        <a:t>分布式探测与定位研究</a:t>
                      </a:r>
                      <a:endParaRPr lang="zh-CN" altLang="en-US" sz="1600" b="1" kern="1200" dirty="0">
                        <a:solidFill>
                          <a:srgbClr val="000000"/>
                        </a:solidFill>
                        <a:latin typeface="+mn-ea"/>
                        <a:ea typeface="+mn-ea"/>
                        <a:cs typeface="+mn-cs"/>
                      </a:endParaRPr>
                    </a:p>
                  </a:txBody>
                  <a:tcPr marL="88900" marR="88900" marT="88900" marB="88900" anchor="ctr">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3">
                  <a:txBody>
                    <a:bodyPr/>
                    <a:lstStyle/>
                    <a:p>
                      <a:endParaRPr lang="zh-CN" altLang="en-US" sz="1200" b="1" dirty="0">
                        <a:solidFill>
                          <a:srgbClr val="0043A8"/>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rowSpan="3">
                  <a:txBody>
                    <a:bodyPr/>
                    <a:lstStyle/>
                    <a:p>
                      <a:pPr marL="0" algn="ctr" defTabSz="914400" rtl="0" eaLnBrk="1" latinLnBrk="0" hangingPunct="1"/>
                      <a:r>
                        <a:rPr lang="zh-CN" altLang="zh-CN" sz="1600" b="1" kern="1200" dirty="0">
                          <a:solidFill>
                            <a:srgbClr val="0043A8"/>
                          </a:solidFill>
                          <a:latin typeface="+mn-ea"/>
                          <a:ea typeface="+mn-ea"/>
                          <a:cs typeface="+mn-cs"/>
                        </a:rPr>
                        <a:t>分布式探测与定位研究报告一套、被动感知样机一套、被动感知实验报告一套</a:t>
                      </a:r>
                      <a:endParaRPr lang="zh-CN" altLang="en-US" sz="1600" b="1" kern="1200" dirty="0">
                        <a:solidFill>
                          <a:srgbClr val="0043A8"/>
                        </a:solidFill>
                        <a:latin typeface="+mn-ea"/>
                        <a:ea typeface="+mn-ea"/>
                        <a:cs typeface="+mn-cs"/>
                      </a:endParaRPr>
                    </a:p>
                    <a:p>
                      <a:pPr marL="0" algn="ctr" defTabSz="914400" rtl="0" eaLnBrk="1" latinLnBrk="0" hangingPunct="1"/>
                      <a:endParaRPr lang="zh-CN" altLang="en-US" sz="1600" b="1" kern="1200" dirty="0">
                        <a:solidFill>
                          <a:srgbClr val="0043A8"/>
                        </a:solidFill>
                        <a:latin typeface="+mn-ea"/>
                        <a:ea typeface="+mn-ea"/>
                        <a:cs typeface="+mn-cs"/>
                      </a:endParaRPr>
                    </a:p>
                  </a:txBody>
                  <a:tcPr marL="88900" marR="88900" marT="88900" marB="88900" anchor="ctr" anchorCtr="1">
                    <a:solidFill>
                      <a:srgbClr val="9CB9EB"/>
                    </a:solidFill>
                  </a:tcPr>
                </a:tc>
                <a:extLst>
                  <a:ext uri="{0D108BD9-81ED-4DB2-BD59-A6C34878D82A}">
                    <a16:rowId xmlns:a16="http://schemas.microsoft.com/office/drawing/2014/main" val="10005"/>
                  </a:ext>
                </a:extLst>
              </a:tr>
              <a:tr h="73800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200" dirty="0">
                          <a:solidFill>
                            <a:srgbClr val="000000"/>
                          </a:solidFill>
                          <a:latin typeface="+mn-ea"/>
                          <a:ea typeface="+mn-ea"/>
                          <a:cs typeface="+mn-cs"/>
                        </a:rPr>
                        <a:t>2</a:t>
                      </a:r>
                      <a:r>
                        <a:rPr lang="zh-CN" altLang="en-US" sz="1600" b="1" kern="1200" dirty="0">
                          <a:solidFill>
                            <a:srgbClr val="000000"/>
                          </a:solidFill>
                          <a:latin typeface="+mn-ea"/>
                          <a:ea typeface="+mn-ea"/>
                          <a:cs typeface="+mn-cs"/>
                        </a:rPr>
                        <a:t>、</a:t>
                      </a:r>
                      <a:r>
                        <a:rPr lang="zh-CN" altLang="zh-CN" sz="1600" b="1" kern="1200" dirty="0">
                          <a:solidFill>
                            <a:srgbClr val="000000"/>
                          </a:solidFill>
                          <a:latin typeface="+mn-ea"/>
                          <a:ea typeface="+mn-ea"/>
                          <a:cs typeface="+mn-cs"/>
                        </a:rPr>
                        <a:t>被动感知样机研制</a:t>
                      </a:r>
                      <a:endParaRPr lang="zh-CN" altLang="en-US" sz="1200" b="1" kern="1200" dirty="0">
                        <a:solidFill>
                          <a:srgbClr val="000000"/>
                        </a:solidFill>
                        <a:latin typeface="+mn-lt"/>
                        <a:ea typeface="+mn-ea"/>
                        <a:cs typeface="+mn-cs"/>
                      </a:endParaRPr>
                    </a:p>
                  </a:txBody>
                  <a:tcPr marL="88900" marR="88900" marT="88900" marB="88900" anchor="ctr">
                    <a:lnL w="12700" cap="flat" cmpd="sng" algn="ctr">
                      <a:solidFill>
                        <a:schemeClr val="tx1"/>
                      </a:solidFill>
                      <a:prstDash val="solid"/>
                      <a:round/>
                      <a:headEnd type="none" w="med" len="med"/>
                      <a:tailEnd type="none" w="med" len="med"/>
                    </a:lnL>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vMerge="1">
                  <a:txBody>
                    <a:bodyPr/>
                    <a:lstStyle/>
                    <a:p>
                      <a:endParaRPr lang="zh-CN"/>
                    </a:p>
                  </a:txBody>
                  <a:tcPr marL="88900" marR="88900" marT="88900" marB="88900" anchor="ctr" anchorCtr="1"/>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E2EDF7"/>
                    </a:solidFill>
                  </a:tcPr>
                </a:tc>
                <a:tc vMerge="1">
                  <a:txBody>
                    <a:bodyPr/>
                    <a:lstStyle/>
                    <a:p>
                      <a:pPr algn="ctr"/>
                      <a:endParaRPr lang="zh-CN" altLang="en-US" sz="1200" b="1" dirty="0">
                        <a:solidFill>
                          <a:srgbClr val="0043A8"/>
                        </a:solidFill>
                        <a:latin typeface="+mn-ea"/>
                        <a:ea typeface="+mn-ea"/>
                      </a:endParaRPr>
                    </a:p>
                  </a:txBody>
                  <a:tcPr marL="88900" marR="88900" marT="88900" marB="88900" anchor="ctr" anchorCtr="1">
                    <a:solidFill>
                      <a:srgbClr val="E2EDF7"/>
                    </a:solidFill>
                  </a:tcPr>
                </a:tc>
                <a:extLst>
                  <a:ext uri="{0D108BD9-81ED-4DB2-BD59-A6C34878D82A}">
                    <a16:rowId xmlns:a16="http://schemas.microsoft.com/office/drawing/2014/main" val="10006"/>
                  </a:ext>
                </a:extLst>
              </a:tr>
              <a:tr h="738000">
                <a:tc vMerge="1">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200" dirty="0">
                          <a:solidFill>
                            <a:srgbClr val="000000"/>
                          </a:solidFill>
                          <a:latin typeface="+mn-ea"/>
                          <a:ea typeface="+mn-ea"/>
                          <a:cs typeface="+mn-cs"/>
                        </a:rPr>
                        <a:t>3</a:t>
                      </a:r>
                      <a:r>
                        <a:rPr lang="zh-CN" altLang="en-US" sz="1600" b="1" kern="1200" dirty="0">
                          <a:solidFill>
                            <a:srgbClr val="000000"/>
                          </a:solidFill>
                          <a:latin typeface="+mn-ea"/>
                          <a:ea typeface="+mn-ea"/>
                          <a:cs typeface="+mn-cs"/>
                        </a:rPr>
                        <a:t>、</a:t>
                      </a:r>
                      <a:r>
                        <a:rPr lang="zh-CN" altLang="zh-CN" sz="1600" b="1" kern="1200" dirty="0">
                          <a:solidFill>
                            <a:srgbClr val="000000"/>
                          </a:solidFill>
                          <a:latin typeface="+mn-ea"/>
                          <a:ea typeface="+mn-ea"/>
                          <a:cs typeface="+mn-cs"/>
                        </a:rPr>
                        <a:t>典型复杂电磁场景被动感知验证</a:t>
                      </a:r>
                      <a:endParaRPr lang="zh-CN" altLang="en-US" sz="1200" b="1" kern="1200" dirty="0">
                        <a:solidFill>
                          <a:srgbClr val="000000"/>
                        </a:solidFill>
                        <a:latin typeface="+mn-lt"/>
                        <a:ea typeface="+mn-ea"/>
                        <a:cs typeface="+mn-cs"/>
                      </a:endParaRPr>
                    </a:p>
                  </a:txBody>
                  <a:tcPr marL="88900" marR="88900" marT="88900" marB="88900" anchor="ctr">
                    <a:lnL w="12700" cap="flat" cmpd="sng" algn="ctr">
                      <a:solidFill>
                        <a:schemeClr val="tx1"/>
                      </a:solidFill>
                      <a:prstDash val="solid"/>
                      <a:round/>
                      <a:headEnd type="none" w="med" len="med"/>
                      <a:tailEnd type="none" w="med" len="med"/>
                    </a:lnL>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vMerge="1">
                  <a:txBody>
                    <a:bodyPr/>
                    <a:lstStyle/>
                    <a:p>
                      <a:endParaRPr lang="zh-CN" altLang="en-US" sz="1200" b="1" dirty="0">
                        <a:solidFill>
                          <a:schemeClr val="accent1"/>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tc vMerge="1">
                  <a:txBody>
                    <a:bodyPr/>
                    <a:lstStyle/>
                    <a:p>
                      <a:endParaRPr lang="zh-CN" altLang="en-US" sz="1200" b="1" dirty="0">
                        <a:solidFill>
                          <a:srgbClr val="0043A8"/>
                        </a:solidFill>
                        <a:latin typeface="+mn-ea"/>
                        <a:ea typeface="+mn-ea"/>
                      </a:endParaRPr>
                    </a:p>
                  </a:txBody>
                  <a:tcPr marL="88900" marR="88900" marT="88900" marB="88900" anchor="ctr" anchorCtr="1">
                    <a:solidFill>
                      <a:srgbClr val="9CB9EB"/>
                    </a:solidFill>
                  </a:tcPr>
                </a:tc>
                <a:extLst>
                  <a:ext uri="{0D108BD9-81ED-4DB2-BD59-A6C34878D82A}">
                    <a16:rowId xmlns:a16="http://schemas.microsoft.com/office/drawing/2014/main" val="10007"/>
                  </a:ext>
                </a:extLst>
              </a:tr>
            </a:tbl>
          </a:graphicData>
        </a:graphic>
      </p:graphicFrame>
      <p:sp>
        <p:nvSpPr>
          <p:cNvPr id="3" name="箭头: 右 2"/>
          <p:cNvSpPr/>
          <p:nvPr/>
        </p:nvSpPr>
        <p:spPr>
          <a:xfrm>
            <a:off x="4836997" y="2141424"/>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箭头: 右 4"/>
          <p:cNvSpPr/>
          <p:nvPr/>
        </p:nvSpPr>
        <p:spPr>
          <a:xfrm>
            <a:off x="4836997" y="2881786"/>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箭头: 右 11"/>
          <p:cNvSpPr/>
          <p:nvPr/>
        </p:nvSpPr>
        <p:spPr>
          <a:xfrm>
            <a:off x="7958812" y="5091604"/>
            <a:ext cx="18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1142081" y="1110471"/>
            <a:ext cx="760730" cy="5178884"/>
          </a:xfrm>
          <a:prstGeom prst="rect">
            <a:avLst/>
          </a:prstGeom>
          <a:noFill/>
          <a:ln w="28575" cmpd="sng">
            <a:solidFill>
              <a:srgbClr val="0043A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2400" b="1" dirty="0">
                <a:solidFill>
                  <a:srgbClr val="000000"/>
                </a:solidFill>
                <a:effectLst/>
                <a:latin typeface="CIDFont"/>
              </a:rPr>
              <a:t>各</a:t>
            </a:r>
            <a:endParaRPr lang="en-US" altLang="zh-CN" sz="2400" b="1" dirty="0">
              <a:solidFill>
                <a:srgbClr val="000000"/>
              </a:solidFill>
              <a:effectLst/>
              <a:latin typeface="CIDFont"/>
            </a:endParaRPr>
          </a:p>
          <a:p>
            <a:pPr algn="ctr"/>
            <a:r>
              <a:rPr lang="zh-CN" altLang="en-US" sz="2400" b="1" dirty="0">
                <a:solidFill>
                  <a:srgbClr val="000000"/>
                </a:solidFill>
                <a:effectLst/>
                <a:latin typeface="CIDFont"/>
              </a:rPr>
              <a:t>阶段目</a:t>
            </a:r>
            <a:endParaRPr lang="en-US" altLang="zh-CN" sz="2400" b="1" dirty="0">
              <a:solidFill>
                <a:srgbClr val="000000"/>
              </a:solidFill>
              <a:effectLst/>
              <a:latin typeface="CIDFont"/>
            </a:endParaRPr>
          </a:p>
          <a:p>
            <a:pPr algn="ctr"/>
            <a:r>
              <a:rPr lang="zh-CN" altLang="en-US" sz="2400" b="1" dirty="0">
                <a:solidFill>
                  <a:srgbClr val="000000"/>
                </a:solidFill>
                <a:effectLst/>
                <a:latin typeface="CIDFont"/>
              </a:rPr>
              <a:t>标</a:t>
            </a:r>
            <a:endParaRPr lang="en-US" altLang="zh-CN" sz="2400" b="1" dirty="0">
              <a:solidFill>
                <a:srgbClr val="000000"/>
              </a:solidFill>
              <a:effectLst/>
              <a:latin typeface="CIDFont"/>
            </a:endParaRPr>
          </a:p>
          <a:p>
            <a:pPr algn="ctr"/>
            <a:r>
              <a:rPr lang="zh-CN" altLang="en-US" sz="2400" b="1" dirty="0">
                <a:solidFill>
                  <a:srgbClr val="0043A8"/>
                </a:solidFill>
                <a:effectLst/>
                <a:latin typeface="CIDFont"/>
              </a:rPr>
              <a:t>清</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晰</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可</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考</a:t>
            </a:r>
            <a:endParaRPr lang="en-US" altLang="zh-CN" sz="2400" b="1" dirty="0">
              <a:solidFill>
                <a:srgbClr val="0043A8"/>
              </a:solidFill>
              <a:effectLst/>
              <a:latin typeface="CIDFont"/>
            </a:endParaRPr>
          </a:p>
          <a:p>
            <a:pPr algn="ctr"/>
            <a:r>
              <a:rPr lang="zh-CN" altLang="en-US" sz="2400" b="1" dirty="0">
                <a:solidFill>
                  <a:srgbClr val="0043A8"/>
                </a:solidFill>
                <a:effectLst/>
                <a:latin typeface="CIDFont"/>
              </a:rPr>
              <a:t>核</a:t>
            </a:r>
          </a:p>
        </p:txBody>
      </p:sp>
      <p:sp>
        <p:nvSpPr>
          <p:cNvPr id="15" name="文本框 6"/>
          <p:cNvSpPr txBox="1"/>
          <p:nvPr>
            <p:custDataLst>
              <p:tags r:id="rId2"/>
            </p:custDataLst>
          </p:nvPr>
        </p:nvSpPr>
        <p:spPr>
          <a:xfrm>
            <a:off x="647700" y="83820"/>
            <a:ext cx="355715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研究进度</a:t>
            </a:r>
          </a:p>
        </p:txBody>
      </p:sp>
      <p:cxnSp>
        <p:nvCxnSpPr>
          <p:cNvPr id="17" name="直接连接符 16"/>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D01821CE-1BC3-4807-825B-7A0C054C6FE1}"/>
              </a:ext>
            </a:extLst>
          </p:cNvPr>
          <p:cNvSpPr>
            <a:spLocks noGrp="1"/>
          </p:cNvSpPr>
          <p:nvPr>
            <p:ph type="sldNum" sz="quarter" idx="10"/>
          </p:nvPr>
        </p:nvSpPr>
        <p:spPr>
          <a:xfrm>
            <a:off x="10849970" y="6453392"/>
            <a:ext cx="1037230" cy="342900"/>
          </a:xfrm>
        </p:spPr>
        <p:txBody>
          <a:bodyPr/>
          <a:lstStyle/>
          <a:p>
            <a:fld id="{6C53781C-E1F6-4315-A39D-61273F2E0596}" type="slidenum">
              <a:rPr lang="zh-CN" altLang="en-US" smtClean="0"/>
              <a:t>25</a:t>
            </a:fld>
            <a:endParaRPr lang="zh-CN" altLang="en-US" dirty="0"/>
          </a:p>
        </p:txBody>
      </p:sp>
      <p:sp>
        <p:nvSpPr>
          <p:cNvPr id="18" name="箭头: 右 17">
            <a:extLst>
              <a:ext uri="{FF2B5EF4-FFF2-40B4-BE49-F238E27FC236}">
                <a16:creationId xmlns:a16="http://schemas.microsoft.com/office/drawing/2014/main" id="{7C167D5D-A77F-48C8-ABFD-033D7FE035A0}"/>
              </a:ext>
            </a:extLst>
          </p:cNvPr>
          <p:cNvSpPr/>
          <p:nvPr/>
        </p:nvSpPr>
        <p:spPr>
          <a:xfrm>
            <a:off x="7940644" y="4350749"/>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箭头: 右 4"/>
          <p:cNvSpPr/>
          <p:nvPr/>
        </p:nvSpPr>
        <p:spPr>
          <a:xfrm>
            <a:off x="5766603" y="3683862"/>
            <a:ext cx="900000" cy="180000"/>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箭头: 右 17">
            <a:extLst>
              <a:ext uri="{FF2B5EF4-FFF2-40B4-BE49-F238E27FC236}">
                <a16:creationId xmlns:a16="http://schemas.microsoft.com/office/drawing/2014/main" id="{7C167D5D-A77F-48C8-ABFD-033D7FE035A0}"/>
              </a:ext>
            </a:extLst>
          </p:cNvPr>
          <p:cNvSpPr/>
          <p:nvPr/>
        </p:nvSpPr>
        <p:spPr>
          <a:xfrm>
            <a:off x="8870924" y="5838515"/>
            <a:ext cx="900000" cy="1800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9"/>
          <p:cNvSpPr/>
          <p:nvPr>
            <p:custDataLst>
              <p:tags r:id="rId2"/>
            </p:custDataLst>
          </p:nvPr>
        </p:nvSpPr>
        <p:spPr>
          <a:xfrm>
            <a:off x="3864821" y="1030369"/>
            <a:ext cx="2622753" cy="2183888"/>
          </a:xfrm>
          <a:prstGeom prst="roundRect">
            <a:avLst>
              <a:gd name="adj" fmla="val 10056"/>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nSpc>
                <a:spcPct val="150000"/>
              </a:lnSpc>
              <a:spcBef>
                <a:spcPct val="0"/>
              </a:spcBef>
              <a:spcAft>
                <a:spcPct val="0"/>
              </a:spcAft>
            </a:pPr>
            <a:r>
              <a:rPr lang="zh-CN" altLang="en-US" sz="1800" b="1" dirty="0">
                <a:solidFill>
                  <a:srgbClr val="0043A8"/>
                </a:solidFill>
                <a:latin typeface="+mn-ea"/>
                <a:cs typeface="+mn-ea"/>
                <a:sym typeface="+mn-ea"/>
              </a:rPr>
              <a:t>成果</a:t>
            </a:r>
            <a:r>
              <a:rPr lang="zh-CN" altLang="en-US" sz="1800" dirty="0">
                <a:solidFill>
                  <a:srgbClr val="0043A8"/>
                </a:solidFill>
                <a:latin typeface="+mn-ea"/>
                <a:cs typeface="+mn-ea"/>
                <a:sym typeface="+mn-ea"/>
              </a:rPr>
              <a:t>：电磁特征刻画、    筛选研究报告</a:t>
            </a:r>
          </a:p>
          <a:p>
            <a:pPr>
              <a:lnSpc>
                <a:spcPct val="150000"/>
              </a:lnSpc>
              <a:spcBef>
                <a:spcPct val="0"/>
              </a:spcBef>
              <a:spcAft>
                <a:spcPct val="0"/>
              </a:spcAft>
            </a:pPr>
            <a:r>
              <a:rPr lang="zh-CN" altLang="en-US" b="1" dirty="0">
                <a:solidFill>
                  <a:srgbClr val="0043A8"/>
                </a:solidFill>
                <a:latin typeface="+mn-ea"/>
                <a:cs typeface="+mn-ea"/>
                <a:sym typeface="+mn-ea"/>
              </a:rPr>
              <a:t>考核：</a:t>
            </a:r>
            <a:r>
              <a:rPr lang="zh-CN" altLang="zh-CN" dirty="0">
                <a:solidFill>
                  <a:srgbClr val="0043A8"/>
                </a:solidFill>
                <a:latin typeface="+mn-ea"/>
                <a:cs typeface="+mn-ea"/>
              </a:rPr>
              <a:t>评审</a:t>
            </a:r>
            <a:endParaRPr lang="zh-CN" altLang="en-US" dirty="0">
              <a:solidFill>
                <a:srgbClr val="0043A8"/>
              </a:solidFill>
              <a:latin typeface="+mn-ea"/>
              <a:cs typeface="+mn-ea"/>
              <a:sym typeface="+mn-ea"/>
            </a:endParaRPr>
          </a:p>
        </p:txBody>
      </p:sp>
      <p:sp>
        <p:nvSpPr>
          <p:cNvPr id="5" name="矩形: 圆角 40"/>
          <p:cNvSpPr/>
          <p:nvPr>
            <p:custDataLst>
              <p:tags r:id="rId3"/>
            </p:custDataLst>
          </p:nvPr>
        </p:nvSpPr>
        <p:spPr>
          <a:xfrm>
            <a:off x="4156818" y="684535"/>
            <a:ext cx="2088825"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500" b="1" dirty="0">
                <a:latin typeface="+mn-ea"/>
                <a:cs typeface="+mn-ea"/>
                <a:sym typeface="+mn-ea"/>
              </a:rPr>
              <a:t>特征提取技术</a:t>
            </a:r>
          </a:p>
        </p:txBody>
      </p:sp>
      <p:sp>
        <p:nvSpPr>
          <p:cNvPr id="6" name="矩形: 圆角 41"/>
          <p:cNvSpPr/>
          <p:nvPr>
            <p:custDataLst>
              <p:tags r:id="rId4"/>
            </p:custDataLst>
          </p:nvPr>
        </p:nvSpPr>
        <p:spPr>
          <a:xfrm>
            <a:off x="8057268" y="1030369"/>
            <a:ext cx="2622753" cy="2183888"/>
          </a:xfrm>
          <a:prstGeom prst="roundRect">
            <a:avLst>
              <a:gd name="adj" fmla="val 9541"/>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nSpc>
                <a:spcPct val="150000"/>
              </a:lnSpc>
              <a:spcBef>
                <a:spcPct val="0"/>
              </a:spcBef>
              <a:spcAft>
                <a:spcPct val="0"/>
              </a:spcAft>
            </a:pPr>
            <a:r>
              <a:rPr lang="zh-CN" altLang="en-US" sz="1800" b="1" dirty="0">
                <a:solidFill>
                  <a:srgbClr val="0043A8"/>
                </a:solidFill>
                <a:latin typeface="+mn-ea"/>
                <a:cs typeface="+mn-ea"/>
                <a:sym typeface="+mn-ea"/>
              </a:rPr>
              <a:t>成果</a:t>
            </a:r>
            <a:r>
              <a:rPr lang="zh-CN" altLang="en-US" dirty="0">
                <a:solidFill>
                  <a:srgbClr val="0043A8"/>
                </a:solidFill>
                <a:latin typeface="+mn-ea"/>
                <a:cs typeface="+mn-ea"/>
                <a:sym typeface="+mn-ea"/>
              </a:rPr>
              <a:t>：</a:t>
            </a:r>
            <a:r>
              <a:rPr lang="zh-CN" altLang="zh-CN" dirty="0">
                <a:solidFill>
                  <a:srgbClr val="0043A8"/>
                </a:solidFill>
                <a:latin typeface="+mn-ea"/>
                <a:cs typeface="+mn-ea"/>
              </a:rPr>
              <a:t>被动感知模型与研究报告</a:t>
            </a:r>
            <a:r>
              <a:rPr lang="zh-CN" altLang="en-US" dirty="0">
                <a:solidFill>
                  <a:srgbClr val="0043A8"/>
                </a:solidFill>
                <a:latin typeface="+mn-ea"/>
                <a:cs typeface="+mn-ea"/>
              </a:rPr>
              <a:t>、试验报告</a:t>
            </a:r>
            <a:endParaRPr lang="en-US" altLang="zh-CN" dirty="0">
              <a:solidFill>
                <a:srgbClr val="0043A8"/>
              </a:solidFill>
              <a:latin typeface="+mn-ea"/>
              <a:cs typeface="+mn-ea"/>
              <a:sym typeface="+mn-ea"/>
            </a:endParaRPr>
          </a:p>
          <a:p>
            <a:pPr>
              <a:lnSpc>
                <a:spcPct val="150000"/>
              </a:lnSpc>
              <a:spcBef>
                <a:spcPct val="0"/>
              </a:spcBef>
              <a:spcAft>
                <a:spcPct val="0"/>
              </a:spcAft>
            </a:pPr>
            <a:r>
              <a:rPr lang="zh-CN" altLang="en-US" b="1" dirty="0">
                <a:solidFill>
                  <a:srgbClr val="0043A8"/>
                </a:solidFill>
                <a:latin typeface="+mn-ea"/>
                <a:cs typeface="+mn-ea"/>
                <a:sym typeface="+mn-ea"/>
              </a:rPr>
              <a:t>考核</a:t>
            </a:r>
            <a:r>
              <a:rPr lang="zh-CN" altLang="en-US" dirty="0">
                <a:solidFill>
                  <a:srgbClr val="0043A8"/>
                </a:solidFill>
                <a:latin typeface="+mn-ea"/>
                <a:cs typeface="+mn-ea"/>
                <a:sym typeface="+mn-ea"/>
              </a:rPr>
              <a:t>：评审、试验验证</a:t>
            </a:r>
            <a:endParaRPr lang="zh-CN" altLang="en-US" sz="1800" dirty="0">
              <a:solidFill>
                <a:srgbClr val="0043A8"/>
              </a:solidFill>
              <a:latin typeface="+mn-ea"/>
              <a:cs typeface="+mn-ea"/>
              <a:sym typeface="+mn-ea"/>
            </a:endParaRPr>
          </a:p>
        </p:txBody>
      </p:sp>
      <p:sp>
        <p:nvSpPr>
          <p:cNvPr id="7" name="矩形: 圆角 42"/>
          <p:cNvSpPr/>
          <p:nvPr>
            <p:custDataLst>
              <p:tags r:id="rId5"/>
            </p:custDataLst>
          </p:nvPr>
        </p:nvSpPr>
        <p:spPr>
          <a:xfrm>
            <a:off x="8365114" y="684535"/>
            <a:ext cx="1846957"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500" b="1" dirty="0">
                <a:latin typeface="+mn-ea"/>
                <a:cs typeface="+mn-ea"/>
                <a:sym typeface="+mn-ea"/>
              </a:rPr>
              <a:t>目标探测技术</a:t>
            </a:r>
            <a:endParaRPr lang="zh-CN" altLang="en-US" sz="1500" b="1" dirty="0">
              <a:solidFill>
                <a:schemeClr val="lt1"/>
              </a:solidFill>
              <a:latin typeface="+mn-ea"/>
              <a:cs typeface="+mn-ea"/>
              <a:sym typeface="+mn-ea"/>
            </a:endParaRPr>
          </a:p>
        </p:txBody>
      </p:sp>
      <p:sp>
        <p:nvSpPr>
          <p:cNvPr id="8" name="矩形: 圆角 43"/>
          <p:cNvSpPr/>
          <p:nvPr>
            <p:custDataLst>
              <p:tags r:id="rId6"/>
            </p:custDataLst>
          </p:nvPr>
        </p:nvSpPr>
        <p:spPr>
          <a:xfrm>
            <a:off x="5616405" y="4198113"/>
            <a:ext cx="2701770" cy="2183765"/>
          </a:xfrm>
          <a:prstGeom prst="roundRect">
            <a:avLst>
              <a:gd name="adj" fmla="val 9537"/>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nSpc>
                <a:spcPct val="150000"/>
              </a:lnSpc>
              <a:spcBef>
                <a:spcPct val="0"/>
              </a:spcBef>
              <a:spcAft>
                <a:spcPct val="0"/>
              </a:spcAft>
            </a:pPr>
            <a:r>
              <a:rPr lang="zh-CN" altLang="en-US" sz="1800" b="1" dirty="0">
                <a:solidFill>
                  <a:srgbClr val="0043A8"/>
                </a:solidFill>
                <a:latin typeface="+mn-ea"/>
                <a:cs typeface="+mn-ea"/>
                <a:sym typeface="+mn-ea"/>
              </a:rPr>
              <a:t>成果</a:t>
            </a:r>
            <a:r>
              <a:rPr lang="zh-CN" altLang="en-US" dirty="0">
                <a:solidFill>
                  <a:srgbClr val="0043A8"/>
                </a:solidFill>
                <a:latin typeface="+mn-ea"/>
                <a:cs typeface="+mn-ea"/>
                <a:sym typeface="+mn-ea"/>
              </a:rPr>
              <a:t>：</a:t>
            </a:r>
            <a:r>
              <a:rPr lang="zh-CN" altLang="zh-CN" dirty="0">
                <a:solidFill>
                  <a:srgbClr val="0043A8"/>
                </a:solidFill>
                <a:latin typeface="+mn-ea"/>
                <a:cs typeface="+mn-ea"/>
              </a:rPr>
              <a:t>原理样机及硬件适配的算法代码</a:t>
            </a:r>
            <a:endParaRPr lang="en-US" altLang="zh-CN" dirty="0">
              <a:solidFill>
                <a:srgbClr val="0043A8"/>
              </a:solidFill>
              <a:latin typeface="+mn-ea"/>
              <a:cs typeface="+mn-ea"/>
              <a:sym typeface="+mn-ea"/>
            </a:endParaRPr>
          </a:p>
          <a:p>
            <a:pPr>
              <a:lnSpc>
                <a:spcPct val="150000"/>
              </a:lnSpc>
              <a:spcBef>
                <a:spcPct val="0"/>
              </a:spcBef>
              <a:spcAft>
                <a:spcPct val="0"/>
              </a:spcAft>
            </a:pPr>
            <a:r>
              <a:rPr lang="zh-CN" altLang="en-US" b="1" dirty="0">
                <a:solidFill>
                  <a:srgbClr val="0043A8"/>
                </a:solidFill>
                <a:latin typeface="+mn-ea"/>
                <a:cs typeface="+mn-ea"/>
                <a:sym typeface="+mn-ea"/>
              </a:rPr>
              <a:t>考核</a:t>
            </a:r>
            <a:r>
              <a:rPr lang="zh-CN" altLang="en-US" dirty="0">
                <a:solidFill>
                  <a:srgbClr val="0043A8"/>
                </a:solidFill>
                <a:latin typeface="+mn-ea"/>
                <a:cs typeface="+mn-ea"/>
                <a:sym typeface="+mn-ea"/>
              </a:rPr>
              <a:t>：</a:t>
            </a:r>
            <a:r>
              <a:rPr lang="zh-CN" altLang="zh-CN" dirty="0">
                <a:solidFill>
                  <a:srgbClr val="0043A8"/>
                </a:solidFill>
                <a:latin typeface="+mn-ea"/>
                <a:cs typeface="+mn-ea"/>
              </a:rPr>
              <a:t>测试、试验验证</a:t>
            </a:r>
            <a:endParaRPr lang="zh-CN" altLang="en-US" dirty="0">
              <a:solidFill>
                <a:srgbClr val="0043A8"/>
              </a:solidFill>
              <a:latin typeface="+mn-ea"/>
              <a:cs typeface="+mn-ea"/>
              <a:sym typeface="+mn-ea"/>
            </a:endParaRPr>
          </a:p>
        </p:txBody>
      </p:sp>
      <p:sp>
        <p:nvSpPr>
          <p:cNvPr id="9" name="矩形: 圆角 44"/>
          <p:cNvSpPr/>
          <p:nvPr>
            <p:custDataLst>
              <p:tags r:id="rId7"/>
            </p:custDataLst>
          </p:nvPr>
        </p:nvSpPr>
        <p:spPr>
          <a:xfrm>
            <a:off x="5791468" y="3852302"/>
            <a:ext cx="2060621" cy="491015"/>
          </a:xfrm>
          <a:prstGeom prst="roundRect">
            <a:avLst>
              <a:gd name="adj" fmla="val 1332"/>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1500" b="1" dirty="0">
                <a:latin typeface="+mn-ea"/>
                <a:cs typeface="+mn-ea"/>
                <a:sym typeface="+mn-ea"/>
              </a:rPr>
              <a:t>目标定位技术</a:t>
            </a:r>
            <a:endParaRPr lang="zh-CN" altLang="en-US" sz="1500" b="1" dirty="0">
              <a:solidFill>
                <a:schemeClr val="lt1"/>
              </a:solidFill>
              <a:latin typeface="+mn-ea"/>
              <a:cs typeface="+mn-ea"/>
              <a:sym typeface="+mn-ea"/>
            </a:endParaRPr>
          </a:p>
        </p:txBody>
      </p:sp>
      <p:sp>
        <p:nvSpPr>
          <p:cNvPr id="14" name="矩形: 圆角 49"/>
          <p:cNvSpPr/>
          <p:nvPr>
            <p:custDataLst>
              <p:tags r:id="rId8"/>
            </p:custDataLst>
          </p:nvPr>
        </p:nvSpPr>
        <p:spPr>
          <a:xfrm>
            <a:off x="563880" y="2092560"/>
            <a:ext cx="2514656" cy="2916644"/>
          </a:xfrm>
          <a:prstGeom prst="roundRect">
            <a:avLst>
              <a:gd name="adj" fmla="val 14216"/>
            </a:avLst>
          </a:prstGeom>
          <a:solidFill>
            <a:srgbClr val="9CB9E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nSpc>
                <a:spcPct val="150000"/>
              </a:lnSpc>
            </a:pPr>
            <a:r>
              <a:rPr lang="zh-CN" altLang="en-US" b="1" dirty="0">
                <a:solidFill>
                  <a:schemeClr val="dk1">
                    <a:lumMod val="85000"/>
                    <a:lumOff val="15000"/>
                  </a:schemeClr>
                </a:solidFill>
                <a:latin typeface="+mn-ea"/>
                <a:cs typeface="+mn-ea"/>
              </a:rPr>
              <a:t>成果：</a:t>
            </a:r>
            <a:endParaRPr lang="en-US" altLang="zh-CN" b="1" dirty="0">
              <a:solidFill>
                <a:schemeClr val="dk1">
                  <a:lumMod val="85000"/>
                  <a:lumOff val="15000"/>
                </a:schemeClr>
              </a:solidFill>
              <a:latin typeface="+mn-ea"/>
              <a:cs typeface="+mn-ea"/>
            </a:endParaRPr>
          </a:p>
          <a:p>
            <a:pPr>
              <a:lnSpc>
                <a:spcPct val="150000"/>
              </a:lnSpc>
            </a:pPr>
            <a:r>
              <a:rPr lang="en-US" altLang="zh-CN" b="1" dirty="0">
                <a:solidFill>
                  <a:schemeClr val="dk1">
                    <a:lumMod val="85000"/>
                    <a:lumOff val="15000"/>
                  </a:schemeClr>
                </a:solidFill>
                <a:latin typeface="+mn-ea"/>
                <a:cs typeface="+mn-ea"/>
              </a:rPr>
              <a:t>1</a:t>
            </a:r>
            <a:r>
              <a:rPr lang="zh-CN" altLang="en-US" b="1" dirty="0">
                <a:solidFill>
                  <a:schemeClr val="dk1">
                    <a:lumMod val="85000"/>
                    <a:lumOff val="15000"/>
                  </a:schemeClr>
                </a:solidFill>
                <a:latin typeface="+mn-ea"/>
                <a:cs typeface="+mn-ea"/>
              </a:rPr>
              <a:t>份 研究报告</a:t>
            </a:r>
            <a:endParaRPr lang="en-US" altLang="zh-CN" b="1" dirty="0">
              <a:solidFill>
                <a:schemeClr val="dk1">
                  <a:lumMod val="85000"/>
                  <a:lumOff val="15000"/>
                </a:schemeClr>
              </a:solidFill>
              <a:latin typeface="+mn-ea"/>
              <a:cs typeface="+mn-ea"/>
            </a:endParaRPr>
          </a:p>
          <a:p>
            <a:pPr>
              <a:lnSpc>
                <a:spcPct val="150000"/>
              </a:lnSpc>
            </a:pPr>
            <a:r>
              <a:rPr lang="en-US" altLang="zh-CN" b="1" dirty="0">
                <a:solidFill>
                  <a:schemeClr val="dk1">
                    <a:lumMod val="85000"/>
                    <a:lumOff val="15000"/>
                  </a:schemeClr>
                </a:solidFill>
                <a:latin typeface="+mn-ea"/>
                <a:cs typeface="+mn-ea"/>
              </a:rPr>
              <a:t>1</a:t>
            </a:r>
            <a:r>
              <a:rPr lang="zh-CN" altLang="en-US" b="1" dirty="0">
                <a:solidFill>
                  <a:schemeClr val="dk1">
                    <a:lumMod val="85000"/>
                    <a:lumOff val="15000"/>
                  </a:schemeClr>
                </a:solidFill>
                <a:latin typeface="+mn-ea"/>
                <a:cs typeface="+mn-ea"/>
              </a:rPr>
              <a:t>份 试验报告</a:t>
            </a:r>
            <a:endParaRPr lang="en-US" altLang="zh-CN" b="1" dirty="0">
              <a:solidFill>
                <a:schemeClr val="dk1">
                  <a:lumMod val="85000"/>
                  <a:lumOff val="15000"/>
                </a:schemeClr>
              </a:solidFill>
              <a:latin typeface="+mn-ea"/>
              <a:cs typeface="+mn-ea"/>
            </a:endParaRPr>
          </a:p>
          <a:p>
            <a:pPr>
              <a:lnSpc>
                <a:spcPct val="150000"/>
              </a:lnSpc>
            </a:pPr>
            <a:r>
              <a:rPr lang="en-US" altLang="zh-CN" b="1" dirty="0">
                <a:solidFill>
                  <a:schemeClr val="dk1">
                    <a:lumMod val="85000"/>
                    <a:lumOff val="15000"/>
                  </a:schemeClr>
                </a:solidFill>
                <a:latin typeface="+mn-ea"/>
                <a:cs typeface="+mn-ea"/>
              </a:rPr>
              <a:t>1</a:t>
            </a:r>
            <a:r>
              <a:rPr lang="zh-CN" altLang="en-US" b="1" dirty="0">
                <a:solidFill>
                  <a:schemeClr val="dk1">
                    <a:lumMod val="85000"/>
                    <a:lumOff val="15000"/>
                  </a:schemeClr>
                </a:solidFill>
                <a:latin typeface="+mn-ea"/>
                <a:cs typeface="+mn-ea"/>
              </a:rPr>
              <a:t>套 原理验证系统</a:t>
            </a:r>
            <a:endParaRPr lang="en-US" altLang="zh-CN" b="1" dirty="0">
              <a:solidFill>
                <a:schemeClr val="dk1">
                  <a:lumMod val="85000"/>
                  <a:lumOff val="15000"/>
                </a:schemeClr>
              </a:solidFill>
              <a:latin typeface="+mn-ea"/>
              <a:cs typeface="+mn-ea"/>
            </a:endParaRPr>
          </a:p>
          <a:p>
            <a:pPr>
              <a:lnSpc>
                <a:spcPct val="150000"/>
              </a:lnSpc>
              <a:spcBef>
                <a:spcPts val="800"/>
              </a:spcBef>
            </a:pPr>
            <a:r>
              <a:rPr lang="zh-CN" altLang="zh-CN" b="1" dirty="0">
                <a:solidFill>
                  <a:schemeClr val="dk1">
                    <a:lumMod val="85000"/>
                    <a:lumOff val="15000"/>
                  </a:schemeClr>
                </a:solidFill>
                <a:latin typeface="+mn-ea"/>
                <a:cs typeface="+mn-ea"/>
              </a:rPr>
              <a:t>考核</a:t>
            </a:r>
            <a:r>
              <a:rPr lang="zh-CN" altLang="en-US" b="1" dirty="0">
                <a:solidFill>
                  <a:schemeClr val="dk1">
                    <a:lumMod val="85000"/>
                    <a:lumOff val="15000"/>
                  </a:schemeClr>
                </a:solidFill>
                <a:latin typeface="+mn-ea"/>
                <a:cs typeface="+mn-ea"/>
              </a:rPr>
              <a:t>：</a:t>
            </a:r>
            <a:endParaRPr lang="en-US" altLang="zh-CN" b="1" dirty="0">
              <a:solidFill>
                <a:schemeClr val="dk1">
                  <a:lumMod val="85000"/>
                  <a:lumOff val="15000"/>
                </a:schemeClr>
              </a:solidFill>
              <a:latin typeface="+mn-ea"/>
              <a:cs typeface="+mn-ea"/>
            </a:endParaRPr>
          </a:p>
          <a:p>
            <a:pPr>
              <a:lnSpc>
                <a:spcPct val="150000"/>
              </a:lnSpc>
              <a:spcBef>
                <a:spcPts val="800"/>
              </a:spcBef>
            </a:pPr>
            <a:r>
              <a:rPr lang="zh-CN" altLang="zh-CN" b="1" dirty="0">
                <a:solidFill>
                  <a:schemeClr val="dk1">
                    <a:lumMod val="85000"/>
                    <a:lumOff val="15000"/>
                  </a:schemeClr>
                </a:solidFill>
                <a:latin typeface="+mn-ea"/>
                <a:cs typeface="+mn-ea"/>
              </a:rPr>
              <a:t>包括评审试验验证</a:t>
            </a:r>
            <a:endParaRPr lang="zh-CN" altLang="en-US" b="1" dirty="0">
              <a:solidFill>
                <a:schemeClr val="dk1">
                  <a:lumMod val="85000"/>
                  <a:lumOff val="15000"/>
                </a:schemeClr>
              </a:solidFill>
              <a:latin typeface="+mn-ea"/>
              <a:cs typeface="+mn-ea"/>
              <a:sym typeface="+mn-ea"/>
            </a:endParaRPr>
          </a:p>
        </p:txBody>
      </p:sp>
      <p:sp>
        <p:nvSpPr>
          <p:cNvPr id="15" name="矩形: 圆角 50"/>
          <p:cNvSpPr/>
          <p:nvPr>
            <p:custDataLst>
              <p:tags r:id="rId9"/>
            </p:custDataLst>
          </p:nvPr>
        </p:nvSpPr>
        <p:spPr>
          <a:xfrm>
            <a:off x="799458" y="1746726"/>
            <a:ext cx="2042815" cy="491015"/>
          </a:xfrm>
          <a:prstGeom prst="roundRect">
            <a:avLst>
              <a:gd name="adj" fmla="val 0"/>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b="1" dirty="0">
                <a:latin typeface="+mn-ea"/>
                <a:cs typeface="+mn-ea"/>
                <a:sym typeface="+mn-ea"/>
              </a:rPr>
              <a:t>成果和考核</a:t>
            </a:r>
            <a:endParaRPr lang="zh-CN" altLang="en-US" b="1" dirty="0">
              <a:solidFill>
                <a:schemeClr val="lt1"/>
              </a:solidFill>
              <a:latin typeface="+mn-ea"/>
              <a:cs typeface="+mn-ea"/>
              <a:sym typeface="+mn-ea"/>
            </a:endParaRPr>
          </a:p>
        </p:txBody>
      </p:sp>
      <p:sp>
        <p:nvSpPr>
          <p:cNvPr id="20" name="文本框 6"/>
          <p:cNvSpPr txBox="1"/>
          <p:nvPr>
            <p:custDataLst>
              <p:tags r:id="rId10"/>
            </p:custDataLst>
          </p:nvPr>
        </p:nvSpPr>
        <p:spPr>
          <a:xfrm>
            <a:off x="647700" y="83820"/>
            <a:ext cx="1792719"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研究成果</a:t>
            </a:r>
          </a:p>
        </p:txBody>
      </p:sp>
      <p:cxnSp>
        <p:nvCxnSpPr>
          <p:cNvPr id="17" name="直接连接符 16"/>
          <p:cNvCxnSpPr/>
          <p:nvPr>
            <p:custDataLst>
              <p:tags r:id="rId11"/>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64E56569-34AA-4EBF-B189-6F18C599320B}"/>
              </a:ext>
            </a:extLst>
          </p:cNvPr>
          <p:cNvSpPr>
            <a:spLocks noGrp="1"/>
          </p:cNvSpPr>
          <p:nvPr>
            <p:ph type="sldNum" sz="quarter" idx="12"/>
          </p:nvPr>
        </p:nvSpPr>
        <p:spPr/>
        <p:txBody>
          <a:bodyPr/>
          <a:lstStyle/>
          <a:p>
            <a:fld id="{E077DA78-E013-4A8C-AD75-63A150561B10}" type="slidenum">
              <a:rPr lang="zh-CN" altLang="en-US" smtClean="0"/>
              <a:t>26</a:t>
            </a:fld>
            <a:endParaRPr lang="zh-CN" altLang="en-US"/>
          </a:p>
        </p:txBody>
      </p:sp>
      <p:sp>
        <p:nvSpPr>
          <p:cNvPr id="16" name="右弧形箭头 15"/>
          <p:cNvSpPr/>
          <p:nvPr/>
        </p:nvSpPr>
        <p:spPr>
          <a:xfrm rot="1574614">
            <a:off x="8906294" y="3596922"/>
            <a:ext cx="1043635" cy="2263178"/>
          </a:xfrm>
          <a:prstGeom prst="curvedLeftArrow">
            <a:avLst>
              <a:gd name="adj1" fmla="val 25000"/>
              <a:gd name="adj2" fmla="val 50000"/>
              <a:gd name="adj3" fmla="val 23410"/>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右箭头 20"/>
          <p:cNvSpPr/>
          <p:nvPr/>
        </p:nvSpPr>
        <p:spPr>
          <a:xfrm>
            <a:off x="6909473" y="1883301"/>
            <a:ext cx="938622" cy="575284"/>
          </a:xfrm>
          <a:prstGeom prst="rightArrow">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56983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预期成果 </a:t>
            </a:r>
            <a:r>
              <a:rPr lang="en-US" altLang="zh-CN" dirty="0"/>
              <a:t>- </a:t>
            </a:r>
            <a:r>
              <a:rPr lang="zh-CN" altLang="en-US" dirty="0"/>
              <a:t>创新点</a:t>
            </a:r>
          </a:p>
        </p:txBody>
      </p:sp>
      <p:grpSp>
        <p:nvGrpSpPr>
          <p:cNvPr id="29" name="组合 28"/>
          <p:cNvGrpSpPr/>
          <p:nvPr>
            <p:custDataLst>
              <p:tags r:id="rId1"/>
            </p:custDataLst>
          </p:nvPr>
        </p:nvGrpSpPr>
        <p:grpSpPr>
          <a:xfrm>
            <a:off x="620403" y="950540"/>
            <a:ext cx="3430533" cy="2699966"/>
            <a:chOff x="1075351" y="1013516"/>
            <a:chExt cx="2735672" cy="2355649"/>
          </a:xfrm>
        </p:grpSpPr>
        <p:sp>
          <p:nvSpPr>
            <p:cNvPr id="88" name="OfficePLUS"/>
            <p:cNvSpPr/>
            <p:nvPr>
              <p:custDataLst>
                <p:tags r:id="rId15"/>
              </p:custDataLst>
            </p:nvPr>
          </p:nvSpPr>
          <p:spPr>
            <a:xfrm>
              <a:off x="1075351" y="1013516"/>
              <a:ext cx="2735672" cy="2355649"/>
            </a:xfrm>
            <a:prstGeom prst="roundRect">
              <a:avLst>
                <a:gd name="adj" fmla="val 74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p>
          </p:txBody>
        </p:sp>
        <p:grpSp>
          <p:nvGrpSpPr>
            <p:cNvPr id="11" name="组合 10"/>
            <p:cNvGrpSpPr/>
            <p:nvPr/>
          </p:nvGrpSpPr>
          <p:grpSpPr>
            <a:xfrm>
              <a:off x="1319208" y="1136267"/>
              <a:ext cx="2316002" cy="2232898"/>
              <a:chOff x="1409990" y="1372015"/>
              <a:chExt cx="2255955" cy="2002102"/>
            </a:xfrm>
          </p:grpSpPr>
          <p:sp>
            <p:nvSpPr>
              <p:cNvPr id="89" name="Title-1"/>
              <p:cNvSpPr txBox="1"/>
              <p:nvPr>
                <p:custDataLst>
                  <p:tags r:id="rId16"/>
                </p:custDataLst>
              </p:nvPr>
            </p:nvSpPr>
            <p:spPr>
              <a:xfrm>
                <a:off x="1409990" y="1372015"/>
                <a:ext cx="1440001" cy="360000"/>
              </a:xfrm>
              <a:prstGeom prst="rect">
                <a:avLst/>
              </a:prstGeom>
              <a:noFill/>
            </p:spPr>
            <p:txBody>
              <a:bodyPr wrap="square" rtlCol="0">
                <a:noAutofit/>
              </a:bodyPr>
              <a:lstStyle/>
              <a:p>
                <a:r>
                  <a:rPr lang="zh-CN" altLang="en-US" sz="1600" b="1" dirty="0">
                    <a:solidFill>
                      <a:schemeClr val="accent2"/>
                    </a:solidFill>
                  </a:rPr>
                  <a:t>创新点</a:t>
                </a:r>
                <a:r>
                  <a:rPr lang="en-US" altLang="zh-CN" sz="1600" b="1" dirty="0">
                    <a:solidFill>
                      <a:schemeClr val="accent2"/>
                    </a:solidFill>
                  </a:rPr>
                  <a:t>1</a:t>
                </a:r>
                <a:endParaRPr lang="zh-CN" altLang="en-US" sz="1600" b="1" dirty="0">
                  <a:solidFill>
                    <a:schemeClr val="accent2"/>
                  </a:solidFill>
                </a:endParaRPr>
              </a:p>
            </p:txBody>
          </p:sp>
          <p:sp>
            <p:nvSpPr>
              <p:cNvPr id="90" name="Body-1"/>
              <p:cNvSpPr txBox="1"/>
              <p:nvPr>
                <p:custDataLst>
                  <p:tags r:id="rId17"/>
                </p:custDataLst>
              </p:nvPr>
            </p:nvSpPr>
            <p:spPr>
              <a:xfrm>
                <a:off x="1409991" y="1676261"/>
                <a:ext cx="2255954" cy="1697856"/>
              </a:xfrm>
              <a:prstGeom prst="rect">
                <a:avLst/>
              </a:prstGeom>
              <a:noFill/>
            </p:spPr>
            <p:txBody>
              <a:bodyPr wrap="square" rtlCol="0">
                <a:noAutofit/>
              </a:bodyPr>
              <a:lstStyle/>
              <a:p>
                <a:pPr>
                  <a:lnSpc>
                    <a:spcPct val="150000"/>
                  </a:lnSpc>
                </a:pPr>
                <a:r>
                  <a:rPr lang="zh-CN" altLang="en-US" sz="1600" dirty="0">
                    <a:solidFill>
                      <a:schemeClr val="accent2"/>
                    </a:solidFill>
                  </a:rPr>
                  <a:t>基于</a:t>
                </a:r>
                <a:r>
                  <a:rPr lang="zh-CN" altLang="zh-CN" sz="1600" dirty="0">
                    <a:solidFill>
                      <a:schemeClr val="accent2"/>
                    </a:solidFill>
                  </a:rPr>
                  <a:t>复值电磁特征提取与目标探测算法</a:t>
                </a:r>
                <a:endParaRPr lang="en-US" altLang="zh-CN" sz="1600" dirty="0">
                  <a:solidFill>
                    <a:schemeClr val="accent2"/>
                  </a:solidFill>
                </a:endParaRPr>
              </a:p>
              <a:p>
                <a:pPr marL="285750" indent="-285750">
                  <a:lnSpc>
                    <a:spcPct val="150000"/>
                  </a:lnSpc>
                  <a:buFont typeface="Arial" panose="020B0604020202020204" pitchFamily="34" charset="0"/>
                  <a:buChar char="•"/>
                </a:pPr>
                <a:r>
                  <a:rPr lang="zh-CN" altLang="en-US" sz="1600" dirty="0">
                    <a:solidFill>
                      <a:schemeClr val="accent2"/>
                    </a:solidFill>
                  </a:rPr>
                  <a:t>修改</a:t>
                </a:r>
                <a:r>
                  <a:rPr lang="en-US" altLang="zh-CN" sz="1600" dirty="0">
                    <a:solidFill>
                      <a:schemeClr val="accent2"/>
                    </a:solidFill>
                  </a:rPr>
                  <a:t>NN</a:t>
                </a:r>
                <a:r>
                  <a:rPr lang="zh-CN" altLang="en-US" sz="1600" dirty="0">
                    <a:solidFill>
                      <a:schemeClr val="accent2"/>
                    </a:solidFill>
                  </a:rPr>
                  <a:t>关键计算步骤</a:t>
                </a:r>
                <a:endParaRPr lang="en-US" altLang="zh-CN" sz="1600" dirty="0">
                  <a:solidFill>
                    <a:schemeClr val="accent2"/>
                  </a:solidFill>
                </a:endParaRPr>
              </a:p>
              <a:p>
                <a:pPr marL="285750" indent="-285750">
                  <a:lnSpc>
                    <a:spcPct val="150000"/>
                  </a:lnSpc>
                  <a:buFont typeface="Arial" panose="020B0604020202020204" pitchFamily="34" charset="0"/>
                  <a:buChar char="•"/>
                </a:pPr>
                <a:r>
                  <a:rPr lang="zh-CN" altLang="en-US" sz="1600" dirty="0">
                    <a:solidFill>
                      <a:schemeClr val="accent2"/>
                    </a:solidFill>
                  </a:rPr>
                  <a:t>增强复值数据表征能力</a:t>
                </a:r>
                <a:endParaRPr lang="en-US" altLang="zh-CN" sz="1600" dirty="0">
                  <a:solidFill>
                    <a:schemeClr val="accent2"/>
                  </a:solidFill>
                </a:endParaRPr>
              </a:p>
              <a:p>
                <a:pPr marL="285750" indent="-285750">
                  <a:lnSpc>
                    <a:spcPct val="150000"/>
                  </a:lnSpc>
                  <a:buFont typeface="Arial" panose="020B0604020202020204" pitchFamily="34" charset="0"/>
                  <a:buChar char="•"/>
                </a:pPr>
                <a:r>
                  <a:rPr lang="zh-CN" altLang="en-US" sz="1600" dirty="0">
                    <a:solidFill>
                      <a:schemeClr val="accent2"/>
                    </a:solidFill>
                  </a:rPr>
                  <a:t>提升模型特征提取效果</a:t>
                </a:r>
                <a:endParaRPr lang="zh-CN" altLang="en-US" sz="1600" dirty="0"/>
              </a:p>
            </p:txBody>
          </p:sp>
        </p:grpSp>
      </p:grpSp>
      <p:grpSp>
        <p:nvGrpSpPr>
          <p:cNvPr id="20" name="组合 19"/>
          <p:cNvGrpSpPr/>
          <p:nvPr>
            <p:custDataLst>
              <p:tags r:id="rId2"/>
            </p:custDataLst>
          </p:nvPr>
        </p:nvGrpSpPr>
        <p:grpSpPr>
          <a:xfrm>
            <a:off x="8126970" y="956656"/>
            <a:ext cx="3430532" cy="2693850"/>
            <a:chOff x="8848775" y="1013516"/>
            <a:chExt cx="2822741" cy="2355650"/>
          </a:xfrm>
        </p:grpSpPr>
        <p:sp>
          <p:nvSpPr>
            <p:cNvPr id="122" name="OfficePLUS"/>
            <p:cNvSpPr/>
            <p:nvPr>
              <p:custDataLst>
                <p:tags r:id="rId12"/>
              </p:custDataLst>
            </p:nvPr>
          </p:nvSpPr>
          <p:spPr>
            <a:xfrm>
              <a:off x="8848775" y="1013516"/>
              <a:ext cx="2822741" cy="2355649"/>
            </a:xfrm>
            <a:prstGeom prst="roundRect">
              <a:avLst>
                <a:gd name="adj" fmla="val 74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p>
          </p:txBody>
        </p:sp>
        <p:grpSp>
          <p:nvGrpSpPr>
            <p:cNvPr id="123" name="组合 122"/>
            <p:cNvGrpSpPr/>
            <p:nvPr/>
          </p:nvGrpSpPr>
          <p:grpSpPr>
            <a:xfrm>
              <a:off x="9092630" y="1136267"/>
              <a:ext cx="2396502" cy="2232899"/>
              <a:chOff x="1409989" y="1372015"/>
              <a:chExt cx="2334369" cy="2002103"/>
            </a:xfrm>
          </p:grpSpPr>
          <p:sp>
            <p:nvSpPr>
              <p:cNvPr id="124" name="Title-1"/>
              <p:cNvSpPr txBox="1"/>
              <p:nvPr>
                <p:custDataLst>
                  <p:tags r:id="rId13"/>
                </p:custDataLst>
              </p:nvPr>
            </p:nvSpPr>
            <p:spPr>
              <a:xfrm>
                <a:off x="1417411" y="1372015"/>
                <a:ext cx="1440001" cy="360000"/>
              </a:xfrm>
              <a:prstGeom prst="rect">
                <a:avLst/>
              </a:prstGeom>
              <a:noFill/>
            </p:spPr>
            <p:txBody>
              <a:bodyPr wrap="square" rtlCol="0">
                <a:noAutofit/>
              </a:bodyPr>
              <a:lstStyle/>
              <a:p>
                <a:pPr>
                  <a:lnSpc>
                    <a:spcPct val="100000"/>
                  </a:lnSpc>
                </a:pPr>
                <a:r>
                  <a:rPr lang="zh-CN" altLang="en-US" sz="1600" b="1" dirty="0">
                    <a:solidFill>
                      <a:srgbClr val="44546A"/>
                    </a:solidFill>
                  </a:rPr>
                  <a:t>创新点</a:t>
                </a:r>
                <a:r>
                  <a:rPr lang="en-US" altLang="zh-CN" sz="1600" b="1" dirty="0">
                    <a:solidFill>
                      <a:srgbClr val="44546A"/>
                    </a:solidFill>
                  </a:rPr>
                  <a:t>3</a:t>
                </a:r>
                <a:endParaRPr lang="zh-CN" altLang="en-US" sz="1600" b="1" dirty="0">
                  <a:solidFill>
                    <a:srgbClr val="44546A"/>
                  </a:solidFill>
                </a:endParaRPr>
              </a:p>
            </p:txBody>
          </p:sp>
          <p:sp>
            <p:nvSpPr>
              <p:cNvPr id="125" name="Body-1"/>
              <p:cNvSpPr txBox="1"/>
              <p:nvPr>
                <p:custDataLst>
                  <p:tags r:id="rId14"/>
                </p:custDataLst>
              </p:nvPr>
            </p:nvSpPr>
            <p:spPr>
              <a:xfrm>
                <a:off x="1409989" y="1653130"/>
                <a:ext cx="2334369" cy="1720988"/>
              </a:xfrm>
              <a:prstGeom prst="rect">
                <a:avLst/>
              </a:prstGeom>
              <a:noFill/>
            </p:spPr>
            <p:txBody>
              <a:bodyPr wrap="square" rtlCol="0">
                <a:noAutofit/>
              </a:bodyPr>
              <a:lstStyle/>
              <a:p>
                <a:pPr>
                  <a:lnSpc>
                    <a:spcPct val="150000"/>
                  </a:lnSpc>
                </a:pPr>
                <a:r>
                  <a:rPr lang="zh-CN" altLang="en-US" sz="1600" dirty="0">
                    <a:solidFill>
                      <a:srgbClr val="44546A"/>
                    </a:solidFill>
                  </a:rPr>
                  <a:t>考虑</a:t>
                </a:r>
                <a:r>
                  <a:rPr lang="zh-CN" altLang="zh-CN" sz="1600" dirty="0">
                    <a:solidFill>
                      <a:srgbClr val="44546A"/>
                    </a:solidFill>
                  </a:rPr>
                  <a:t>分布式多基地智能定位优化算法</a:t>
                </a:r>
                <a:endParaRPr lang="en-US" altLang="zh-CN" sz="1600" dirty="0">
                  <a:solidFill>
                    <a:srgbClr val="44546A"/>
                  </a:solidFill>
                </a:endParaRPr>
              </a:p>
              <a:p>
                <a:pPr marL="285750" indent="-285750">
                  <a:lnSpc>
                    <a:spcPct val="150000"/>
                  </a:lnSpc>
                  <a:buFont typeface="Arial" panose="020B0604020202020204" pitchFamily="34" charset="0"/>
                  <a:buChar char="•"/>
                </a:pPr>
                <a:r>
                  <a:rPr lang="zh-CN" altLang="en-US" sz="1600" dirty="0">
                    <a:solidFill>
                      <a:srgbClr val="44546A"/>
                    </a:solidFill>
                  </a:rPr>
                  <a:t>有效利用多基站接收结果</a:t>
                </a:r>
                <a:endParaRPr lang="en-US" altLang="zh-CN" sz="1600" dirty="0">
                  <a:solidFill>
                    <a:srgbClr val="44546A"/>
                  </a:solidFill>
                </a:endParaRPr>
              </a:p>
              <a:p>
                <a:pPr marL="285750" indent="-285750">
                  <a:lnSpc>
                    <a:spcPct val="150000"/>
                  </a:lnSpc>
                  <a:buFont typeface="Arial" panose="020B0604020202020204" pitchFamily="34" charset="0"/>
                  <a:buChar char="•"/>
                </a:pPr>
                <a:r>
                  <a:rPr lang="zh-CN" altLang="en-US" sz="1600" dirty="0">
                    <a:solidFill>
                      <a:srgbClr val="44546A"/>
                    </a:solidFill>
                  </a:rPr>
                  <a:t>充分利用原始数据特征提高定位精度</a:t>
                </a:r>
                <a:endParaRPr lang="en-US" altLang="zh-CN" sz="1600" dirty="0">
                  <a:solidFill>
                    <a:srgbClr val="44546A"/>
                  </a:solidFill>
                </a:endParaRPr>
              </a:p>
              <a:p>
                <a:pPr marL="285750" indent="-285750">
                  <a:lnSpc>
                    <a:spcPct val="150000"/>
                  </a:lnSpc>
                  <a:buFont typeface="Arial" panose="020B0604020202020204" pitchFamily="34" charset="0"/>
                  <a:buChar char="•"/>
                </a:pPr>
                <a:r>
                  <a:rPr lang="zh-CN" altLang="en-US" sz="1600" dirty="0">
                    <a:solidFill>
                      <a:srgbClr val="44546A"/>
                    </a:solidFill>
                  </a:rPr>
                  <a:t>增强多场景下的泛化能力</a:t>
                </a:r>
                <a:endParaRPr lang="en-US" altLang="zh-CN" sz="1600" dirty="0">
                  <a:solidFill>
                    <a:srgbClr val="44546A"/>
                  </a:solidFill>
                </a:endParaRPr>
              </a:p>
              <a:p>
                <a:pPr>
                  <a:lnSpc>
                    <a:spcPct val="150000"/>
                  </a:lnSpc>
                </a:pPr>
                <a:endParaRPr lang="zh-CN" altLang="en-US" sz="1600" dirty="0">
                  <a:solidFill>
                    <a:schemeClr val="accent3"/>
                  </a:solidFill>
                </a:endParaRPr>
              </a:p>
            </p:txBody>
          </p:sp>
        </p:grpSp>
      </p:grpSp>
      <p:sp>
        <p:nvSpPr>
          <p:cNvPr id="26" name="文本框 6">
            <a:extLst>
              <a:ext uri="{FF2B5EF4-FFF2-40B4-BE49-F238E27FC236}">
                <a16:creationId xmlns:a16="http://schemas.microsoft.com/office/drawing/2014/main" id="{2851683D-FA23-4497-9F6C-707BF4E08B3D}"/>
              </a:ext>
            </a:extLst>
          </p:cNvPr>
          <p:cNvSpPr txBox="1"/>
          <p:nvPr>
            <p:custDataLst>
              <p:tags r:id="rId3"/>
            </p:custDataLst>
          </p:nvPr>
        </p:nvSpPr>
        <p:spPr>
          <a:xfrm>
            <a:off x="647700" y="83820"/>
            <a:ext cx="4718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主要创新点</a:t>
            </a:r>
          </a:p>
        </p:txBody>
      </p:sp>
      <p:cxnSp>
        <p:nvCxnSpPr>
          <p:cNvPr id="27" name="直接连接符 26">
            <a:extLst>
              <a:ext uri="{FF2B5EF4-FFF2-40B4-BE49-F238E27FC236}">
                <a16:creationId xmlns:a16="http://schemas.microsoft.com/office/drawing/2014/main" id="{AD027C16-723D-49D6-B5A3-9FD7FDA1DE01}"/>
              </a:ext>
            </a:extLst>
          </p:cNvPr>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4" name="OfficePLUS"/>
          <p:cNvSpPr/>
          <p:nvPr>
            <p:custDataLst>
              <p:tags r:id="rId5"/>
            </p:custDataLst>
          </p:nvPr>
        </p:nvSpPr>
        <p:spPr>
          <a:xfrm>
            <a:off x="654048" y="3899959"/>
            <a:ext cx="3396887" cy="2699966"/>
          </a:xfrm>
          <a:prstGeom prst="roundRect">
            <a:avLst>
              <a:gd name="adj" fmla="val 74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p>
        </p:txBody>
      </p:sp>
      <p:sp>
        <p:nvSpPr>
          <p:cNvPr id="39" name="OfficePLUS"/>
          <p:cNvSpPr/>
          <p:nvPr>
            <p:custDataLst>
              <p:tags r:id="rId6"/>
            </p:custDataLst>
          </p:nvPr>
        </p:nvSpPr>
        <p:spPr>
          <a:xfrm>
            <a:off x="4373091" y="955270"/>
            <a:ext cx="3430533" cy="2699966"/>
          </a:xfrm>
          <a:prstGeom prst="roundRect">
            <a:avLst>
              <a:gd name="adj" fmla="val 74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p>
        </p:txBody>
      </p:sp>
      <p:grpSp>
        <p:nvGrpSpPr>
          <p:cNvPr id="43" name="组合 42"/>
          <p:cNvGrpSpPr/>
          <p:nvPr>
            <p:custDataLst>
              <p:tags r:id="rId7"/>
            </p:custDataLst>
          </p:nvPr>
        </p:nvGrpSpPr>
        <p:grpSpPr>
          <a:xfrm>
            <a:off x="4373092" y="3899959"/>
            <a:ext cx="3430533" cy="2699966"/>
            <a:chOff x="1075351" y="1013516"/>
            <a:chExt cx="3120486" cy="2355649"/>
          </a:xfrm>
        </p:grpSpPr>
        <p:sp>
          <p:nvSpPr>
            <p:cNvPr id="44" name="OfficePLUS"/>
            <p:cNvSpPr/>
            <p:nvPr>
              <p:custDataLst>
                <p:tags r:id="rId9"/>
              </p:custDataLst>
            </p:nvPr>
          </p:nvSpPr>
          <p:spPr>
            <a:xfrm>
              <a:off x="1075351" y="1013516"/>
              <a:ext cx="3120486" cy="2355649"/>
            </a:xfrm>
            <a:prstGeom prst="roundRect">
              <a:avLst>
                <a:gd name="adj" fmla="val 74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p>
          </p:txBody>
        </p:sp>
        <p:grpSp>
          <p:nvGrpSpPr>
            <p:cNvPr id="45" name="组合 44"/>
            <p:cNvGrpSpPr/>
            <p:nvPr/>
          </p:nvGrpSpPr>
          <p:grpSpPr>
            <a:xfrm>
              <a:off x="1319208" y="1136267"/>
              <a:ext cx="2676085" cy="2232898"/>
              <a:chOff x="1409990" y="1372015"/>
              <a:chExt cx="2606702" cy="2002102"/>
            </a:xfrm>
          </p:grpSpPr>
          <p:sp>
            <p:nvSpPr>
              <p:cNvPr id="46" name="Title-1"/>
              <p:cNvSpPr txBox="1"/>
              <p:nvPr>
                <p:custDataLst>
                  <p:tags r:id="rId10"/>
                </p:custDataLst>
              </p:nvPr>
            </p:nvSpPr>
            <p:spPr>
              <a:xfrm>
                <a:off x="1409990" y="1372015"/>
                <a:ext cx="1440001" cy="360000"/>
              </a:xfrm>
              <a:prstGeom prst="rect">
                <a:avLst/>
              </a:prstGeom>
              <a:noFill/>
            </p:spPr>
            <p:txBody>
              <a:bodyPr wrap="square" rtlCol="0">
                <a:noAutofit/>
              </a:bodyPr>
              <a:lstStyle/>
              <a:p>
                <a:r>
                  <a:rPr lang="zh-CN" altLang="en-US" sz="1600" b="1" dirty="0">
                    <a:solidFill>
                      <a:schemeClr val="accent2"/>
                    </a:solidFill>
                  </a:rPr>
                  <a:t>创新点</a:t>
                </a:r>
                <a:r>
                  <a:rPr lang="en-US" altLang="zh-CN" sz="1600" b="1" dirty="0">
                    <a:solidFill>
                      <a:schemeClr val="accent2"/>
                    </a:solidFill>
                  </a:rPr>
                  <a:t>2</a:t>
                </a:r>
                <a:endParaRPr lang="zh-CN" altLang="en-US" sz="1600" b="1" dirty="0">
                  <a:solidFill>
                    <a:schemeClr val="accent2"/>
                  </a:solidFill>
                </a:endParaRPr>
              </a:p>
            </p:txBody>
          </p:sp>
          <p:sp>
            <p:nvSpPr>
              <p:cNvPr id="47" name="Body-1"/>
              <p:cNvSpPr txBox="1"/>
              <p:nvPr>
                <p:custDataLst>
                  <p:tags r:id="rId11"/>
                </p:custDataLst>
              </p:nvPr>
            </p:nvSpPr>
            <p:spPr>
              <a:xfrm>
                <a:off x="1409991" y="1676261"/>
                <a:ext cx="2606701" cy="1697856"/>
              </a:xfrm>
              <a:prstGeom prst="rect">
                <a:avLst/>
              </a:prstGeom>
              <a:noFill/>
            </p:spPr>
            <p:txBody>
              <a:bodyPr wrap="square" rtlCol="0">
                <a:noAutofit/>
              </a:bodyPr>
              <a:lstStyle/>
              <a:p>
                <a:pPr>
                  <a:lnSpc>
                    <a:spcPct val="150000"/>
                  </a:lnSpc>
                </a:pPr>
                <a:r>
                  <a:rPr lang="zh-CN" altLang="en-US" sz="1600" dirty="0">
                    <a:solidFill>
                      <a:schemeClr val="accent2"/>
                    </a:solidFill>
                  </a:rPr>
                  <a:t>完整</a:t>
                </a:r>
                <a:r>
                  <a:rPr lang="zh-CN" altLang="zh-CN" sz="1600" dirty="0">
                    <a:solidFill>
                      <a:schemeClr val="accent2"/>
                    </a:solidFill>
                  </a:rPr>
                  <a:t>基于混合空间谱的目标探测与寻向算法</a:t>
                </a:r>
                <a:endParaRPr lang="en-US" altLang="zh-CN" sz="1600" dirty="0">
                  <a:solidFill>
                    <a:schemeClr val="accent2"/>
                  </a:solidFill>
                </a:endParaRPr>
              </a:p>
              <a:p>
                <a:pPr marL="285750" indent="-285750">
                  <a:lnSpc>
                    <a:spcPct val="150000"/>
                  </a:lnSpc>
                  <a:buFont typeface="Arial" panose="020B0604020202020204" pitchFamily="34" charset="0"/>
                  <a:buChar char="•"/>
                </a:pPr>
                <a:r>
                  <a:rPr lang="zh-CN" altLang="en-US" sz="1600" dirty="0">
                    <a:solidFill>
                      <a:schemeClr val="accent2"/>
                    </a:solidFill>
                  </a:rPr>
                  <a:t>弥补单空间谱算法缺陷</a:t>
                </a:r>
                <a:endParaRPr lang="en-US" altLang="zh-CN" sz="1600" dirty="0">
                  <a:solidFill>
                    <a:schemeClr val="accent2"/>
                  </a:solidFill>
                </a:endParaRPr>
              </a:p>
              <a:p>
                <a:pPr marL="285750" indent="-285750">
                  <a:lnSpc>
                    <a:spcPct val="150000"/>
                  </a:lnSpc>
                  <a:buFont typeface="Arial" panose="020B0604020202020204" pitchFamily="34" charset="0"/>
                  <a:buChar char="•"/>
                </a:pPr>
                <a:r>
                  <a:rPr lang="zh-CN" altLang="en-US" sz="1600" dirty="0">
                    <a:solidFill>
                      <a:schemeClr val="accent2"/>
                    </a:solidFill>
                  </a:rPr>
                  <a:t>有效提取关键信息并增强感知性能</a:t>
                </a:r>
              </a:p>
            </p:txBody>
          </p:sp>
        </p:grpSp>
      </p:grpSp>
      <p:sp>
        <p:nvSpPr>
          <p:cNvPr id="49" name="OfficePLUS"/>
          <p:cNvSpPr/>
          <p:nvPr>
            <p:custDataLst>
              <p:tags r:id="rId8"/>
            </p:custDataLst>
          </p:nvPr>
        </p:nvSpPr>
        <p:spPr>
          <a:xfrm>
            <a:off x="8125782" y="3899959"/>
            <a:ext cx="3430533" cy="2699966"/>
          </a:xfrm>
          <a:prstGeom prst="roundRect">
            <a:avLst>
              <a:gd name="adj" fmla="val 74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p>
        </p:txBody>
      </p:sp>
      <p:pic>
        <p:nvPicPr>
          <p:cNvPr id="28" name="图片 27" descr="complex_valued_conv.drawio"/>
          <p:cNvPicPr/>
          <p:nvPr/>
        </p:nvPicPr>
        <p:blipFill>
          <a:blip r:embed="rId20"/>
          <a:stretch>
            <a:fillRect/>
          </a:stretch>
        </p:blipFill>
        <p:spPr>
          <a:xfrm>
            <a:off x="863071" y="4149412"/>
            <a:ext cx="2978839" cy="1004513"/>
          </a:xfrm>
          <a:prstGeom prst="rect">
            <a:avLst/>
          </a:prstGeom>
        </p:spPr>
      </p:pic>
      <p:pic>
        <p:nvPicPr>
          <p:cNvPr id="30" name="图片 29"/>
          <p:cNvPicPr/>
          <p:nvPr/>
        </p:nvPicPr>
        <p:blipFill>
          <a:blip r:embed="rId21" cstate="print">
            <a:extLst>
              <a:ext uri="{28A0092B-C50C-407E-A947-70E740481C1C}">
                <a14:useLocalDpi xmlns:a14="http://schemas.microsoft.com/office/drawing/2010/main" val="0"/>
              </a:ext>
            </a:extLst>
          </a:blip>
          <a:srcRect/>
          <a:stretch>
            <a:fillRect/>
          </a:stretch>
        </p:blipFill>
        <p:spPr>
          <a:xfrm>
            <a:off x="887862" y="5326793"/>
            <a:ext cx="2980943" cy="1004513"/>
          </a:xfrm>
          <a:prstGeom prst="rect">
            <a:avLst/>
          </a:prstGeom>
          <a:noFill/>
          <a:ln>
            <a:noFill/>
          </a:ln>
        </p:spPr>
      </p:pic>
      <p:pic>
        <p:nvPicPr>
          <p:cNvPr id="4" name="图片 3">
            <a:extLst>
              <a:ext uri="{FF2B5EF4-FFF2-40B4-BE49-F238E27FC236}">
                <a16:creationId xmlns:a16="http://schemas.microsoft.com/office/drawing/2014/main" id="{47EA2192-5009-8F1F-90F2-ABE63C39262C}"/>
              </a:ext>
            </a:extLst>
          </p:cNvPr>
          <p:cNvPicPr>
            <a:picLocks noChangeAspect="1"/>
          </p:cNvPicPr>
          <p:nvPr/>
        </p:nvPicPr>
        <p:blipFill>
          <a:blip r:embed="rId22"/>
          <a:stretch>
            <a:fillRect/>
          </a:stretch>
        </p:blipFill>
        <p:spPr>
          <a:xfrm>
            <a:off x="4657450" y="1051419"/>
            <a:ext cx="2876753" cy="2515693"/>
          </a:xfrm>
          <a:prstGeom prst="rect">
            <a:avLst/>
          </a:prstGeom>
        </p:spPr>
      </p:pic>
      <p:pic>
        <p:nvPicPr>
          <p:cNvPr id="8" name="图片 7">
            <a:extLst>
              <a:ext uri="{FF2B5EF4-FFF2-40B4-BE49-F238E27FC236}">
                <a16:creationId xmlns:a16="http://schemas.microsoft.com/office/drawing/2014/main" id="{194847F0-5D03-3D29-2B10-1BB099DEC9BD}"/>
              </a:ext>
            </a:extLst>
          </p:cNvPr>
          <p:cNvPicPr>
            <a:picLocks noChangeAspect="1"/>
          </p:cNvPicPr>
          <p:nvPr/>
        </p:nvPicPr>
        <p:blipFill>
          <a:blip r:embed="rId23"/>
          <a:stretch>
            <a:fillRect/>
          </a:stretch>
        </p:blipFill>
        <p:spPr>
          <a:xfrm>
            <a:off x="8125781" y="4065264"/>
            <a:ext cx="3430531" cy="1042762"/>
          </a:xfrm>
          <a:prstGeom prst="rect">
            <a:avLst/>
          </a:prstGeom>
        </p:spPr>
      </p:pic>
      <p:pic>
        <p:nvPicPr>
          <p:cNvPr id="10" name="图片 9">
            <a:extLst>
              <a:ext uri="{FF2B5EF4-FFF2-40B4-BE49-F238E27FC236}">
                <a16:creationId xmlns:a16="http://schemas.microsoft.com/office/drawing/2014/main" id="{13C776FA-5CCF-7937-95EE-3603A6E1F976}"/>
              </a:ext>
            </a:extLst>
          </p:cNvPr>
          <p:cNvPicPr>
            <a:picLocks noChangeAspect="1"/>
          </p:cNvPicPr>
          <p:nvPr/>
        </p:nvPicPr>
        <p:blipFill>
          <a:blip r:embed="rId24"/>
          <a:stretch>
            <a:fillRect/>
          </a:stretch>
        </p:blipFill>
        <p:spPr>
          <a:xfrm>
            <a:off x="8567072" y="5222737"/>
            <a:ext cx="2625034" cy="136596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预期成果 </a:t>
            </a:r>
            <a:r>
              <a:rPr lang="en-US" altLang="zh-CN" dirty="0"/>
              <a:t>- </a:t>
            </a:r>
            <a:r>
              <a:rPr lang="zh-CN" altLang="en-US" dirty="0"/>
              <a:t>创新点</a:t>
            </a:r>
          </a:p>
        </p:txBody>
      </p:sp>
      <p:grpSp>
        <p:nvGrpSpPr>
          <p:cNvPr id="29" name="组合 28"/>
          <p:cNvGrpSpPr/>
          <p:nvPr>
            <p:custDataLst>
              <p:tags r:id="rId1"/>
            </p:custDataLst>
          </p:nvPr>
        </p:nvGrpSpPr>
        <p:grpSpPr>
          <a:xfrm>
            <a:off x="1077673" y="1129299"/>
            <a:ext cx="3189527" cy="2355649"/>
            <a:chOff x="1075351" y="1013516"/>
            <a:chExt cx="2735673" cy="2355649"/>
          </a:xfrm>
        </p:grpSpPr>
        <p:sp>
          <p:nvSpPr>
            <p:cNvPr id="88" name="OfficePLUS"/>
            <p:cNvSpPr/>
            <p:nvPr>
              <p:custDataLst>
                <p:tags r:id="rId8"/>
              </p:custDataLst>
            </p:nvPr>
          </p:nvSpPr>
          <p:spPr>
            <a:xfrm>
              <a:off x="1075351" y="1013516"/>
              <a:ext cx="2735672" cy="2355649"/>
            </a:xfrm>
            <a:prstGeom prst="roundRect">
              <a:avLst>
                <a:gd name="adj" fmla="val 74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p>
          </p:txBody>
        </p:sp>
        <p:grpSp>
          <p:nvGrpSpPr>
            <p:cNvPr id="11" name="组合 10"/>
            <p:cNvGrpSpPr/>
            <p:nvPr/>
          </p:nvGrpSpPr>
          <p:grpSpPr>
            <a:xfrm>
              <a:off x="1319208" y="1136266"/>
              <a:ext cx="2491816" cy="2110149"/>
              <a:chOff x="1409990" y="1372015"/>
              <a:chExt cx="2427210" cy="1892042"/>
            </a:xfrm>
          </p:grpSpPr>
          <p:sp>
            <p:nvSpPr>
              <p:cNvPr id="89" name="Title-1"/>
              <p:cNvSpPr txBox="1"/>
              <p:nvPr>
                <p:custDataLst>
                  <p:tags r:id="rId9"/>
                </p:custDataLst>
              </p:nvPr>
            </p:nvSpPr>
            <p:spPr>
              <a:xfrm>
                <a:off x="1409990" y="1372015"/>
                <a:ext cx="1440001" cy="360000"/>
              </a:xfrm>
              <a:prstGeom prst="rect">
                <a:avLst/>
              </a:prstGeom>
              <a:noFill/>
            </p:spPr>
            <p:txBody>
              <a:bodyPr wrap="square" rtlCol="0">
                <a:noAutofit/>
              </a:bodyPr>
              <a:lstStyle/>
              <a:p>
                <a:r>
                  <a:rPr lang="en-US" altLang="zh-CN" b="1" dirty="0">
                    <a:solidFill>
                      <a:schemeClr val="accent2"/>
                    </a:solidFill>
                  </a:rPr>
                  <a:t>JS</a:t>
                </a:r>
                <a:r>
                  <a:rPr lang="zh-CN" altLang="en-US" b="1" dirty="0">
                    <a:solidFill>
                      <a:schemeClr val="accent2"/>
                    </a:solidFill>
                  </a:rPr>
                  <a:t>领域</a:t>
                </a:r>
              </a:p>
            </p:txBody>
          </p:sp>
          <p:sp>
            <p:nvSpPr>
              <p:cNvPr id="90" name="Body-1"/>
              <p:cNvSpPr txBox="1"/>
              <p:nvPr>
                <p:custDataLst>
                  <p:tags r:id="rId10"/>
                </p:custDataLst>
              </p:nvPr>
            </p:nvSpPr>
            <p:spPr>
              <a:xfrm>
                <a:off x="1409992" y="1726122"/>
                <a:ext cx="2427208" cy="1537935"/>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zh-CN" altLang="en-US" dirty="0">
                    <a:solidFill>
                      <a:schemeClr val="accent2"/>
                    </a:solidFill>
                  </a:rPr>
                  <a:t>隐身目标探测</a:t>
                </a:r>
                <a:endParaRPr lang="en-US" altLang="zh-CN" dirty="0">
                  <a:solidFill>
                    <a:schemeClr val="accent2"/>
                  </a:solidFill>
                </a:endParaRPr>
              </a:p>
              <a:p>
                <a:pPr marL="285750" indent="-285750">
                  <a:lnSpc>
                    <a:spcPct val="150000"/>
                  </a:lnSpc>
                  <a:buFont typeface="Arial" panose="020B0604020202020204" pitchFamily="34" charset="0"/>
                  <a:buChar char="•"/>
                </a:pPr>
                <a:r>
                  <a:rPr lang="en-US" altLang="zh-CN" dirty="0">
                    <a:solidFill>
                      <a:schemeClr val="accent2"/>
                    </a:solidFill>
                  </a:rPr>
                  <a:t>ZC</a:t>
                </a:r>
                <a:r>
                  <a:rPr lang="zh-CN" altLang="en-US" dirty="0">
                    <a:solidFill>
                      <a:schemeClr val="accent2"/>
                    </a:solidFill>
                  </a:rPr>
                  <a:t>侦察与监视</a:t>
                </a:r>
                <a:endParaRPr lang="en-US" altLang="zh-CN" dirty="0">
                  <a:solidFill>
                    <a:schemeClr val="accent2"/>
                  </a:solidFill>
                </a:endParaRPr>
              </a:p>
              <a:p>
                <a:pPr marL="285750" indent="-285750">
                  <a:lnSpc>
                    <a:spcPct val="150000"/>
                  </a:lnSpc>
                  <a:buFont typeface="Arial" panose="020B0604020202020204" pitchFamily="34" charset="0"/>
                  <a:buChar char="•"/>
                </a:pPr>
                <a:r>
                  <a:rPr lang="zh-CN" altLang="en-US" dirty="0">
                    <a:solidFill>
                      <a:schemeClr val="accent2"/>
                    </a:solidFill>
                  </a:rPr>
                  <a:t>电子</a:t>
                </a:r>
                <a:r>
                  <a:rPr lang="en-US" altLang="zh-CN" dirty="0">
                    <a:solidFill>
                      <a:schemeClr val="accent2"/>
                    </a:solidFill>
                  </a:rPr>
                  <a:t>Z</a:t>
                </a:r>
                <a:r>
                  <a:rPr lang="zh-CN" altLang="en-US" dirty="0">
                    <a:solidFill>
                      <a:schemeClr val="accent2"/>
                    </a:solidFill>
                  </a:rPr>
                  <a:t>与反电子干扰</a:t>
                </a:r>
                <a:endParaRPr lang="en-US" altLang="zh-CN" dirty="0">
                  <a:solidFill>
                    <a:schemeClr val="accent2"/>
                  </a:solidFill>
                </a:endParaRPr>
              </a:p>
              <a:p>
                <a:pPr marL="285750" indent="-285750">
                  <a:lnSpc>
                    <a:spcPct val="150000"/>
                  </a:lnSpc>
                  <a:buFont typeface="Arial" panose="020B0604020202020204" pitchFamily="34" charset="0"/>
                  <a:buChar char="•"/>
                </a:pPr>
                <a:r>
                  <a:rPr lang="zh-CN" altLang="en-US" dirty="0">
                    <a:solidFill>
                      <a:schemeClr val="accent2"/>
                    </a:solidFill>
                  </a:rPr>
                  <a:t>目标跟踪与定位</a:t>
                </a:r>
              </a:p>
            </p:txBody>
          </p:sp>
        </p:grpSp>
      </p:grpSp>
      <p:sp>
        <p:nvSpPr>
          <p:cNvPr id="26" name="文本框 6">
            <a:extLst>
              <a:ext uri="{FF2B5EF4-FFF2-40B4-BE49-F238E27FC236}">
                <a16:creationId xmlns:a16="http://schemas.microsoft.com/office/drawing/2014/main" id="{2851683D-FA23-4497-9F6C-707BF4E08B3D}"/>
              </a:ext>
            </a:extLst>
          </p:cNvPr>
          <p:cNvSpPr txBox="1"/>
          <p:nvPr>
            <p:custDataLst>
              <p:tags r:id="rId2"/>
            </p:custDataLst>
          </p:nvPr>
        </p:nvSpPr>
        <p:spPr>
          <a:xfrm>
            <a:off x="647700" y="83820"/>
            <a:ext cx="4718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应用方向与技术成熟度</a:t>
            </a:r>
          </a:p>
        </p:txBody>
      </p:sp>
      <p:cxnSp>
        <p:nvCxnSpPr>
          <p:cNvPr id="27" name="直接连接符 26">
            <a:extLst>
              <a:ext uri="{FF2B5EF4-FFF2-40B4-BE49-F238E27FC236}">
                <a16:creationId xmlns:a16="http://schemas.microsoft.com/office/drawing/2014/main" id="{AD027C16-723D-49D6-B5A3-9FD7FDA1DE01}"/>
              </a:ext>
            </a:extLst>
          </p:cNvPr>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custDataLst>
              <p:tags r:id="rId4"/>
            </p:custDataLst>
          </p:nvPr>
        </p:nvGrpSpPr>
        <p:grpSpPr>
          <a:xfrm>
            <a:off x="1077672" y="4002625"/>
            <a:ext cx="3189527" cy="2355649"/>
            <a:chOff x="1075351" y="1013516"/>
            <a:chExt cx="2735673" cy="2355649"/>
          </a:xfrm>
        </p:grpSpPr>
        <p:sp>
          <p:nvSpPr>
            <p:cNvPr id="30" name="OfficePLUS"/>
            <p:cNvSpPr/>
            <p:nvPr>
              <p:custDataLst>
                <p:tags r:id="rId5"/>
              </p:custDataLst>
            </p:nvPr>
          </p:nvSpPr>
          <p:spPr>
            <a:xfrm>
              <a:off x="1075351" y="1013516"/>
              <a:ext cx="2735672" cy="2355649"/>
            </a:xfrm>
            <a:prstGeom prst="roundRect">
              <a:avLst>
                <a:gd name="adj" fmla="val 74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p>
          </p:txBody>
        </p:sp>
        <p:grpSp>
          <p:nvGrpSpPr>
            <p:cNvPr id="31" name="组合 30"/>
            <p:cNvGrpSpPr/>
            <p:nvPr/>
          </p:nvGrpSpPr>
          <p:grpSpPr>
            <a:xfrm>
              <a:off x="1319208" y="1136266"/>
              <a:ext cx="2491816" cy="2110149"/>
              <a:chOff x="1409990" y="1372015"/>
              <a:chExt cx="2427210" cy="1892042"/>
            </a:xfrm>
          </p:grpSpPr>
          <p:sp>
            <p:nvSpPr>
              <p:cNvPr id="32" name="Title-1"/>
              <p:cNvSpPr txBox="1"/>
              <p:nvPr>
                <p:custDataLst>
                  <p:tags r:id="rId6"/>
                </p:custDataLst>
              </p:nvPr>
            </p:nvSpPr>
            <p:spPr>
              <a:xfrm>
                <a:off x="1409990" y="1372015"/>
                <a:ext cx="1440001" cy="360000"/>
              </a:xfrm>
              <a:prstGeom prst="rect">
                <a:avLst/>
              </a:prstGeom>
              <a:noFill/>
            </p:spPr>
            <p:txBody>
              <a:bodyPr wrap="square" rtlCol="0">
                <a:noAutofit/>
              </a:bodyPr>
              <a:lstStyle/>
              <a:p>
                <a:r>
                  <a:rPr lang="zh-CN" altLang="en-US" b="1" dirty="0">
                    <a:solidFill>
                      <a:schemeClr val="accent2"/>
                    </a:solidFill>
                  </a:rPr>
                  <a:t>民事领域</a:t>
                </a:r>
              </a:p>
            </p:txBody>
          </p:sp>
          <p:sp>
            <p:nvSpPr>
              <p:cNvPr id="33" name="Body-1"/>
              <p:cNvSpPr txBox="1"/>
              <p:nvPr>
                <p:custDataLst>
                  <p:tags r:id="rId7"/>
                </p:custDataLst>
              </p:nvPr>
            </p:nvSpPr>
            <p:spPr>
              <a:xfrm>
                <a:off x="1409991" y="1726122"/>
                <a:ext cx="2427209" cy="1537935"/>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zh-CN" altLang="en-US" dirty="0">
                    <a:solidFill>
                      <a:schemeClr val="accent2"/>
                    </a:solidFill>
                  </a:rPr>
                  <a:t>空中交通监控与管理</a:t>
                </a:r>
                <a:endParaRPr lang="en-US" altLang="zh-CN" dirty="0">
                  <a:solidFill>
                    <a:schemeClr val="accent2"/>
                  </a:solidFill>
                </a:endParaRPr>
              </a:p>
              <a:p>
                <a:pPr marL="285750" indent="-285750">
                  <a:lnSpc>
                    <a:spcPct val="150000"/>
                  </a:lnSpc>
                  <a:buFont typeface="Arial" panose="020B0604020202020204" pitchFamily="34" charset="0"/>
                  <a:buChar char="•"/>
                </a:pPr>
                <a:r>
                  <a:rPr lang="zh-CN" altLang="en-US" dirty="0">
                    <a:solidFill>
                      <a:schemeClr val="accent2"/>
                    </a:solidFill>
                  </a:rPr>
                  <a:t>海上安全与救援</a:t>
                </a:r>
                <a:endParaRPr lang="en-US" altLang="zh-CN" dirty="0">
                  <a:solidFill>
                    <a:schemeClr val="accent2"/>
                  </a:solidFill>
                </a:endParaRPr>
              </a:p>
              <a:p>
                <a:pPr marL="285750" indent="-285750">
                  <a:lnSpc>
                    <a:spcPct val="150000"/>
                  </a:lnSpc>
                  <a:buFont typeface="Arial" panose="020B0604020202020204" pitchFamily="34" charset="0"/>
                  <a:buChar char="•"/>
                </a:pPr>
                <a:r>
                  <a:rPr lang="zh-CN" altLang="en-US" dirty="0">
                    <a:solidFill>
                      <a:schemeClr val="accent2"/>
                    </a:solidFill>
                  </a:rPr>
                  <a:t>边境与海岸防御</a:t>
                </a:r>
                <a:endParaRPr lang="en-US" altLang="zh-CN" dirty="0">
                  <a:solidFill>
                    <a:schemeClr val="accent2"/>
                  </a:solidFill>
                </a:endParaRPr>
              </a:p>
              <a:p>
                <a:pPr marL="285750" indent="-285750">
                  <a:lnSpc>
                    <a:spcPct val="150000"/>
                  </a:lnSpc>
                  <a:buFont typeface="Arial" panose="020B0604020202020204" pitchFamily="34" charset="0"/>
                  <a:buChar char="•"/>
                </a:pPr>
                <a:r>
                  <a:rPr lang="zh-CN" altLang="en-US" dirty="0">
                    <a:solidFill>
                      <a:schemeClr val="accent2"/>
                    </a:solidFill>
                  </a:rPr>
                  <a:t>通信与基础设施保护</a:t>
                </a:r>
              </a:p>
            </p:txBody>
          </p:sp>
        </p:grpSp>
      </p:grpSp>
      <p:cxnSp>
        <p:nvCxnSpPr>
          <p:cNvPr id="6" name="直接连接符 5"/>
          <p:cNvCxnSpPr/>
          <p:nvPr/>
        </p:nvCxnSpPr>
        <p:spPr>
          <a:xfrm flipV="1">
            <a:off x="1077672" y="3749040"/>
            <a:ext cx="3189528" cy="76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957060" y="1804203"/>
            <a:ext cx="3429000" cy="1005840"/>
          </a:xfrm>
          <a:prstGeom prst="rect">
            <a:avLst/>
          </a:prstGeom>
          <a:solidFill>
            <a:schemeClr val="bg1"/>
          </a:solidFill>
          <a:ln w="28575">
            <a:solidFill>
              <a:srgbClr val="0043A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solidFill>
                  <a:srgbClr val="0043A8"/>
                </a:solidFill>
                <a:latin typeface="CIDFont"/>
              </a:rPr>
              <a:t>当前技术成熟度等级：</a:t>
            </a:r>
            <a:r>
              <a:rPr lang="en-US" altLang="zh-CN" b="1" dirty="0">
                <a:solidFill>
                  <a:srgbClr val="0043A8"/>
                </a:solidFill>
                <a:latin typeface="CIDFont"/>
              </a:rPr>
              <a:t>TRL  3</a:t>
            </a:r>
            <a:endParaRPr lang="zh-CN" altLang="zh-CN" b="1" dirty="0">
              <a:solidFill>
                <a:srgbClr val="0043A8"/>
              </a:solidFill>
              <a:latin typeface="CIDFont"/>
            </a:endParaRPr>
          </a:p>
          <a:p>
            <a:pPr algn="ctr"/>
            <a:r>
              <a:rPr lang="zh-CN" altLang="zh-CN" b="1" dirty="0">
                <a:solidFill>
                  <a:srgbClr val="0043A8"/>
                </a:solidFill>
                <a:latin typeface="CIDFont"/>
              </a:rPr>
              <a:t>目标技术成熟度等级：</a:t>
            </a:r>
            <a:r>
              <a:rPr lang="en-US" altLang="zh-CN" b="1" dirty="0">
                <a:solidFill>
                  <a:srgbClr val="0043A8"/>
                </a:solidFill>
                <a:latin typeface="CIDFont"/>
              </a:rPr>
              <a:t>TRL  5</a:t>
            </a:r>
            <a:endParaRPr lang="zh-CN" altLang="zh-CN" b="1" dirty="0">
              <a:solidFill>
                <a:srgbClr val="0043A8"/>
              </a:solidFill>
              <a:latin typeface="CIDFont"/>
            </a:endParaRPr>
          </a:p>
        </p:txBody>
      </p:sp>
      <p:graphicFrame>
        <p:nvGraphicFramePr>
          <p:cNvPr id="16" name="表格 15"/>
          <p:cNvGraphicFramePr>
            <a:graphicFrameLocks noGrp="1"/>
          </p:cNvGraphicFramePr>
          <p:nvPr/>
        </p:nvGraphicFramePr>
        <p:xfrm>
          <a:off x="5841364" y="3362198"/>
          <a:ext cx="5660392" cy="2599690"/>
        </p:xfrm>
        <a:graphic>
          <a:graphicData uri="http://schemas.openxmlformats.org/drawingml/2006/table">
            <a:tbl>
              <a:tblPr firstRow="1" bandRow="1">
                <a:tableStyleId>{5C22544A-7EE6-4342-B048-85BDC9FD1C3A}</a:tableStyleId>
              </a:tblPr>
              <a:tblGrid>
                <a:gridCol w="1309372">
                  <a:extLst>
                    <a:ext uri="{9D8B030D-6E8A-4147-A177-3AD203B41FA5}">
                      <a16:colId xmlns:a16="http://schemas.microsoft.com/office/drawing/2014/main" val="600405188"/>
                    </a:ext>
                  </a:extLst>
                </a:gridCol>
                <a:gridCol w="2712720">
                  <a:extLst>
                    <a:ext uri="{9D8B030D-6E8A-4147-A177-3AD203B41FA5}">
                      <a16:colId xmlns:a16="http://schemas.microsoft.com/office/drawing/2014/main" val="643057855"/>
                    </a:ext>
                  </a:extLst>
                </a:gridCol>
                <a:gridCol w="1638300">
                  <a:extLst>
                    <a:ext uri="{9D8B030D-6E8A-4147-A177-3AD203B41FA5}">
                      <a16:colId xmlns:a16="http://schemas.microsoft.com/office/drawing/2014/main" val="3781993505"/>
                    </a:ext>
                  </a:extLst>
                </a:gridCol>
              </a:tblGrid>
              <a:tr h="603250">
                <a:tc gridSpan="2">
                  <a:txBody>
                    <a:bodyPr/>
                    <a:lstStyle/>
                    <a:p>
                      <a:r>
                        <a:rPr lang="zh-CN" altLang="en-US" sz="1600" b="1" dirty="0">
                          <a:solidFill>
                            <a:schemeClr val="bg1"/>
                          </a:solidFill>
                          <a:latin typeface="+mn-ea"/>
                          <a:ea typeface="+mn-ea"/>
                        </a:rPr>
                        <a:t>技术成熟度等级及定义</a:t>
                      </a:r>
                    </a:p>
                  </a:txBody>
                  <a:tcPr marL="88900" marR="88900" marT="88900" marB="88900" anchor="ctr" anchorCtr="1">
                    <a:solidFill>
                      <a:srgbClr val="0043A8"/>
                    </a:solidFill>
                  </a:tcPr>
                </a:tc>
                <a:tc hMerge="1">
                  <a:txBody>
                    <a:bodyPr/>
                    <a:lstStyle/>
                    <a:p>
                      <a:pPr algn="ctr"/>
                      <a:endParaRPr lang="zh-CN" altLang="en-US" sz="1200" b="1" dirty="0">
                        <a:solidFill>
                          <a:schemeClr val="bg1"/>
                        </a:solidFill>
                        <a:latin typeface="+mn-ea"/>
                        <a:ea typeface="+mn-ea"/>
                      </a:endParaRPr>
                    </a:p>
                  </a:txBody>
                  <a:tcPr marL="88900" marR="88900" marT="88900" marB="88900" anchor="ctr" anchorCtr="1">
                    <a:solidFill>
                      <a:srgbClr val="0043A8"/>
                    </a:solidFill>
                  </a:tcPr>
                </a:tc>
                <a:tc>
                  <a:txBody>
                    <a:bodyPr/>
                    <a:lstStyle/>
                    <a:p>
                      <a:pPr algn="ctr"/>
                      <a:r>
                        <a:rPr lang="zh-CN" altLang="en-US" sz="1600" b="1" dirty="0">
                          <a:solidFill>
                            <a:schemeClr val="bg1"/>
                          </a:solidFill>
                          <a:latin typeface="+mn-ea"/>
                          <a:ea typeface="+mn-ea"/>
                        </a:rPr>
                        <a:t>预计到达时间</a:t>
                      </a:r>
                    </a:p>
                  </a:txBody>
                  <a:tcPr marL="88900" marR="88900" marT="88900" marB="88900" anchor="ctr" anchorCtr="1">
                    <a:solidFill>
                      <a:srgbClr val="0043A8"/>
                    </a:solidFill>
                  </a:tcPr>
                </a:tc>
                <a:extLst>
                  <a:ext uri="{0D108BD9-81ED-4DB2-BD59-A6C34878D82A}">
                    <a16:rowId xmlns:a16="http://schemas.microsoft.com/office/drawing/2014/main" val="911037724"/>
                  </a:ext>
                </a:extLst>
              </a:tr>
              <a:tr h="400685">
                <a:tc>
                  <a:txBody>
                    <a:bodyPr/>
                    <a:lstStyle/>
                    <a:p>
                      <a:pPr algn="ctr"/>
                      <a:r>
                        <a:rPr lang="en-US" altLang="zh-CN" sz="1600" b="1" kern="1200" dirty="0">
                          <a:solidFill>
                            <a:srgbClr val="000000"/>
                          </a:solidFill>
                          <a:latin typeface="+mn-ea"/>
                          <a:ea typeface="+mn-ea"/>
                          <a:cs typeface="+mn-cs"/>
                        </a:rPr>
                        <a:t>TRL 3</a:t>
                      </a:r>
                      <a:endParaRPr lang="zh-CN" altLang="zh-CN" sz="1600" b="1" kern="1200" dirty="0">
                        <a:solidFill>
                          <a:srgbClr val="000000"/>
                        </a:solidFill>
                        <a:latin typeface="+mn-ea"/>
                        <a:ea typeface="+mn-ea"/>
                        <a:cs typeface="+mn-cs"/>
                      </a:endParaRPr>
                    </a:p>
                  </a:txBody>
                  <a:tcPr marL="88900" marR="88900" marT="88900" marB="88900" anchor="ctr">
                    <a:solidFill>
                      <a:srgbClr val="9CB9EB"/>
                    </a:solidFill>
                  </a:tcPr>
                </a:tc>
                <a:tc>
                  <a:txBody>
                    <a:bodyPr/>
                    <a:lstStyle/>
                    <a:p>
                      <a:pPr marL="0" algn="l" defTabSz="914400" rtl="0" eaLnBrk="1" latinLnBrk="0" hangingPunct="1"/>
                      <a:r>
                        <a:rPr lang="zh-CN" altLang="zh-CN" sz="1600" kern="1200" dirty="0">
                          <a:solidFill>
                            <a:schemeClr val="dk1"/>
                          </a:solidFill>
                          <a:latin typeface="+mn-ea"/>
                          <a:ea typeface="+mn-ea"/>
                          <a:cs typeface="+mn-cs"/>
                        </a:rPr>
                        <a:t>技术概念和应用设想通过可行性论证</a:t>
                      </a:r>
                      <a:endParaRPr lang="zh-CN" altLang="en-US" sz="1600" kern="1200" dirty="0">
                        <a:solidFill>
                          <a:schemeClr val="dk1"/>
                        </a:solidFill>
                        <a:latin typeface="+mn-ea"/>
                        <a:ea typeface="+mn-ea"/>
                        <a:cs typeface="+mn-cs"/>
                      </a:endParaRPr>
                    </a:p>
                  </a:txBody>
                  <a:tcPr marL="88900" marR="88900" marT="88900" marB="88900" anchor="ctr" anchorCtr="1">
                    <a:solidFill>
                      <a:srgbClr val="9CB9EB"/>
                    </a:solidFill>
                  </a:tcPr>
                </a:tc>
                <a:tc>
                  <a:txBody>
                    <a:bodyPr/>
                    <a:lstStyle/>
                    <a:p>
                      <a:endParaRPr lang="zh-CN" altLang="en-US" sz="1200" dirty="0">
                        <a:solidFill>
                          <a:srgbClr val="000000"/>
                        </a:solidFill>
                        <a:latin typeface="+mn-ea"/>
                        <a:ea typeface="+mn-ea"/>
                      </a:endParaRPr>
                    </a:p>
                  </a:txBody>
                  <a:tcPr marL="88900" marR="88900" marT="88900" marB="88900" anchor="ctr" anchorCtr="1">
                    <a:solidFill>
                      <a:srgbClr val="9CB9EB"/>
                    </a:solidFill>
                  </a:tcPr>
                </a:tc>
                <a:extLst>
                  <a:ext uri="{0D108BD9-81ED-4DB2-BD59-A6C34878D82A}">
                    <a16:rowId xmlns:a16="http://schemas.microsoft.com/office/drawing/2014/main" val="1332076521"/>
                  </a:ext>
                </a:extLst>
              </a:tr>
              <a:tr h="436005">
                <a:tc>
                  <a:txBody>
                    <a:bodyPr/>
                    <a:lstStyle/>
                    <a:p>
                      <a:pPr marL="0" algn="ctr" defTabSz="914400" rtl="0" eaLnBrk="1" latinLnBrk="0" hangingPunct="1"/>
                      <a:r>
                        <a:rPr lang="en-US" altLang="zh-CN" sz="1600" b="1" kern="1200" dirty="0">
                          <a:solidFill>
                            <a:srgbClr val="000000"/>
                          </a:solidFill>
                          <a:latin typeface="+mn-ea"/>
                          <a:ea typeface="+mn-ea"/>
                          <a:cs typeface="+mn-cs"/>
                        </a:rPr>
                        <a:t>TRL 4</a:t>
                      </a:r>
                      <a:endParaRPr lang="zh-CN" altLang="zh-CN" sz="1600" b="1" kern="1200" dirty="0">
                        <a:solidFill>
                          <a:srgbClr val="000000"/>
                        </a:solidFill>
                        <a:latin typeface="+mn-ea"/>
                        <a:ea typeface="+mn-ea"/>
                        <a:cs typeface="+mn-cs"/>
                      </a:endParaRPr>
                    </a:p>
                  </a:txBody>
                  <a:tcPr marL="88900" marR="88900" marT="88900" marB="88900" anchor="ctr">
                    <a:solidFill>
                      <a:srgbClr val="E1EAF9"/>
                    </a:solidFill>
                  </a:tcPr>
                </a:tc>
                <a:tc>
                  <a:txBody>
                    <a:bodyPr/>
                    <a:lstStyle/>
                    <a:p>
                      <a:pPr marL="0" algn="l" defTabSz="914400" rtl="0" eaLnBrk="1" latinLnBrk="0" hangingPunct="1"/>
                      <a:r>
                        <a:rPr lang="zh-CN" altLang="zh-CN" sz="1600" kern="1200" dirty="0">
                          <a:solidFill>
                            <a:schemeClr val="dk1"/>
                          </a:solidFill>
                          <a:latin typeface="+mn-ea"/>
                          <a:ea typeface="+mn-ea"/>
                          <a:cs typeface="+mn-cs"/>
                        </a:rPr>
                        <a:t>技术方案和途径通过实验室验证</a:t>
                      </a:r>
                      <a:endParaRPr lang="zh-CN" altLang="en-US" sz="1600" kern="1200" dirty="0">
                        <a:solidFill>
                          <a:schemeClr val="dk1"/>
                        </a:solidFill>
                        <a:latin typeface="+mn-ea"/>
                        <a:ea typeface="+mn-ea"/>
                        <a:cs typeface="+mn-cs"/>
                      </a:endParaRPr>
                    </a:p>
                  </a:txBody>
                  <a:tcPr marL="88900" marR="88900" marT="88900" marB="88900" anchor="ctr" anchorCtr="1">
                    <a:solidFill>
                      <a:srgbClr val="E1EAF9"/>
                    </a:solidFill>
                  </a:tcPr>
                </a:tc>
                <a:tc>
                  <a:txBody>
                    <a:bodyPr/>
                    <a:lstStyle/>
                    <a:p>
                      <a:r>
                        <a:rPr lang="en-US" altLang="zh-CN" sz="1600" dirty="0">
                          <a:latin typeface="+mn-ea"/>
                          <a:ea typeface="+mn-ea"/>
                        </a:rPr>
                        <a:t>2025.12</a:t>
                      </a:r>
                      <a:endParaRPr lang="zh-CN" altLang="en-US" sz="1600" dirty="0">
                        <a:latin typeface="+mn-ea"/>
                        <a:ea typeface="+mn-ea"/>
                      </a:endParaRPr>
                    </a:p>
                  </a:txBody>
                  <a:tcPr marL="88900" marR="88900" marT="88900" marB="88900" anchor="ctr" anchorCtr="1">
                    <a:solidFill>
                      <a:srgbClr val="E1EAF9"/>
                    </a:solidFill>
                  </a:tcPr>
                </a:tc>
                <a:extLst>
                  <a:ext uri="{0D108BD9-81ED-4DB2-BD59-A6C34878D82A}">
                    <a16:rowId xmlns:a16="http://schemas.microsoft.com/office/drawing/2014/main" val="4216470542"/>
                  </a:ext>
                </a:extLst>
              </a:tr>
              <a:tr h="48062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kern="1200" dirty="0">
                          <a:solidFill>
                            <a:srgbClr val="000000"/>
                          </a:solidFill>
                          <a:latin typeface="+mn-ea"/>
                          <a:ea typeface="+mn-ea"/>
                          <a:cs typeface="+mn-cs"/>
                        </a:rPr>
                        <a:t>TRL 5</a:t>
                      </a:r>
                      <a:endParaRPr lang="zh-CN" altLang="en-US" sz="1600" b="1" kern="1200" dirty="0">
                        <a:solidFill>
                          <a:srgbClr val="000000"/>
                        </a:solidFill>
                        <a:latin typeface="+mn-ea"/>
                        <a:ea typeface="+mn-ea"/>
                        <a:cs typeface="+mn-cs"/>
                      </a:endParaRPr>
                    </a:p>
                  </a:txBody>
                  <a:tcPr marL="88900" marR="88900" marT="88900" marB="88900" anchor="ctr">
                    <a:solidFill>
                      <a:srgbClr val="9CB9EB"/>
                    </a:solidFill>
                  </a:tcPr>
                </a:tc>
                <a:tc>
                  <a:txBody>
                    <a:bodyPr/>
                    <a:lstStyle/>
                    <a:p>
                      <a:pPr marL="0" algn="l" defTabSz="914400" rtl="0" eaLnBrk="1" latinLnBrk="0" hangingPunct="1"/>
                      <a:r>
                        <a:rPr lang="zh-CN" altLang="zh-CN" sz="1600" kern="1200" dirty="0">
                          <a:solidFill>
                            <a:schemeClr val="dk1"/>
                          </a:solidFill>
                          <a:latin typeface="+mn-ea"/>
                          <a:ea typeface="+mn-ea"/>
                          <a:cs typeface="+mn-cs"/>
                        </a:rPr>
                        <a:t>部件</a:t>
                      </a:r>
                      <a:r>
                        <a:rPr lang="en-US" altLang="zh-CN" sz="1600" kern="1200" dirty="0">
                          <a:solidFill>
                            <a:schemeClr val="dk1"/>
                          </a:solidFill>
                          <a:latin typeface="+mn-ea"/>
                          <a:ea typeface="+mn-ea"/>
                          <a:cs typeface="+mn-cs"/>
                        </a:rPr>
                        <a:t>/</a:t>
                      </a:r>
                      <a:r>
                        <a:rPr lang="zh-CN" altLang="zh-CN" sz="1600" kern="1200" dirty="0">
                          <a:solidFill>
                            <a:schemeClr val="dk1"/>
                          </a:solidFill>
                          <a:latin typeface="+mn-ea"/>
                          <a:ea typeface="+mn-ea"/>
                          <a:cs typeface="+mn-cs"/>
                        </a:rPr>
                        <a:t>功能模块通过典型模拟环境验证</a:t>
                      </a:r>
                      <a:endParaRPr lang="zh-CN" altLang="en-US" sz="1600" kern="1200" dirty="0">
                        <a:solidFill>
                          <a:schemeClr val="dk1"/>
                        </a:solidFill>
                        <a:latin typeface="+mn-ea"/>
                        <a:ea typeface="+mn-ea"/>
                        <a:cs typeface="+mn-cs"/>
                      </a:endParaRPr>
                    </a:p>
                  </a:txBody>
                  <a:tcPr marL="88900" marR="88900" marT="88900" marB="88900" anchor="ctr" anchorCtr="1">
                    <a:solidFill>
                      <a:srgbClr val="9CB9EB"/>
                    </a:solidFill>
                  </a:tcPr>
                </a:tc>
                <a:tc>
                  <a:txBody>
                    <a:bodyPr/>
                    <a:lstStyle/>
                    <a:p>
                      <a:pPr marL="0" algn="l" defTabSz="914400" rtl="0" eaLnBrk="1" latinLnBrk="0" hangingPunct="1"/>
                      <a:r>
                        <a:rPr lang="en-US" altLang="zh-CN" sz="1600" kern="1200" dirty="0">
                          <a:solidFill>
                            <a:schemeClr val="dk1"/>
                          </a:solidFill>
                          <a:latin typeface="+mn-ea"/>
                          <a:ea typeface="+mn-ea"/>
                          <a:cs typeface="+mn-cs"/>
                        </a:rPr>
                        <a:t>2026.12</a:t>
                      </a:r>
                      <a:endParaRPr lang="zh-CN" altLang="en-US" sz="1600" kern="1200" dirty="0">
                        <a:solidFill>
                          <a:schemeClr val="dk1"/>
                        </a:solidFill>
                        <a:latin typeface="+mn-ea"/>
                        <a:ea typeface="+mn-ea"/>
                        <a:cs typeface="+mn-cs"/>
                      </a:endParaRPr>
                    </a:p>
                  </a:txBody>
                  <a:tcPr marL="88900" marR="88900" marT="88900" marB="88900" anchor="ctr" anchorCtr="1">
                    <a:solidFill>
                      <a:srgbClr val="9CB9EB"/>
                    </a:solidFill>
                  </a:tcPr>
                </a:tc>
                <a:extLst>
                  <a:ext uri="{0D108BD9-81ED-4DB2-BD59-A6C34878D82A}">
                    <a16:rowId xmlns:a16="http://schemas.microsoft.com/office/drawing/2014/main" val="1447990011"/>
                  </a:ext>
                </a:extLst>
              </a:tr>
            </a:tbl>
          </a:graphicData>
        </a:graphic>
      </p:graphicFrame>
      <p:cxnSp>
        <p:nvCxnSpPr>
          <p:cNvPr id="18" name="直接连接符 17"/>
          <p:cNvCxnSpPr/>
          <p:nvPr/>
        </p:nvCxnSpPr>
        <p:spPr>
          <a:xfrm>
            <a:off x="5013960" y="1129299"/>
            <a:ext cx="7620" cy="522897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400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05</a:t>
              </a:r>
            </a:p>
          </p:txBody>
        </p:sp>
        <p:sp>
          <p:nvSpPr>
            <p:cNvPr id="22" name="矩形 21"/>
            <p:cNvSpPr/>
            <p:nvPr/>
          </p:nvSpPr>
          <p:spPr>
            <a:xfrm rot="16200000">
              <a:off x="5948" y="6891"/>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3515" y="4129"/>
              <a:ext cx="4985" cy="3874"/>
            </a:xfrm>
            <a:prstGeom prst="rect">
              <a:avLst/>
            </a:prstGeom>
          </p:spPr>
          <p:txBody>
            <a:bodyPr wrap="square">
              <a:spAutoFit/>
            </a:bodyPr>
            <a:lstStyle/>
            <a:p>
              <a:pPr algn="ctr">
                <a:lnSpc>
                  <a:spcPct val="120000"/>
                </a:lnSpc>
              </a:pPr>
              <a:r>
                <a:rPr lang="zh-CN" altLang="en-US" sz="4400" b="1" dirty="0">
                  <a:solidFill>
                    <a:srgbClr val="003E9C"/>
                  </a:solidFill>
                  <a:cs typeface="+mj-cs"/>
                </a:rPr>
                <a:t>研究条件</a:t>
              </a:r>
            </a:p>
            <a:p>
              <a:pPr algn="ctr">
                <a:lnSpc>
                  <a:spcPct val="120000"/>
                </a:lnSpc>
              </a:pPr>
              <a:r>
                <a:rPr lang="zh-CN" altLang="en-US" sz="4400" b="1" dirty="0">
                  <a:solidFill>
                    <a:srgbClr val="003E9C"/>
                  </a:solidFill>
                  <a:cs typeface="+mj-cs"/>
                </a:rPr>
                <a:t>及</a:t>
              </a:r>
              <a:endParaRPr lang="en-US" altLang="zh-CN" sz="4400" b="1" dirty="0">
                <a:solidFill>
                  <a:srgbClr val="003E9C"/>
                </a:solidFill>
                <a:cs typeface="+mj-cs"/>
              </a:endParaRPr>
            </a:p>
            <a:p>
              <a:pPr algn="ctr">
                <a:lnSpc>
                  <a:spcPct val="120000"/>
                </a:lnSpc>
              </a:pPr>
              <a:r>
                <a:rPr lang="zh-CN" altLang="en-US" sz="4400" b="1" dirty="0">
                  <a:solidFill>
                    <a:srgbClr val="003E9C"/>
                  </a:solidFill>
                  <a:cs typeface="+mj-cs"/>
                </a:rPr>
                <a:t>保障措施</a:t>
              </a:r>
              <a:endParaRPr lang="en-US" altLang="zh-CN" sz="4400" b="1" dirty="0">
                <a:solidFill>
                  <a:srgbClr val="003E9C"/>
                </a:solidFill>
                <a:cs typeface="+mj-cs"/>
              </a:endParaRP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01</a:t>
              </a: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3344"/>
            </a:xfrm>
            <a:prstGeom prst="rect">
              <a:avLst/>
            </a:prstGeom>
          </p:spPr>
          <p:txBody>
            <a:bodyPr wrap="square">
              <a:spAutoFit/>
            </a:bodyPr>
            <a:lstStyle/>
            <a:p>
              <a:pPr algn="ctr"/>
              <a:r>
                <a:rPr lang="en-US" altLang="zh-CN" sz="4400" b="1" dirty="0">
                  <a:solidFill>
                    <a:srgbClr val="003E9C"/>
                  </a:solidFill>
                  <a:cs typeface="+mj-cs"/>
                </a:rPr>
                <a:t>JS</a:t>
              </a:r>
              <a:r>
                <a:rPr lang="zh-CN" altLang="en-US" sz="4400" b="1" dirty="0">
                  <a:solidFill>
                    <a:srgbClr val="003E9C"/>
                  </a:solidFill>
                  <a:cs typeface="+mj-cs"/>
                </a:rPr>
                <a:t>需求</a:t>
              </a:r>
            </a:p>
            <a:p>
              <a:pPr algn="ctr"/>
              <a:r>
                <a:rPr lang="zh-CN" altLang="en-US" sz="4400" b="1" dirty="0">
                  <a:solidFill>
                    <a:srgbClr val="003E9C"/>
                  </a:solidFill>
                  <a:cs typeface="+mj-cs"/>
                </a:rPr>
                <a:t>与</a:t>
              </a:r>
            </a:p>
            <a:p>
              <a:pPr algn="ctr"/>
              <a:r>
                <a:rPr lang="zh-CN" altLang="en-US" sz="4400" b="1" dirty="0">
                  <a:solidFill>
                    <a:srgbClr val="003E9C"/>
                  </a:solidFill>
                  <a:cs typeface="+mj-cs"/>
                </a:rPr>
                <a:t>研究现状</a:t>
              </a:r>
              <a:endParaRPr lang="en-US" altLang="zh-CN" sz="4400" b="1" dirty="0">
                <a:solidFill>
                  <a:srgbClr val="003E9C"/>
                </a:solidFill>
                <a:cs typeface="+mj-cs"/>
              </a:endParaRP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extLst>
      <p:ext uri="{BB962C8B-B14F-4D97-AF65-F5344CB8AC3E}">
        <p14:creationId xmlns:p14="http://schemas.microsoft.com/office/powerpoint/2010/main" val="1304807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custDataLst>
              <p:tags r:id="rId2"/>
            </p:custDataLst>
          </p:nvPr>
        </p:nvSpPr>
        <p:spPr>
          <a:xfrm>
            <a:off x="647700" y="693"/>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主要研究人员</a:t>
            </a:r>
          </a:p>
        </p:txBody>
      </p:sp>
      <p:sp>
        <p:nvSpPr>
          <p:cNvPr id="6" name="矩形 5"/>
          <p:cNvSpPr/>
          <p:nvPr>
            <p:custDataLst>
              <p:tags r:id="rId3"/>
            </p:custDataLst>
          </p:nvPr>
        </p:nvSpPr>
        <p:spPr>
          <a:xfrm>
            <a:off x="6351395" y="1130434"/>
            <a:ext cx="5371331" cy="5311555"/>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cxnSp>
        <p:nvCxnSpPr>
          <p:cNvPr id="7" name="直接连接符 6"/>
          <p:cNvCxnSpPr/>
          <p:nvPr/>
        </p:nvCxnSpPr>
        <p:spPr>
          <a:xfrm>
            <a:off x="11705647" y="1130434"/>
            <a:ext cx="0" cy="5311555"/>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4"/>
            </p:custDataLst>
          </p:nvPr>
        </p:nvSpPr>
        <p:spPr>
          <a:xfrm>
            <a:off x="460375" y="1130434"/>
            <a:ext cx="5737919" cy="5311555"/>
          </a:xfrm>
          <a:prstGeom prst="rect">
            <a:avLst/>
          </a:prstGeom>
          <a:solidFill>
            <a:srgbClr val="9CB9E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cxnSp>
        <p:nvCxnSpPr>
          <p:cNvPr id="10" name="直接连接符 9"/>
          <p:cNvCxnSpPr/>
          <p:nvPr/>
        </p:nvCxnSpPr>
        <p:spPr>
          <a:xfrm>
            <a:off x="6198904" y="1130434"/>
            <a:ext cx="0" cy="5311555"/>
          </a:xfrm>
          <a:prstGeom prst="line">
            <a:avLst/>
          </a:prstGeom>
          <a:ln w="63500">
            <a:solidFill>
              <a:srgbClr val="0043A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5"/>
            </p:custDataLst>
          </p:nvPr>
        </p:nvSpPr>
        <p:spPr>
          <a:xfrm>
            <a:off x="460530" y="1208962"/>
            <a:ext cx="4020124" cy="442223"/>
          </a:xfrm>
          <a:prstGeom prst="rect">
            <a:avLst/>
          </a:prstGeom>
          <a:noFill/>
        </p:spPr>
        <p:txBody>
          <a:bodyPr wrap="square" rtlCol="0"/>
          <a:lstStyle/>
          <a:p>
            <a:r>
              <a:rPr lang="zh-CN" altLang="en-US" sz="2400" b="1" dirty="0">
                <a:solidFill>
                  <a:srgbClr val="000000"/>
                </a:solidFill>
              </a:rPr>
              <a:t>团队负责人</a:t>
            </a:r>
          </a:p>
        </p:txBody>
      </p:sp>
      <p:pic>
        <p:nvPicPr>
          <p:cNvPr id="14" name="图片 13"/>
          <p:cNvPicPr>
            <a:picLocks noChangeAspect="1"/>
          </p:cNvPicPr>
          <p:nvPr/>
        </p:nvPicPr>
        <p:blipFill>
          <a:blip r:embed="rId14"/>
          <a:stretch>
            <a:fillRect/>
          </a:stretch>
        </p:blipFill>
        <p:spPr>
          <a:xfrm>
            <a:off x="616574" y="2014481"/>
            <a:ext cx="1729028" cy="2189467"/>
          </a:xfrm>
          <a:prstGeom prst="rect">
            <a:avLst/>
          </a:prstGeom>
        </p:spPr>
      </p:pic>
      <p:sp>
        <p:nvSpPr>
          <p:cNvPr id="15" name="TextBox 11"/>
          <p:cNvSpPr txBox="1"/>
          <p:nvPr>
            <p:custDataLst>
              <p:tags r:id="rId6"/>
            </p:custDataLst>
          </p:nvPr>
        </p:nvSpPr>
        <p:spPr>
          <a:xfrm>
            <a:off x="2462530" y="1923415"/>
            <a:ext cx="3766820" cy="4566920"/>
          </a:xfrm>
          <a:prstGeom prst="rect">
            <a:avLst/>
          </a:prstGeom>
          <a:noFill/>
        </p:spPr>
        <p:txBody>
          <a:bodyPr wrap="square" rtlCol="0">
            <a:normAutofit fontScale="92500" lnSpcReduction="20000"/>
          </a:bodyPr>
          <a:lstStyle/>
          <a:p>
            <a:pPr>
              <a:lnSpc>
                <a:spcPct val="14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应凯 副教授</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4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上海交通大学 数据服务实验室</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佐治亚理工博士</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上海市海外高层次人才</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en-US" altLang="zh-CN" sz="1600" dirty="0">
                <a:solidFill>
                  <a:schemeClr val="tx1"/>
                </a:solidFill>
                <a:latin typeface="微软雅黑" panose="020B0503020204020204" charset="-122"/>
                <a:ea typeface="微软雅黑" panose="020B0503020204020204" charset="-122"/>
              </a:rPr>
              <a:t>IEEE</a:t>
            </a:r>
            <a:r>
              <a:rPr lang="zh-CN" altLang="en-US" sz="1600" dirty="0">
                <a:solidFill>
                  <a:schemeClr val="tx1"/>
                </a:solidFill>
                <a:latin typeface="微软雅黑" panose="020B0503020204020204" charset="-122"/>
                <a:ea typeface="微软雅黑" panose="020B0503020204020204" charset="-122"/>
              </a:rPr>
              <a:t>高级会员</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一带一路经济研究会（澳门）高等教育专业委员会副主任委员 </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前夏普公司空间信息网络</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高可靠低时延通信首席标准化代表</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拥有美国</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国际专利</a:t>
            </a:r>
            <a:r>
              <a:rPr lang="en-US" altLang="zh-CN" sz="1600" dirty="0">
                <a:solidFill>
                  <a:schemeClr val="tx1"/>
                </a:solidFill>
                <a:latin typeface="微软雅黑" panose="020B0503020204020204" charset="-122"/>
                <a:ea typeface="微软雅黑" panose="020B0503020204020204" charset="-122"/>
              </a:rPr>
              <a:t>120</a:t>
            </a:r>
            <a:r>
              <a:rPr lang="zh-CN" altLang="en-US" sz="1600" dirty="0">
                <a:solidFill>
                  <a:schemeClr val="tx1"/>
                </a:solidFill>
                <a:latin typeface="微软雅黑" panose="020B0503020204020204" charset="-122"/>
                <a:ea typeface="微软雅黑" panose="020B0503020204020204" charset="-122"/>
              </a:rPr>
              <a:t>余项</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提交</a:t>
            </a:r>
            <a:r>
              <a:rPr lang="en-US" altLang="zh-CN" sz="1600" dirty="0">
                <a:solidFill>
                  <a:schemeClr val="tx1"/>
                </a:solidFill>
                <a:latin typeface="微软雅黑" panose="020B0503020204020204" charset="-122"/>
                <a:ea typeface="微软雅黑" panose="020B0503020204020204" charset="-122"/>
              </a:rPr>
              <a:t>3GPP</a:t>
            </a:r>
            <a:r>
              <a:rPr lang="zh-CN" altLang="en-US" sz="1600" dirty="0">
                <a:solidFill>
                  <a:schemeClr val="tx1"/>
                </a:solidFill>
                <a:latin typeface="微软雅黑" panose="020B0503020204020204" charset="-122"/>
                <a:ea typeface="微软雅黑" panose="020B0503020204020204" charset="-122"/>
              </a:rPr>
              <a:t>标准化提案</a:t>
            </a:r>
            <a:r>
              <a:rPr lang="en-US" altLang="zh-CN" sz="1600" dirty="0">
                <a:solidFill>
                  <a:schemeClr val="tx1"/>
                </a:solidFill>
                <a:latin typeface="微软雅黑" panose="020B0503020204020204" charset="-122"/>
                <a:ea typeface="微软雅黑" panose="020B0503020204020204" charset="-122"/>
              </a:rPr>
              <a:t>30</a:t>
            </a:r>
            <a:r>
              <a:rPr lang="zh-CN" altLang="en-US" sz="1600" dirty="0">
                <a:solidFill>
                  <a:schemeClr val="tx1"/>
                </a:solidFill>
                <a:latin typeface="微软雅黑" panose="020B0503020204020204" charset="-122"/>
                <a:ea typeface="微软雅黑" panose="020B0503020204020204" charset="-122"/>
              </a:rPr>
              <a:t>份</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超过</a:t>
            </a:r>
            <a:r>
              <a:rPr lang="en-US" altLang="zh-CN" sz="1600" dirty="0">
                <a:solidFill>
                  <a:schemeClr val="tx1"/>
                </a:solidFill>
                <a:latin typeface="微软雅黑" panose="020B0503020204020204" charset="-122"/>
                <a:ea typeface="微软雅黑" panose="020B0503020204020204" charset="-122"/>
              </a:rPr>
              <a:t>60</a:t>
            </a:r>
            <a:r>
              <a:rPr lang="zh-CN" altLang="en-US" sz="1600" dirty="0">
                <a:solidFill>
                  <a:schemeClr val="tx1"/>
                </a:solidFill>
                <a:latin typeface="微软雅黑" panose="020B0503020204020204" charset="-122"/>
                <a:ea typeface="微软雅黑" panose="020B0503020204020204" charset="-122"/>
              </a:rPr>
              <a:t>项专利已被纳入</a:t>
            </a:r>
            <a:r>
              <a:rPr lang="en-US" altLang="zh-CN" sz="1600" dirty="0">
                <a:solidFill>
                  <a:schemeClr val="tx1"/>
                </a:solidFill>
                <a:latin typeface="微软雅黑" panose="020B0503020204020204" charset="-122"/>
                <a:ea typeface="微软雅黑" panose="020B0503020204020204" charset="-122"/>
              </a:rPr>
              <a:t>5G</a:t>
            </a:r>
            <a:r>
              <a:rPr lang="zh-CN" altLang="en-US" sz="1600" dirty="0">
                <a:solidFill>
                  <a:schemeClr val="tx1"/>
                </a:solidFill>
                <a:latin typeface="微软雅黑" panose="020B0503020204020204" charset="-122"/>
                <a:ea typeface="微软雅黑" panose="020B0503020204020204" charset="-122"/>
              </a:rPr>
              <a:t>标准</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发表论文</a:t>
            </a:r>
            <a:r>
              <a:rPr lang="en-US" altLang="zh-CN" sz="1600" dirty="0">
                <a:solidFill>
                  <a:schemeClr val="tx1"/>
                </a:solidFill>
                <a:latin typeface="微软雅黑" panose="020B0503020204020204" charset="-122"/>
                <a:ea typeface="微软雅黑" panose="020B0503020204020204" charset="-122"/>
              </a:rPr>
              <a:t>50</a:t>
            </a:r>
            <a:r>
              <a:rPr lang="zh-CN" altLang="en-US" sz="1600" dirty="0">
                <a:solidFill>
                  <a:schemeClr val="tx1"/>
                </a:solidFill>
                <a:latin typeface="微软雅黑" panose="020B0503020204020204" charset="-122"/>
                <a:ea typeface="微软雅黑" panose="020B0503020204020204" charset="-122"/>
              </a:rPr>
              <a:t>余篇</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获中国通信学会科学技术奖二等奖</a:t>
            </a:r>
          </a:p>
        </p:txBody>
      </p:sp>
      <p:pic>
        <p:nvPicPr>
          <p:cNvPr id="17" name="图片 16"/>
          <p:cNvPicPr>
            <a:picLocks noChangeAspect="1"/>
          </p:cNvPicPr>
          <p:nvPr>
            <p:custDataLst>
              <p:tags r:id="rId7"/>
            </p:custDataLst>
          </p:nvPr>
        </p:nvPicPr>
        <p:blipFill rotWithShape="1">
          <a:blip r:embed="rId15" cstate="print">
            <a:extLst>
              <a:ext uri="{28A0092B-C50C-407E-A947-70E740481C1C}">
                <a14:useLocalDpi xmlns:a14="http://schemas.microsoft.com/office/drawing/2010/main" val="0"/>
              </a:ext>
            </a:extLst>
          </a:blip>
          <a:srcRect l="4622" t="5560" r="4211" b="3696"/>
          <a:stretch>
            <a:fillRect/>
          </a:stretch>
        </p:blipFill>
        <p:spPr>
          <a:xfrm>
            <a:off x="4976495" y="1209040"/>
            <a:ext cx="1075690" cy="1071245"/>
          </a:xfrm>
          <a:prstGeom prst="rect">
            <a:avLst/>
          </a:prstGeom>
        </p:spPr>
      </p:pic>
      <p:sp>
        <p:nvSpPr>
          <p:cNvPr id="22" name="文本框 21"/>
          <p:cNvSpPr txBox="1"/>
          <p:nvPr>
            <p:custDataLst>
              <p:tags r:id="rId8"/>
            </p:custDataLst>
          </p:nvPr>
        </p:nvSpPr>
        <p:spPr>
          <a:xfrm>
            <a:off x="6351603" y="1208962"/>
            <a:ext cx="4020124" cy="442223"/>
          </a:xfrm>
          <a:prstGeom prst="rect">
            <a:avLst/>
          </a:prstGeom>
          <a:noFill/>
        </p:spPr>
        <p:txBody>
          <a:bodyPr wrap="square" rtlCol="0"/>
          <a:lstStyle/>
          <a:p>
            <a:r>
              <a:rPr lang="zh-CN" altLang="en-US" sz="2400" b="1" dirty="0">
                <a:solidFill>
                  <a:srgbClr val="000000"/>
                </a:solidFill>
              </a:rPr>
              <a:t>合作单位负责人</a:t>
            </a:r>
          </a:p>
        </p:txBody>
      </p:sp>
      <p:sp>
        <p:nvSpPr>
          <p:cNvPr id="25" name="TextBox 11"/>
          <p:cNvSpPr txBox="1"/>
          <p:nvPr>
            <p:custDataLst>
              <p:tags r:id="rId9"/>
            </p:custDataLst>
          </p:nvPr>
        </p:nvSpPr>
        <p:spPr>
          <a:xfrm>
            <a:off x="7979410" y="4046513"/>
            <a:ext cx="3906520" cy="2334260"/>
          </a:xfrm>
          <a:prstGeom prst="rect">
            <a:avLst/>
          </a:prstGeom>
          <a:noFill/>
        </p:spPr>
        <p:txBody>
          <a:bodyPr wrap="square" rtlCol="0">
            <a:normAutofit fontScale="92500"/>
          </a:bodyPr>
          <a:lstStyle/>
          <a:p>
            <a:pPr>
              <a:lnSpc>
                <a:spcPct val="140000"/>
              </a:lnSpc>
            </a:pPr>
            <a:r>
              <a:rPr lang="zh-CN" altLang="en-US" sz="2000" b="1" dirty="0">
                <a:solidFill>
                  <a:schemeClr val="tx1"/>
                </a:solidFill>
                <a:latin typeface="HelveticaNeue Regular"/>
                <a:sym typeface="+mn-ea"/>
              </a:rPr>
              <a:t>彭伟 </a:t>
            </a:r>
            <a:r>
              <a:rPr lang="zh-CN" altLang="en-US" sz="2000" b="1" dirty="0">
                <a:solidFill>
                  <a:schemeClr val="tx1"/>
                </a:solidFill>
                <a:latin typeface="HelveticaNeue Regular"/>
              </a:rPr>
              <a:t>高级工程师</a:t>
            </a:r>
            <a:endParaRPr lang="en-US" altLang="zh-CN" sz="2000" b="1" dirty="0">
              <a:solidFill>
                <a:schemeClr val="tx1"/>
              </a:solidFill>
              <a:latin typeface="HelveticaNeue Regular"/>
            </a:endParaRPr>
          </a:p>
          <a:p>
            <a:pPr>
              <a:lnSpc>
                <a:spcPct val="140000"/>
              </a:lnSpc>
            </a:pPr>
            <a:r>
              <a:rPr lang="zh-CN" altLang="en-US" sz="2000" b="1" dirty="0">
                <a:solidFill>
                  <a:schemeClr val="tx1"/>
                </a:solidFill>
                <a:latin typeface="HelveticaNeue Regular"/>
              </a:rPr>
              <a:t>中国电子科技集团公司第七研究所</a:t>
            </a:r>
            <a:endParaRPr lang="en-US" altLang="zh-CN"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电磁频谱管理和电波环境监测高级专家</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latin typeface="微软雅黑" panose="020B0503020204020204" charset="-122"/>
                <a:ea typeface="微软雅黑" panose="020B0503020204020204" charset="-122"/>
              </a:rPr>
              <a:t>出版译著一部</a:t>
            </a:r>
            <a:endParaRPr lang="en-US" altLang="zh-CN" sz="1600" dirty="0">
              <a:solidFill>
                <a:schemeClr val="tx1"/>
              </a:solidFill>
              <a:latin typeface="微软雅黑" panose="020B0503020204020204" charset="-122"/>
              <a:ea typeface="微软雅黑" panose="020B0503020204020204" charset="-122"/>
            </a:endParaRPr>
          </a:p>
          <a:p>
            <a:pPr marL="285750" indent="-285750">
              <a:lnSpc>
                <a:spcPct val="120000"/>
              </a:lnSpc>
              <a:spcBef>
                <a:spcPts val="600"/>
              </a:spcBef>
              <a:buFont typeface="Wingdings" panose="05000000000000000000" pitchFamily="2" charset="2"/>
              <a:buChar char="l"/>
            </a:pPr>
            <a:r>
              <a:rPr lang="zh-CN" altLang="en-US" sz="1600" dirty="0">
                <a:solidFill>
                  <a:schemeClr val="tx1"/>
                </a:solidFill>
                <a:sym typeface="+mn-ea"/>
              </a:rPr>
              <a:t>授权专利八项</a:t>
            </a:r>
            <a:endParaRPr lang="zh-CN" altLang="en-US" sz="1600" dirty="0">
              <a:solidFill>
                <a:schemeClr val="tx1"/>
              </a:solidFill>
              <a:latin typeface="微软雅黑" panose="020B0503020204020204" charset="-122"/>
              <a:ea typeface="微软雅黑" panose="020B0503020204020204" charset="-122"/>
              <a:sym typeface="+mn-ea"/>
            </a:endParaRPr>
          </a:p>
        </p:txBody>
      </p:sp>
      <p:cxnSp>
        <p:nvCxnSpPr>
          <p:cNvPr id="29" name="直接连接符 28"/>
          <p:cNvCxnSpPr/>
          <p:nvPr>
            <p:custDataLst>
              <p:tags r:id="rId10"/>
            </p:custDataLst>
          </p:nvPr>
        </p:nvCxnSpPr>
        <p:spPr>
          <a:xfrm flipV="1">
            <a:off x="6346175" y="4028759"/>
            <a:ext cx="5325529" cy="10947"/>
          </a:xfrm>
          <a:prstGeom prst="line">
            <a:avLst/>
          </a:prstGeom>
          <a:ln w="19050">
            <a:solidFill>
              <a:schemeClr val="tx2">
                <a:lumMod val="10000"/>
                <a:lumOff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11"/>
          <p:cNvSpPr txBox="1"/>
          <p:nvPr>
            <p:custDataLst>
              <p:tags r:id="rId11"/>
            </p:custDataLst>
          </p:nvPr>
        </p:nvSpPr>
        <p:spPr>
          <a:xfrm>
            <a:off x="7979442" y="1870448"/>
            <a:ext cx="3759033" cy="1772552"/>
          </a:xfrm>
          <a:prstGeom prst="rect">
            <a:avLst/>
          </a:prstGeom>
          <a:noFill/>
        </p:spPr>
        <p:txBody>
          <a:bodyPr wrap="square" rtlCol="0">
            <a:normAutofit fontScale="92500" lnSpcReduction="20000"/>
          </a:bodyPr>
          <a:lstStyle/>
          <a:p>
            <a:pPr>
              <a:lnSpc>
                <a:spcPct val="140000"/>
              </a:lnSpc>
            </a:pPr>
            <a:r>
              <a:rPr lang="zh-CN" altLang="en-US" sz="2000" b="1" dirty="0">
                <a:solidFill>
                  <a:schemeClr val="tx1"/>
                </a:solidFill>
                <a:latin typeface="HelveticaNeue Regular"/>
                <a:sym typeface="+mn-ea"/>
              </a:rPr>
              <a:t>王兴瑜 高级工程师</a:t>
            </a:r>
            <a:endParaRPr lang="en-US" altLang="zh-CN" sz="2000" b="1" dirty="0">
              <a:solidFill>
                <a:schemeClr val="tx1"/>
              </a:solidFill>
              <a:latin typeface="HelveticaNeue Regular"/>
            </a:endParaRPr>
          </a:p>
          <a:p>
            <a:pPr>
              <a:lnSpc>
                <a:spcPct val="140000"/>
              </a:lnSpc>
            </a:pPr>
            <a:r>
              <a:rPr lang="zh-CN" altLang="en-US" sz="2000" b="1" dirty="0">
                <a:latin typeface="HelveticaNeue Regular"/>
              </a:rPr>
              <a:t>通信与导航</a:t>
            </a:r>
            <a:r>
              <a:rPr lang="zh-CN" altLang="en-US" sz="2000" b="1" dirty="0">
                <a:solidFill>
                  <a:schemeClr val="tx1"/>
                </a:solidFill>
                <a:latin typeface="HelveticaNeue Regular"/>
              </a:rPr>
              <a:t>研究所电磁频谱研究室</a:t>
            </a:r>
            <a:endParaRPr lang="en-US" altLang="zh-CN" sz="2000" b="1" dirty="0">
              <a:solidFill>
                <a:schemeClr val="tx1"/>
              </a:solidFill>
              <a:latin typeface="HelveticaNeue Regular"/>
            </a:endParaRPr>
          </a:p>
          <a:p>
            <a:pPr marL="285750" indent="-285750">
              <a:lnSpc>
                <a:spcPct val="150000"/>
              </a:lnSpc>
              <a:buFont typeface="Wingdings" panose="05000000000000000000" pitchFamily="2" charset="2"/>
              <a:buChar char="l"/>
            </a:pPr>
            <a:r>
              <a:rPr lang="zh-CN" altLang="en-US" sz="1600" dirty="0">
                <a:solidFill>
                  <a:schemeClr val="tx1"/>
                </a:solidFill>
              </a:rPr>
              <a:t>国家科技进步二等奖</a:t>
            </a:r>
            <a:r>
              <a:rPr lang="en-US" altLang="zh-CN" sz="1600" dirty="0">
                <a:solidFill>
                  <a:schemeClr val="tx1"/>
                </a:solidFill>
              </a:rPr>
              <a:t>1</a:t>
            </a:r>
            <a:r>
              <a:rPr lang="zh-CN" altLang="en-US" sz="1600" dirty="0">
                <a:solidFill>
                  <a:schemeClr val="tx1"/>
                </a:solidFill>
              </a:rPr>
              <a:t>项</a:t>
            </a:r>
            <a:endParaRPr lang="en-US" altLang="zh-CN" sz="1600" dirty="0">
              <a:solidFill>
                <a:schemeClr val="tx1"/>
              </a:solidFill>
            </a:endParaRPr>
          </a:p>
          <a:p>
            <a:pPr marL="285750" indent="-285750">
              <a:lnSpc>
                <a:spcPct val="150000"/>
              </a:lnSpc>
              <a:buFont typeface="Wingdings" panose="05000000000000000000" pitchFamily="2" charset="2"/>
              <a:buChar char="l"/>
            </a:pPr>
            <a:r>
              <a:rPr lang="en-US" altLang="zh-CN" sz="1600" dirty="0">
                <a:solidFill>
                  <a:schemeClr val="tx1"/>
                </a:solidFill>
              </a:rPr>
              <a:t>JD</a:t>
            </a:r>
            <a:r>
              <a:rPr lang="zh-CN" altLang="en-US" sz="1600" dirty="0">
                <a:solidFill>
                  <a:schemeClr val="tx1"/>
                </a:solidFill>
              </a:rPr>
              <a:t>科技进步二等奖</a:t>
            </a:r>
            <a:r>
              <a:rPr lang="en-US" altLang="zh-CN" sz="1600" dirty="0">
                <a:solidFill>
                  <a:schemeClr val="tx1"/>
                </a:solidFill>
              </a:rPr>
              <a:t>6</a:t>
            </a:r>
            <a:r>
              <a:rPr lang="zh-CN" altLang="en-US" sz="1600" dirty="0">
                <a:solidFill>
                  <a:schemeClr val="tx1"/>
                </a:solidFill>
              </a:rPr>
              <a:t>项</a:t>
            </a:r>
            <a:endParaRPr lang="zh-CN" altLang="en-US" sz="1600" dirty="0">
              <a:solidFill>
                <a:schemeClr val="tx1"/>
              </a:solidFill>
              <a:latin typeface="微软雅黑" panose="020B0503020204020204" charset="-122"/>
              <a:ea typeface="微软雅黑" panose="020B0503020204020204" charset="-122"/>
            </a:endParaRPr>
          </a:p>
        </p:txBody>
      </p:sp>
      <p:cxnSp>
        <p:nvCxnSpPr>
          <p:cNvPr id="18" name="直接连接符 17"/>
          <p:cNvCxnSpPr/>
          <p:nvPr>
            <p:custDataLst>
              <p:tags r:id="rId1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FC99B6F4-FFE7-4C7C-84EB-9EB8FF6C4187}"/>
              </a:ext>
            </a:extLst>
          </p:cNvPr>
          <p:cNvSpPr>
            <a:spLocks noGrp="1"/>
          </p:cNvSpPr>
          <p:nvPr>
            <p:ph type="sldNum" sz="quarter" idx="12"/>
          </p:nvPr>
        </p:nvSpPr>
        <p:spPr>
          <a:xfrm>
            <a:off x="10826750" y="6483155"/>
            <a:ext cx="1037230" cy="342900"/>
          </a:xfrm>
        </p:spPr>
        <p:txBody>
          <a:bodyPr/>
          <a:lstStyle/>
          <a:p>
            <a:fld id="{E077DA78-E013-4A8C-AD75-63A150561B10}" type="slidenum">
              <a:rPr lang="zh-CN" altLang="en-US" smtClean="0"/>
              <a:t>30</a:t>
            </a:fld>
            <a:endParaRPr lang="zh-CN" altLang="en-US" dirty="0"/>
          </a:p>
        </p:txBody>
      </p:sp>
      <p:pic>
        <p:nvPicPr>
          <p:cNvPr id="4" name="图片 3">
            <a:extLst>
              <a:ext uri="{FF2B5EF4-FFF2-40B4-BE49-F238E27FC236}">
                <a16:creationId xmlns:a16="http://schemas.microsoft.com/office/drawing/2014/main" id="{709A98DB-64C0-4149-BBEF-343DEF20EA9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29589" y="4160055"/>
            <a:ext cx="1330773" cy="1934738"/>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t>31</a:t>
            </a:fld>
            <a:endParaRPr lang="zh-CN" altLang="en-US" dirty="0"/>
          </a:p>
        </p:txBody>
      </p:sp>
      <p:sp>
        <p:nvSpPr>
          <p:cNvPr id="3" name="文本框 6"/>
          <p:cNvSpPr txBox="1"/>
          <p:nvPr>
            <p:custDataLst>
              <p:tags r:id="rId1"/>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团队成员</a:t>
            </a:r>
          </a:p>
        </p:txBody>
      </p:sp>
      <p:cxnSp>
        <p:nvCxnSpPr>
          <p:cNvPr id="4" name="直接连接符 3"/>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pic>
        <p:nvPicPr>
          <p:cNvPr id="5" name="Picture 3"/>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3135" b="2018"/>
          <a:stretch>
            <a:fillRect/>
          </a:stretch>
        </p:blipFill>
        <p:spPr bwMode="auto">
          <a:xfrm>
            <a:off x="754380" y="917515"/>
            <a:ext cx="1530737" cy="204225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custDataLst>
              <p:tags r:id="rId3"/>
            </p:custDataLst>
          </p:nvPr>
        </p:nvSpPr>
        <p:spPr>
          <a:xfrm>
            <a:off x="754380" y="2966365"/>
            <a:ext cx="1530737" cy="683214"/>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归琳</a:t>
            </a:r>
            <a:endParaRPr lang="en-US" altLang="zh-CN" sz="900" b="1" dirty="0">
              <a:solidFill>
                <a:schemeClr val="tx1"/>
              </a:solidFill>
            </a:endParaRPr>
          </a:p>
          <a:p>
            <a:pPr algn="ctr">
              <a:lnSpc>
                <a:spcPct val="130000"/>
              </a:lnSpc>
            </a:pPr>
            <a:r>
              <a:rPr lang="zh-CN" altLang="en-US" sz="900" b="1" dirty="0">
                <a:solidFill>
                  <a:schemeClr val="tx1"/>
                </a:solidFill>
              </a:rPr>
              <a:t>特聘教授</a:t>
            </a:r>
            <a:r>
              <a:rPr lang="en-US" altLang="zh-CN" sz="900" b="1" dirty="0">
                <a:solidFill>
                  <a:schemeClr val="tx1"/>
                </a:solidFill>
              </a:rPr>
              <a:t>/</a:t>
            </a:r>
            <a:r>
              <a:rPr lang="zh-CN" altLang="en-US" sz="900" b="1" dirty="0">
                <a:solidFill>
                  <a:schemeClr val="tx1"/>
                </a:solidFill>
              </a:rPr>
              <a:t>博导</a:t>
            </a:r>
            <a:endParaRPr lang="en-US" altLang="zh-CN" sz="900" b="1" dirty="0">
              <a:solidFill>
                <a:schemeClr val="tx1"/>
              </a:solidFill>
            </a:endParaRPr>
          </a:p>
          <a:p>
            <a:pPr algn="ctr">
              <a:lnSpc>
                <a:spcPct val="130000"/>
              </a:lnSpc>
            </a:pPr>
            <a:r>
              <a:rPr lang="en-US" altLang="zh-CN" sz="900" b="1" dirty="0">
                <a:solidFill>
                  <a:schemeClr val="tx1"/>
                </a:solidFill>
              </a:rPr>
              <a:t>ZQ</a:t>
            </a:r>
            <a:r>
              <a:rPr lang="zh-CN" altLang="en-US" sz="900" b="1" dirty="0">
                <a:solidFill>
                  <a:schemeClr val="tx1"/>
                </a:solidFill>
              </a:rPr>
              <a:t>人才计划</a:t>
            </a:r>
            <a:endParaRPr lang="en-US" altLang="zh-CN" sz="900" b="1" dirty="0">
              <a:solidFill>
                <a:schemeClr val="tx1"/>
              </a:solidFill>
            </a:endParaRPr>
          </a:p>
          <a:p>
            <a:pPr algn="ctr">
              <a:lnSpc>
                <a:spcPct val="130000"/>
              </a:lnSpc>
            </a:pPr>
            <a:r>
              <a:rPr lang="zh-CN" altLang="en-US" sz="900" b="1" dirty="0">
                <a:solidFill>
                  <a:schemeClr val="tx1"/>
                </a:solidFill>
              </a:rPr>
              <a:t>卓越工程师学院执行院长</a:t>
            </a:r>
          </a:p>
        </p:txBody>
      </p:sp>
      <p:sp>
        <p:nvSpPr>
          <p:cNvPr id="9" name="矩形 8"/>
          <p:cNvSpPr/>
          <p:nvPr>
            <p:custDataLst>
              <p:tags r:id="rId4"/>
            </p:custDataLst>
          </p:nvPr>
        </p:nvSpPr>
        <p:spPr>
          <a:xfrm>
            <a:off x="2740178" y="2959768"/>
            <a:ext cx="1565337" cy="689811"/>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肖双九</a:t>
            </a:r>
            <a:endParaRPr lang="en-US" altLang="zh-CN" sz="900" b="1" dirty="0">
              <a:solidFill>
                <a:schemeClr val="tx1"/>
              </a:solidFill>
            </a:endParaRPr>
          </a:p>
          <a:p>
            <a:pPr algn="ctr">
              <a:lnSpc>
                <a:spcPct val="130000"/>
              </a:lnSpc>
            </a:pPr>
            <a:r>
              <a:rPr lang="zh-CN" altLang="en-US" sz="900" b="1" dirty="0">
                <a:solidFill>
                  <a:schemeClr val="tx1"/>
                </a:solidFill>
              </a:rPr>
              <a:t>副教授</a:t>
            </a:r>
            <a:r>
              <a:rPr lang="en-US" altLang="zh-CN" sz="900" b="1" dirty="0">
                <a:solidFill>
                  <a:schemeClr val="tx1"/>
                </a:solidFill>
              </a:rPr>
              <a:t>/</a:t>
            </a:r>
            <a:r>
              <a:rPr lang="zh-CN" altLang="en-US" sz="900" b="1" dirty="0">
                <a:solidFill>
                  <a:schemeClr val="tx1"/>
                </a:solidFill>
              </a:rPr>
              <a:t>博导</a:t>
            </a:r>
            <a:endParaRPr lang="en-US" altLang="zh-CN" sz="900" b="1" dirty="0">
              <a:solidFill>
                <a:schemeClr val="tx1"/>
              </a:solidFill>
            </a:endParaRPr>
          </a:p>
          <a:p>
            <a:pPr algn="ctr">
              <a:lnSpc>
                <a:spcPct val="130000"/>
              </a:lnSpc>
            </a:pPr>
            <a:r>
              <a:rPr lang="zh-CN" altLang="en-US" sz="900" b="1" dirty="0">
                <a:solidFill>
                  <a:schemeClr val="tx1"/>
                </a:solidFill>
              </a:rPr>
              <a:t>计算机图学专业委员会委员</a:t>
            </a:r>
          </a:p>
          <a:p>
            <a:pPr algn="ctr">
              <a:lnSpc>
                <a:spcPct val="130000"/>
              </a:lnSpc>
            </a:pPr>
            <a:r>
              <a:rPr lang="zh-CN" altLang="en-US" sz="900" b="1" dirty="0">
                <a:solidFill>
                  <a:schemeClr val="tx1"/>
                </a:solidFill>
              </a:rPr>
              <a:t>学科发展工作委员会秘书长</a:t>
            </a:r>
          </a:p>
        </p:txBody>
      </p:sp>
      <p:sp>
        <p:nvSpPr>
          <p:cNvPr id="12" name="矩形 11"/>
          <p:cNvSpPr/>
          <p:nvPr>
            <p:custDataLst>
              <p:tags r:id="rId5"/>
            </p:custDataLst>
          </p:nvPr>
        </p:nvSpPr>
        <p:spPr>
          <a:xfrm>
            <a:off x="736394" y="5945101"/>
            <a:ext cx="1565337" cy="719309"/>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何瑞珠</a:t>
            </a:r>
          </a:p>
          <a:p>
            <a:pPr algn="ctr">
              <a:lnSpc>
                <a:spcPct val="130000"/>
              </a:lnSpc>
            </a:pPr>
            <a:r>
              <a:rPr lang="zh-CN" altLang="en-US" sz="900" b="1" dirty="0">
                <a:solidFill>
                  <a:schemeClr val="tx1"/>
                </a:solidFill>
              </a:rPr>
              <a:t>高级工程师</a:t>
            </a:r>
            <a:endParaRPr lang="en-US" altLang="zh-CN" sz="900" b="1" dirty="0">
              <a:solidFill>
                <a:schemeClr val="tx1"/>
              </a:solidFill>
            </a:endParaRPr>
          </a:p>
          <a:p>
            <a:pPr algn="ctr">
              <a:lnSpc>
                <a:spcPct val="130000"/>
              </a:lnSpc>
            </a:pPr>
            <a:r>
              <a:rPr lang="zh-CN" altLang="en-US" sz="900" b="1" dirty="0">
                <a:solidFill>
                  <a:schemeClr val="tx1"/>
                </a:solidFill>
              </a:rPr>
              <a:t>十四五预研项目负责人</a:t>
            </a:r>
          </a:p>
        </p:txBody>
      </p:sp>
      <p:sp>
        <p:nvSpPr>
          <p:cNvPr id="14" name="矩形 13"/>
          <p:cNvSpPr/>
          <p:nvPr>
            <p:custDataLst>
              <p:tags r:id="rId6"/>
            </p:custDataLst>
          </p:nvPr>
        </p:nvSpPr>
        <p:spPr>
          <a:xfrm>
            <a:off x="2729414" y="5967833"/>
            <a:ext cx="1593195" cy="719309"/>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陈东桥</a:t>
            </a:r>
          </a:p>
          <a:p>
            <a:pPr algn="ctr">
              <a:lnSpc>
                <a:spcPct val="130000"/>
              </a:lnSpc>
            </a:pPr>
            <a:r>
              <a:rPr lang="zh-CN" altLang="en-US" sz="900" b="1" dirty="0">
                <a:solidFill>
                  <a:schemeClr val="tx1"/>
                </a:solidFill>
              </a:rPr>
              <a:t>工程师</a:t>
            </a:r>
            <a:endParaRPr lang="en-US" altLang="zh-CN" sz="900" b="1" dirty="0">
              <a:solidFill>
                <a:schemeClr val="tx1"/>
              </a:solidFill>
            </a:endParaRPr>
          </a:p>
          <a:p>
            <a:pPr algn="ctr">
              <a:lnSpc>
                <a:spcPct val="130000"/>
              </a:lnSpc>
            </a:pPr>
            <a:r>
              <a:rPr lang="zh-CN" altLang="en-US" sz="900" b="1" dirty="0">
                <a:solidFill>
                  <a:schemeClr val="tx1"/>
                </a:solidFill>
              </a:rPr>
              <a:t>硬件设计，嵌入式软件</a:t>
            </a:r>
          </a:p>
        </p:txBody>
      </p:sp>
      <p:pic>
        <p:nvPicPr>
          <p:cNvPr id="17" name="Picture 4"/>
          <p:cNvPicPr>
            <a:picLocks noChangeAspect="1" noChangeArrowheads="1"/>
          </p:cNvPicPr>
          <p:nvPr/>
        </p:nvPicPr>
        <p:blipFill>
          <a:blip r:embed="rId17"/>
          <a:srcRect/>
          <a:stretch>
            <a:fillRect/>
          </a:stretch>
        </p:blipFill>
        <p:spPr bwMode="auto">
          <a:xfrm>
            <a:off x="4740471" y="910086"/>
            <a:ext cx="1559016" cy="2079011"/>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custDataLst>
              <p:tags r:id="rId7"/>
            </p:custDataLst>
          </p:nvPr>
        </p:nvSpPr>
        <p:spPr>
          <a:xfrm>
            <a:off x="4753167" y="2989097"/>
            <a:ext cx="1559016" cy="719309"/>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俞晖</a:t>
            </a:r>
            <a:endParaRPr lang="en-US" altLang="zh-CN" sz="900" b="1" dirty="0">
              <a:solidFill>
                <a:schemeClr val="tx1"/>
              </a:solidFill>
            </a:endParaRPr>
          </a:p>
          <a:p>
            <a:pPr algn="ctr">
              <a:lnSpc>
                <a:spcPct val="130000"/>
              </a:lnSpc>
            </a:pPr>
            <a:r>
              <a:rPr lang="zh-CN" altLang="en-US" sz="900" b="1" dirty="0">
                <a:solidFill>
                  <a:schemeClr val="tx1"/>
                </a:solidFill>
              </a:rPr>
              <a:t>高级工程师</a:t>
            </a:r>
            <a:endParaRPr lang="en-US" altLang="zh-CN" sz="900" b="1" dirty="0">
              <a:solidFill>
                <a:schemeClr val="tx1"/>
              </a:solidFill>
            </a:endParaRPr>
          </a:p>
          <a:p>
            <a:pPr algn="ctr">
              <a:lnSpc>
                <a:spcPct val="130000"/>
              </a:lnSpc>
            </a:pPr>
            <a:r>
              <a:rPr lang="zh-CN" altLang="en-US" sz="900" b="1" dirty="0">
                <a:solidFill>
                  <a:schemeClr val="tx1"/>
                </a:solidFill>
              </a:rPr>
              <a:t>主持</a:t>
            </a:r>
            <a:r>
              <a:rPr lang="en-US" altLang="zh-CN" sz="900" b="1" dirty="0">
                <a:solidFill>
                  <a:schemeClr val="tx1"/>
                </a:solidFill>
              </a:rPr>
              <a:t>/</a:t>
            </a:r>
            <a:r>
              <a:rPr lang="zh-CN" altLang="en-US" sz="900" b="1" dirty="0">
                <a:solidFill>
                  <a:schemeClr val="tx1"/>
                </a:solidFill>
              </a:rPr>
              <a:t>参与重大专项、</a:t>
            </a:r>
            <a:r>
              <a:rPr lang="en-US" altLang="zh-CN" sz="900" b="1" dirty="0">
                <a:solidFill>
                  <a:schemeClr val="tx1"/>
                </a:solidFill>
              </a:rPr>
              <a:t>863</a:t>
            </a:r>
            <a:r>
              <a:rPr lang="zh-CN" altLang="en-US" sz="900" b="1" dirty="0">
                <a:solidFill>
                  <a:schemeClr val="tx1"/>
                </a:solidFill>
              </a:rPr>
              <a:t>、 </a:t>
            </a:r>
            <a:r>
              <a:rPr lang="en-US" altLang="zh-CN" sz="900" b="1" dirty="0">
                <a:solidFill>
                  <a:schemeClr val="tx1"/>
                </a:solidFill>
              </a:rPr>
              <a:t>973</a:t>
            </a:r>
            <a:r>
              <a:rPr lang="zh-CN" altLang="en-US" sz="900" b="1" dirty="0">
                <a:solidFill>
                  <a:schemeClr val="tx1"/>
                </a:solidFill>
              </a:rPr>
              <a:t>、自然科学基金</a:t>
            </a:r>
          </a:p>
        </p:txBody>
      </p:sp>
      <p:sp>
        <p:nvSpPr>
          <p:cNvPr id="21" name="矩形: 圆角 194"/>
          <p:cNvSpPr/>
          <p:nvPr>
            <p:custDataLst>
              <p:tags r:id="rId8"/>
            </p:custDataLst>
          </p:nvPr>
        </p:nvSpPr>
        <p:spPr>
          <a:xfrm>
            <a:off x="9138285" y="4014470"/>
            <a:ext cx="2154555" cy="2508250"/>
          </a:xfrm>
          <a:prstGeom prst="roundRect">
            <a:avLst>
              <a:gd name="adj" fmla="val 4573"/>
            </a:avLst>
          </a:prstGeom>
          <a:solidFill>
            <a:schemeClr val="bg1"/>
          </a:solidFill>
          <a:ln w="12700" cap="flat">
            <a:solidFill>
              <a:srgbClr val="0043A8"/>
            </a:solidFill>
            <a:prstDash val="solid"/>
            <a:miter/>
          </a:ln>
          <a:effectLst/>
        </p:spPr>
        <p:txBody>
          <a:bodyPr rtlCol="0" anchor="ctr">
            <a:normAutofit/>
          </a:bodyPr>
          <a:lstStyle/>
          <a:p>
            <a:pPr algn="ctr"/>
            <a:endParaRPr lang="en-US" altLang="zh-CN" sz="1200" dirty="0">
              <a:latin typeface="Arial" panose="020B0604020202020204" pitchFamily="34" charset="0"/>
              <a:ea typeface="微软雅黑" panose="020B0503020204020204" charset="-122"/>
            </a:endParaRPr>
          </a:p>
        </p:txBody>
      </p:sp>
      <p:sp>
        <p:nvSpPr>
          <p:cNvPr id="22" name="矩形: 圆角 195"/>
          <p:cNvSpPr/>
          <p:nvPr>
            <p:custDataLst>
              <p:tags r:id="rId9"/>
            </p:custDataLst>
          </p:nvPr>
        </p:nvSpPr>
        <p:spPr>
          <a:xfrm>
            <a:off x="9224645" y="5845175"/>
            <a:ext cx="1972310" cy="462915"/>
          </a:xfrm>
          <a:prstGeom prst="roundRect">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lstStyle/>
          <a:p>
            <a:pPr algn="ctr"/>
            <a:r>
              <a:rPr kumimoji="1" lang="zh-CN" altLang="en-US" sz="1600" b="1" dirty="0">
                <a:solidFill>
                  <a:srgbClr val="FFFFFF"/>
                </a:solidFill>
                <a:latin typeface="+mn-ea"/>
              </a:rPr>
              <a:t>项目总人数：</a:t>
            </a:r>
            <a:r>
              <a:rPr kumimoji="1" lang="en-US" altLang="zh-CN" sz="1600" b="1" dirty="0">
                <a:solidFill>
                  <a:srgbClr val="FFFFFF"/>
                </a:solidFill>
                <a:latin typeface="+mn-ea"/>
                <a:cs typeface="Tahoma" panose="020B0604030504040204" pitchFamily="34" charset="0"/>
              </a:rPr>
              <a:t>47</a:t>
            </a:r>
            <a:r>
              <a:rPr kumimoji="1" lang="zh-CN" altLang="en-US" sz="1600" b="1" dirty="0">
                <a:solidFill>
                  <a:srgbClr val="FFFFFF"/>
                </a:solidFill>
                <a:latin typeface="+mn-ea"/>
              </a:rPr>
              <a:t>人</a:t>
            </a:r>
          </a:p>
        </p:txBody>
      </p:sp>
      <p:sp>
        <p:nvSpPr>
          <p:cNvPr id="23" name="文本框 22"/>
          <p:cNvSpPr txBox="1"/>
          <p:nvPr>
            <p:custDataLst>
              <p:tags r:id="rId10"/>
            </p:custDataLst>
          </p:nvPr>
        </p:nvSpPr>
        <p:spPr>
          <a:xfrm>
            <a:off x="9224360" y="4196279"/>
            <a:ext cx="1828212" cy="1624097"/>
          </a:xfrm>
          <a:prstGeom prst="rect">
            <a:avLst/>
          </a:prstGeom>
          <a:noFill/>
        </p:spPr>
        <p:txBody>
          <a:bodyPr wrap="square">
            <a:normAutofit fontScale="82500" lnSpcReduction="20000"/>
          </a:bodyPr>
          <a:lstStyle/>
          <a:p>
            <a:pPr algn="dist">
              <a:lnSpc>
                <a:spcPct val="150000"/>
              </a:lnSpc>
            </a:pPr>
            <a:r>
              <a:rPr lang="zh-CN" altLang="en-US" b="1" dirty="0">
                <a:solidFill>
                  <a:srgbClr val="0043A8"/>
                </a:solidFill>
                <a:latin typeface="+mn-ea"/>
              </a:rPr>
              <a:t>国家级人才</a:t>
            </a:r>
            <a:r>
              <a:rPr lang="zh-CN" altLang="en-US" sz="1800" b="1" dirty="0">
                <a:solidFill>
                  <a:srgbClr val="0043A8"/>
                </a:solidFill>
                <a:effectLst/>
                <a:latin typeface="+mn-ea"/>
              </a:rPr>
              <a:t> </a:t>
            </a:r>
            <a:r>
              <a:rPr lang="en-US" altLang="zh-CN" sz="1800" b="1" dirty="0">
                <a:solidFill>
                  <a:srgbClr val="0043A8"/>
                </a:solidFill>
                <a:effectLst/>
                <a:latin typeface="+mn-ea"/>
              </a:rPr>
              <a:t> 2</a:t>
            </a:r>
            <a:r>
              <a:rPr lang="zh-CN" altLang="en-US" b="1" dirty="0">
                <a:solidFill>
                  <a:srgbClr val="0043A8"/>
                </a:solidFill>
                <a:latin typeface="+mn-ea"/>
              </a:rPr>
              <a:t>名</a:t>
            </a:r>
            <a:endParaRPr lang="en-US" altLang="zh-CN" b="1" dirty="0">
              <a:solidFill>
                <a:srgbClr val="0043A8"/>
              </a:solidFill>
              <a:latin typeface="+mn-ea"/>
            </a:endParaRPr>
          </a:p>
          <a:p>
            <a:pPr algn="dist">
              <a:lnSpc>
                <a:spcPct val="150000"/>
              </a:lnSpc>
            </a:pPr>
            <a:r>
              <a:rPr lang="zh-CN" altLang="en-US" sz="1800" b="1" dirty="0">
                <a:solidFill>
                  <a:srgbClr val="0043A8"/>
                </a:solidFill>
                <a:effectLst/>
                <a:latin typeface="+mn-ea"/>
              </a:rPr>
              <a:t>省部级人才  </a:t>
            </a:r>
            <a:r>
              <a:rPr lang="en-US" altLang="zh-CN" sz="1800" b="1" dirty="0">
                <a:solidFill>
                  <a:srgbClr val="0043A8"/>
                </a:solidFill>
                <a:effectLst/>
                <a:latin typeface="+mn-ea"/>
              </a:rPr>
              <a:t>5</a:t>
            </a:r>
            <a:r>
              <a:rPr lang="zh-CN" altLang="en-US" sz="1800" b="1" dirty="0">
                <a:solidFill>
                  <a:srgbClr val="0043A8"/>
                </a:solidFill>
                <a:effectLst/>
                <a:latin typeface="+mn-ea"/>
              </a:rPr>
              <a:t>名</a:t>
            </a:r>
            <a:endParaRPr lang="en-US" altLang="zh-CN" sz="1800" b="1" dirty="0">
              <a:solidFill>
                <a:srgbClr val="0043A8"/>
              </a:solidFill>
              <a:effectLst/>
              <a:latin typeface="+mn-ea"/>
            </a:endParaRPr>
          </a:p>
          <a:p>
            <a:pPr algn="dist">
              <a:lnSpc>
                <a:spcPct val="150000"/>
              </a:lnSpc>
            </a:pPr>
            <a:r>
              <a:rPr lang="zh-CN" altLang="en-US" b="1" dirty="0">
                <a:solidFill>
                  <a:srgbClr val="0043A8"/>
                </a:solidFill>
                <a:latin typeface="+mn-ea"/>
              </a:rPr>
              <a:t>高级职称  </a:t>
            </a:r>
            <a:r>
              <a:rPr lang="en-US" altLang="zh-CN" b="1" dirty="0">
                <a:solidFill>
                  <a:srgbClr val="0043A8"/>
                </a:solidFill>
                <a:latin typeface="+mn-ea"/>
              </a:rPr>
              <a:t> 7</a:t>
            </a:r>
            <a:r>
              <a:rPr lang="zh-CN" altLang="en-US" b="1" dirty="0">
                <a:solidFill>
                  <a:srgbClr val="0043A8"/>
                </a:solidFill>
                <a:latin typeface="+mn-ea"/>
              </a:rPr>
              <a:t>名</a:t>
            </a:r>
            <a:endParaRPr lang="en-US" altLang="zh-CN" sz="1800" b="1" dirty="0">
              <a:solidFill>
                <a:srgbClr val="0043A8"/>
              </a:solidFill>
              <a:effectLst/>
              <a:latin typeface="+mn-ea"/>
            </a:endParaRPr>
          </a:p>
          <a:p>
            <a:pPr algn="dist">
              <a:lnSpc>
                <a:spcPct val="150000"/>
              </a:lnSpc>
            </a:pPr>
            <a:r>
              <a:rPr lang="zh-CN" altLang="en-US" sz="1800" b="1" dirty="0">
                <a:solidFill>
                  <a:srgbClr val="0043A8"/>
                </a:solidFill>
                <a:effectLst/>
                <a:latin typeface="+mn-ea"/>
              </a:rPr>
              <a:t>博士生     </a:t>
            </a:r>
            <a:r>
              <a:rPr lang="en-US" altLang="zh-CN" sz="1800" b="1" dirty="0">
                <a:solidFill>
                  <a:srgbClr val="0043A8"/>
                </a:solidFill>
                <a:effectLst/>
                <a:latin typeface="+mn-ea"/>
              </a:rPr>
              <a:t> 13</a:t>
            </a:r>
            <a:r>
              <a:rPr lang="zh-CN" altLang="en-US" sz="1800" b="1" dirty="0">
                <a:solidFill>
                  <a:srgbClr val="0043A8"/>
                </a:solidFill>
                <a:effectLst/>
                <a:latin typeface="+mn-ea"/>
              </a:rPr>
              <a:t>名</a:t>
            </a:r>
            <a:endParaRPr lang="en-US" altLang="zh-CN" sz="1800" b="1" dirty="0">
              <a:solidFill>
                <a:srgbClr val="0043A8"/>
              </a:solidFill>
              <a:effectLst/>
              <a:latin typeface="+mn-ea"/>
            </a:endParaRPr>
          </a:p>
          <a:p>
            <a:pPr algn="dist">
              <a:lnSpc>
                <a:spcPct val="150000"/>
              </a:lnSpc>
            </a:pPr>
            <a:r>
              <a:rPr lang="zh-CN" altLang="en-US" b="1" dirty="0">
                <a:solidFill>
                  <a:srgbClr val="0043A8"/>
                </a:solidFill>
                <a:latin typeface="+mn-ea"/>
              </a:rPr>
              <a:t>硕士生 </a:t>
            </a:r>
            <a:r>
              <a:rPr lang="en-US" altLang="zh-CN" b="1" dirty="0">
                <a:solidFill>
                  <a:srgbClr val="0043A8"/>
                </a:solidFill>
                <a:latin typeface="+mn-ea"/>
              </a:rPr>
              <a:t> </a:t>
            </a:r>
            <a:r>
              <a:rPr lang="zh-CN" altLang="en-US" b="1" dirty="0">
                <a:solidFill>
                  <a:srgbClr val="0043A8"/>
                </a:solidFill>
                <a:latin typeface="+mn-ea"/>
              </a:rPr>
              <a:t>      </a:t>
            </a:r>
            <a:r>
              <a:rPr lang="en-US" altLang="zh-CN" b="1" dirty="0">
                <a:solidFill>
                  <a:srgbClr val="0043A8"/>
                </a:solidFill>
                <a:latin typeface="+mn-ea"/>
              </a:rPr>
              <a:t>16</a:t>
            </a:r>
            <a:r>
              <a:rPr lang="zh-CN" altLang="en-US" b="1" dirty="0">
                <a:solidFill>
                  <a:srgbClr val="0043A8"/>
                </a:solidFill>
                <a:latin typeface="+mn-ea"/>
              </a:rPr>
              <a:t>名</a:t>
            </a:r>
            <a:endParaRPr lang="zh-CN" altLang="en-US" sz="1800" b="1" dirty="0">
              <a:solidFill>
                <a:srgbClr val="0043A8"/>
              </a:solidFill>
              <a:effectLst/>
              <a:latin typeface="+mn-ea"/>
            </a:endParaRPr>
          </a:p>
        </p:txBody>
      </p:sp>
      <p:pic>
        <p:nvPicPr>
          <p:cNvPr id="27" name="Picture 3">
            <a:extLst>
              <a:ext uri="{FF2B5EF4-FFF2-40B4-BE49-F238E27FC236}">
                <a16:creationId xmlns:a16="http://schemas.microsoft.com/office/drawing/2014/main" id="{86F2001B-995D-491E-91FC-0A63456997E3}"/>
              </a:ext>
            </a:extLst>
          </p:cNvPr>
          <p:cNvPicPr>
            <a:picLocks noChangeAspect="1"/>
          </p:cNvPicPr>
          <p:nvPr/>
        </p:nvPicPr>
        <p:blipFill>
          <a:blip r:embed="rId18"/>
          <a:stretch>
            <a:fillRect/>
          </a:stretch>
        </p:blipFill>
        <p:spPr>
          <a:xfrm>
            <a:off x="2796065" y="917514"/>
            <a:ext cx="1460697" cy="2042254"/>
          </a:xfrm>
          <a:prstGeom prst="rect">
            <a:avLst/>
          </a:prstGeom>
        </p:spPr>
      </p:pic>
      <p:sp>
        <p:nvSpPr>
          <p:cNvPr id="24" name="矩形 23">
            <a:extLst>
              <a:ext uri="{FF2B5EF4-FFF2-40B4-BE49-F238E27FC236}">
                <a16:creationId xmlns:a16="http://schemas.microsoft.com/office/drawing/2014/main" id="{39322B40-831B-4004-916A-B66A72503D1D}"/>
              </a:ext>
            </a:extLst>
          </p:cNvPr>
          <p:cNvSpPr/>
          <p:nvPr>
            <p:custDataLst>
              <p:tags r:id="rId11"/>
            </p:custDataLst>
          </p:nvPr>
        </p:nvSpPr>
        <p:spPr>
          <a:xfrm>
            <a:off x="6783196" y="2983830"/>
            <a:ext cx="1593195" cy="719309"/>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李军</a:t>
            </a:r>
          </a:p>
          <a:p>
            <a:pPr algn="ctr">
              <a:lnSpc>
                <a:spcPct val="130000"/>
              </a:lnSpc>
            </a:pPr>
            <a:r>
              <a:rPr lang="zh-CN" altLang="en-US" sz="900" b="1" dirty="0">
                <a:solidFill>
                  <a:schemeClr val="tx1"/>
                </a:solidFill>
              </a:rPr>
              <a:t>工程师</a:t>
            </a:r>
            <a:endParaRPr lang="en-US" altLang="zh-CN" sz="900" b="1" dirty="0">
              <a:solidFill>
                <a:schemeClr val="tx1"/>
              </a:solidFill>
            </a:endParaRPr>
          </a:p>
          <a:p>
            <a:pPr algn="ctr">
              <a:lnSpc>
                <a:spcPct val="130000"/>
              </a:lnSpc>
            </a:pPr>
            <a:r>
              <a:rPr lang="zh-CN" altLang="en-US" sz="900" b="1" dirty="0">
                <a:solidFill>
                  <a:schemeClr val="tx1"/>
                </a:solidFill>
              </a:rPr>
              <a:t>多域多维电磁特征模型论证</a:t>
            </a:r>
          </a:p>
        </p:txBody>
      </p:sp>
      <p:sp>
        <p:nvSpPr>
          <p:cNvPr id="25" name="矩形 24">
            <a:extLst>
              <a:ext uri="{FF2B5EF4-FFF2-40B4-BE49-F238E27FC236}">
                <a16:creationId xmlns:a16="http://schemas.microsoft.com/office/drawing/2014/main" id="{1E95F6A1-4713-4618-A71A-5D37830D7983}"/>
              </a:ext>
            </a:extLst>
          </p:cNvPr>
          <p:cNvSpPr/>
          <p:nvPr>
            <p:custDataLst>
              <p:tags r:id="rId12"/>
            </p:custDataLst>
          </p:nvPr>
        </p:nvSpPr>
        <p:spPr>
          <a:xfrm>
            <a:off x="8780233" y="2983830"/>
            <a:ext cx="1593195" cy="719309"/>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周成</a:t>
            </a:r>
          </a:p>
          <a:p>
            <a:pPr algn="ctr">
              <a:lnSpc>
                <a:spcPct val="130000"/>
              </a:lnSpc>
            </a:pPr>
            <a:r>
              <a:rPr lang="zh-CN" altLang="en-US" sz="900" b="1" dirty="0">
                <a:solidFill>
                  <a:schemeClr val="tx1"/>
                </a:solidFill>
              </a:rPr>
              <a:t>助研</a:t>
            </a:r>
            <a:r>
              <a:rPr lang="en-US" altLang="zh-CN" sz="900" b="1" dirty="0">
                <a:solidFill>
                  <a:schemeClr val="tx1"/>
                </a:solidFill>
              </a:rPr>
              <a:t>/</a:t>
            </a:r>
            <a:r>
              <a:rPr lang="zh-CN" altLang="en-US" sz="900" b="1" dirty="0">
                <a:solidFill>
                  <a:schemeClr val="tx1"/>
                </a:solidFill>
              </a:rPr>
              <a:t>副主任</a:t>
            </a:r>
            <a:endParaRPr lang="en-US" altLang="zh-CN" sz="900" b="1" dirty="0">
              <a:solidFill>
                <a:schemeClr val="tx1"/>
              </a:solidFill>
            </a:endParaRPr>
          </a:p>
          <a:p>
            <a:pPr algn="ctr">
              <a:lnSpc>
                <a:spcPct val="130000"/>
              </a:lnSpc>
            </a:pPr>
            <a:r>
              <a:rPr lang="zh-CN" altLang="en-US" sz="900" b="1" dirty="0">
                <a:solidFill>
                  <a:schemeClr val="tx1"/>
                </a:solidFill>
              </a:rPr>
              <a:t>多维电磁特征融合算法设计</a:t>
            </a:r>
          </a:p>
        </p:txBody>
      </p:sp>
      <p:sp>
        <p:nvSpPr>
          <p:cNvPr id="26" name="矩形 25">
            <a:extLst>
              <a:ext uri="{FF2B5EF4-FFF2-40B4-BE49-F238E27FC236}">
                <a16:creationId xmlns:a16="http://schemas.microsoft.com/office/drawing/2014/main" id="{A0C90930-B510-405D-B1E4-6C07F72271AD}"/>
              </a:ext>
            </a:extLst>
          </p:cNvPr>
          <p:cNvSpPr/>
          <p:nvPr>
            <p:custDataLst>
              <p:tags r:id="rId13"/>
            </p:custDataLst>
          </p:nvPr>
        </p:nvSpPr>
        <p:spPr>
          <a:xfrm>
            <a:off x="4706292" y="5967833"/>
            <a:ext cx="1593195" cy="719309"/>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闫宗泽</a:t>
            </a:r>
          </a:p>
          <a:p>
            <a:pPr algn="ctr">
              <a:lnSpc>
                <a:spcPct val="130000"/>
              </a:lnSpc>
            </a:pPr>
            <a:r>
              <a:rPr lang="zh-CN" altLang="en-US" sz="900" b="1" dirty="0">
                <a:solidFill>
                  <a:schemeClr val="tx1"/>
                </a:solidFill>
              </a:rPr>
              <a:t>工程师</a:t>
            </a:r>
            <a:endParaRPr lang="en-US" altLang="zh-CN" sz="900" b="1" dirty="0">
              <a:solidFill>
                <a:schemeClr val="tx1"/>
              </a:solidFill>
            </a:endParaRPr>
          </a:p>
          <a:p>
            <a:pPr algn="ctr">
              <a:lnSpc>
                <a:spcPct val="130000"/>
              </a:lnSpc>
            </a:pPr>
            <a:r>
              <a:rPr lang="zh-CN" altLang="en-US" sz="900" b="1" dirty="0">
                <a:solidFill>
                  <a:schemeClr val="tx1"/>
                </a:solidFill>
              </a:rPr>
              <a:t>感知模块整体设计负责人</a:t>
            </a:r>
          </a:p>
        </p:txBody>
      </p:sp>
      <p:sp>
        <p:nvSpPr>
          <p:cNvPr id="28" name="矩形 27">
            <a:extLst>
              <a:ext uri="{FF2B5EF4-FFF2-40B4-BE49-F238E27FC236}">
                <a16:creationId xmlns:a16="http://schemas.microsoft.com/office/drawing/2014/main" id="{0ECD4E67-53D4-4CE2-BA7F-263E154F6FCB}"/>
              </a:ext>
            </a:extLst>
          </p:cNvPr>
          <p:cNvSpPr/>
          <p:nvPr>
            <p:custDataLst>
              <p:tags r:id="rId14"/>
            </p:custDataLst>
          </p:nvPr>
        </p:nvSpPr>
        <p:spPr>
          <a:xfrm>
            <a:off x="6791673" y="5945100"/>
            <a:ext cx="1593195" cy="719309"/>
          </a:xfrm>
          <a:prstGeom prst="rect">
            <a:avLst/>
          </a:prstGeom>
          <a:solidFill>
            <a:srgbClr val="E1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30000"/>
              </a:lnSpc>
            </a:pPr>
            <a:r>
              <a:rPr lang="zh-CN" altLang="en-US" sz="900" b="1" dirty="0">
                <a:solidFill>
                  <a:schemeClr val="tx1"/>
                </a:solidFill>
              </a:rPr>
              <a:t>曾嘉荣</a:t>
            </a:r>
            <a:endParaRPr lang="en-US" altLang="zh-CN" sz="900" b="1" dirty="0">
              <a:solidFill>
                <a:schemeClr val="tx1"/>
              </a:solidFill>
            </a:endParaRPr>
          </a:p>
          <a:p>
            <a:pPr algn="ctr">
              <a:lnSpc>
                <a:spcPct val="130000"/>
              </a:lnSpc>
            </a:pPr>
            <a:r>
              <a:rPr lang="zh-CN" altLang="en-US" sz="900" b="1" dirty="0">
                <a:solidFill>
                  <a:schemeClr val="tx1"/>
                </a:solidFill>
              </a:rPr>
              <a:t>工程师</a:t>
            </a:r>
            <a:endParaRPr lang="en-US" altLang="zh-CN" sz="900" b="1" dirty="0">
              <a:solidFill>
                <a:schemeClr val="tx1"/>
              </a:solidFill>
            </a:endParaRPr>
          </a:p>
          <a:p>
            <a:pPr algn="ctr">
              <a:lnSpc>
                <a:spcPct val="130000"/>
              </a:lnSpc>
            </a:pPr>
            <a:r>
              <a:rPr lang="zh-CN" altLang="en-US" sz="900" b="1" dirty="0">
                <a:solidFill>
                  <a:schemeClr val="tx1"/>
                </a:solidFill>
              </a:rPr>
              <a:t>分布式目标定位算法设计</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6"/>
          <p:cNvSpPr txBox="1"/>
          <p:nvPr>
            <p:custDataLst>
              <p:tags r:id="rId2"/>
            </p:custDataLst>
          </p:nvPr>
        </p:nvSpPr>
        <p:spPr>
          <a:xfrm>
            <a:off x="647700" y="83820"/>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研究条件</a:t>
            </a:r>
          </a:p>
        </p:txBody>
      </p:sp>
      <p:cxnSp>
        <p:nvCxnSpPr>
          <p:cNvPr id="21" name="直接连接符 20"/>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E8B48ABF-4623-4111-82F1-A65C5D749673}"/>
              </a:ext>
            </a:extLst>
          </p:cNvPr>
          <p:cNvSpPr>
            <a:spLocks noGrp="1"/>
          </p:cNvSpPr>
          <p:nvPr>
            <p:ph type="sldNum" sz="quarter" idx="12"/>
          </p:nvPr>
        </p:nvSpPr>
        <p:spPr/>
        <p:txBody>
          <a:bodyPr/>
          <a:lstStyle/>
          <a:p>
            <a:fld id="{48DCEDA9-FE4E-45E7-BD88-ED2AE9648CD7}" type="slidenum">
              <a:rPr lang="zh-CN" altLang="en-US" smtClean="0"/>
              <a:t>32</a:t>
            </a:fld>
            <a:endParaRPr lang="zh-CN" altLang="en-US"/>
          </a:p>
        </p:txBody>
      </p:sp>
      <p:pic>
        <p:nvPicPr>
          <p:cNvPr id="22" name="图片 21" descr="图片4">
            <a:extLst>
              <a:ext uri="{FF2B5EF4-FFF2-40B4-BE49-F238E27FC236}">
                <a16:creationId xmlns:a16="http://schemas.microsoft.com/office/drawing/2014/main" id="{7C4E0D8C-1437-4349-86EA-0386D74E0890}"/>
              </a:ext>
            </a:extLst>
          </p:cNvPr>
          <p:cNvPicPr/>
          <p:nvPr/>
        </p:nvPicPr>
        <p:blipFill>
          <a:blip r:embed="rId5"/>
          <a:stretch>
            <a:fillRect/>
          </a:stretch>
        </p:blipFill>
        <p:spPr>
          <a:xfrm>
            <a:off x="1593273" y="1025237"/>
            <a:ext cx="8520545" cy="5489864"/>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A7B0-3F98-9C2B-C0CE-CD2358D04C5F}"/>
            </a:ext>
          </a:extLst>
        </p:cNvPr>
        <p:cNvGrpSpPr/>
        <p:nvPr/>
      </p:nvGrpSpPr>
      <p:grpSpPr>
        <a:xfrm>
          <a:off x="0" y="0"/>
          <a:ext cx="0" cy="0"/>
          <a:chOff x="0" y="0"/>
          <a:chExt cx="0" cy="0"/>
        </a:xfrm>
      </p:grpSpPr>
      <p:pic>
        <p:nvPicPr>
          <p:cNvPr id="85" name="图片 84">
            <a:extLst>
              <a:ext uri="{FF2B5EF4-FFF2-40B4-BE49-F238E27FC236}">
                <a16:creationId xmlns:a16="http://schemas.microsoft.com/office/drawing/2014/main" id="{9A3D514A-D019-7089-C5EC-33BC022119F3}"/>
              </a:ext>
            </a:extLst>
          </p:cNvPr>
          <p:cNvPicPr>
            <a:picLocks noChangeAspect="1"/>
          </p:cNvPicPr>
          <p:nvPr/>
        </p:nvPicPr>
        <p:blipFill>
          <a:blip r:embed="rId14"/>
          <a:stretch>
            <a:fillRect/>
          </a:stretch>
        </p:blipFill>
        <p:spPr>
          <a:xfrm>
            <a:off x="8326196" y="4544120"/>
            <a:ext cx="3011018" cy="1694011"/>
          </a:xfrm>
          <a:prstGeom prst="rect">
            <a:avLst/>
          </a:prstGeom>
        </p:spPr>
      </p:pic>
      <p:sp>
        <p:nvSpPr>
          <p:cNvPr id="2" name="文本框 6">
            <a:extLst>
              <a:ext uri="{FF2B5EF4-FFF2-40B4-BE49-F238E27FC236}">
                <a16:creationId xmlns:a16="http://schemas.microsoft.com/office/drawing/2014/main" id="{23452FD3-F7AF-D9BE-23FE-C065AB4DF445}"/>
              </a:ext>
            </a:extLst>
          </p:cNvPr>
          <p:cNvSpPr txBox="1"/>
          <p:nvPr>
            <p:custDataLst>
              <p:tags r:id="rId2"/>
            </p:custDataLst>
          </p:nvPr>
        </p:nvSpPr>
        <p:spPr>
          <a:xfrm>
            <a:off x="647700" y="83820"/>
            <a:ext cx="9883602"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研究条件</a:t>
            </a:r>
          </a:p>
        </p:txBody>
      </p:sp>
      <p:sp>
        <p:nvSpPr>
          <p:cNvPr id="18" name="文本框 17">
            <a:extLst>
              <a:ext uri="{FF2B5EF4-FFF2-40B4-BE49-F238E27FC236}">
                <a16:creationId xmlns:a16="http://schemas.microsoft.com/office/drawing/2014/main" id="{47F3064A-30BF-0833-DCF7-CA46E79AEC03}"/>
              </a:ext>
            </a:extLst>
          </p:cNvPr>
          <p:cNvSpPr txBox="1"/>
          <p:nvPr>
            <p:custDataLst>
              <p:tags r:id="rId3"/>
            </p:custDataLst>
          </p:nvPr>
        </p:nvSpPr>
        <p:spPr>
          <a:xfrm>
            <a:off x="8608592" y="1006280"/>
            <a:ext cx="2596413" cy="344683"/>
          </a:xfrm>
          <a:prstGeom prst="rect">
            <a:avLst/>
          </a:prstGeom>
          <a:noFill/>
        </p:spPr>
        <p:txBody>
          <a:bodyPr wrap="square">
            <a:normAutofit fontScale="975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时频空码域资源优化</a:t>
            </a:r>
          </a:p>
        </p:txBody>
      </p:sp>
      <p:sp>
        <p:nvSpPr>
          <p:cNvPr id="21" name="文本框 20">
            <a:extLst>
              <a:ext uri="{FF2B5EF4-FFF2-40B4-BE49-F238E27FC236}">
                <a16:creationId xmlns:a16="http://schemas.microsoft.com/office/drawing/2014/main" id="{F03AF474-F405-4178-44FE-BAC19A2BDBB5}"/>
              </a:ext>
            </a:extLst>
          </p:cNvPr>
          <p:cNvSpPr txBox="1"/>
          <p:nvPr>
            <p:custDataLst>
              <p:tags r:id="rId4"/>
            </p:custDataLst>
          </p:nvPr>
        </p:nvSpPr>
        <p:spPr>
          <a:xfrm>
            <a:off x="5068250" y="1006576"/>
            <a:ext cx="2165102" cy="344683"/>
          </a:xfrm>
          <a:prstGeom prst="rect">
            <a:avLst/>
          </a:prstGeom>
          <a:noFill/>
        </p:spPr>
        <p:txBody>
          <a:bodyPr wrap="square">
            <a:normAutofit fontScale="97500" lnSpcReduction="10000"/>
          </a:bodyPr>
          <a:lstStyle/>
          <a:p>
            <a:pPr algn="ctr"/>
            <a:r>
              <a:rPr lang="zh-CN" altLang="en-US" sz="18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干扰分析与管理</a:t>
            </a:r>
          </a:p>
        </p:txBody>
      </p:sp>
      <p:sp>
        <p:nvSpPr>
          <p:cNvPr id="22" name="矩形: 圆角 108">
            <a:extLst>
              <a:ext uri="{FF2B5EF4-FFF2-40B4-BE49-F238E27FC236}">
                <a16:creationId xmlns:a16="http://schemas.microsoft.com/office/drawing/2014/main" id="{108C9EE8-30B3-976A-0BA0-B4FC3FCA9721}"/>
              </a:ext>
            </a:extLst>
          </p:cNvPr>
          <p:cNvSpPr/>
          <p:nvPr>
            <p:custDataLst>
              <p:tags r:id="rId5"/>
            </p:custDataLst>
          </p:nvPr>
        </p:nvSpPr>
        <p:spPr>
          <a:xfrm>
            <a:off x="692150" y="871220"/>
            <a:ext cx="3383280"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23" name="矩形: 圆角 110">
            <a:extLst>
              <a:ext uri="{FF2B5EF4-FFF2-40B4-BE49-F238E27FC236}">
                <a16:creationId xmlns:a16="http://schemas.microsoft.com/office/drawing/2014/main" id="{8A25CD46-12AF-1E65-7325-A14C03EEEDCE}"/>
              </a:ext>
            </a:extLst>
          </p:cNvPr>
          <p:cNvSpPr/>
          <p:nvPr>
            <p:custDataLst>
              <p:tags r:id="rId6"/>
            </p:custDataLst>
          </p:nvPr>
        </p:nvSpPr>
        <p:spPr>
          <a:xfrm>
            <a:off x="4321175" y="810895"/>
            <a:ext cx="3578860" cy="593471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33" name="矩形: 圆角 112">
            <a:extLst>
              <a:ext uri="{FF2B5EF4-FFF2-40B4-BE49-F238E27FC236}">
                <a16:creationId xmlns:a16="http://schemas.microsoft.com/office/drawing/2014/main" id="{A0890E1F-4016-FFBA-0A66-9A2E6E81FEE0}"/>
              </a:ext>
            </a:extLst>
          </p:cNvPr>
          <p:cNvSpPr/>
          <p:nvPr>
            <p:custDataLst>
              <p:tags r:id="rId7"/>
            </p:custDataLst>
          </p:nvPr>
        </p:nvSpPr>
        <p:spPr>
          <a:xfrm>
            <a:off x="8147050" y="871220"/>
            <a:ext cx="3369310" cy="5875020"/>
          </a:xfrm>
          <a:prstGeom prst="roundRect">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58" name="圆角矩形 57">
            <a:extLst>
              <a:ext uri="{FF2B5EF4-FFF2-40B4-BE49-F238E27FC236}">
                <a16:creationId xmlns:a16="http://schemas.microsoft.com/office/drawing/2014/main" id="{365D9ABD-D702-7D45-A565-D336D3F20D63}"/>
              </a:ext>
            </a:extLst>
          </p:cNvPr>
          <p:cNvSpPr/>
          <p:nvPr>
            <p:custDataLst>
              <p:tags r:id="rId8"/>
            </p:custDataLst>
          </p:nvPr>
        </p:nvSpPr>
        <p:spPr>
          <a:xfrm>
            <a:off x="669290" y="760282"/>
            <a:ext cx="3386212"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dirty="0">
                <a:solidFill>
                  <a:srgbClr val="FFFFFF"/>
                </a:solidFill>
                <a:latin typeface="微软雅黑" panose="020B0503020204020204" charset="-122"/>
                <a:ea typeface="微软雅黑" panose="020B0503020204020204" charset="-122"/>
                <a:cs typeface="Times New Roman" panose="02020603050405020304" pitchFamily="18" charset="0"/>
                <a:sym typeface="+mn-ea"/>
              </a:rPr>
              <a:t>高精度</a:t>
            </a: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rPr>
              <a:t>信道建模</a:t>
            </a:r>
            <a:endParaRPr lang="zh-CN" altLang="en-US" sz="2400" b="1" kern="100" spc="3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59" name="圆角矩形 58">
            <a:extLst>
              <a:ext uri="{FF2B5EF4-FFF2-40B4-BE49-F238E27FC236}">
                <a16:creationId xmlns:a16="http://schemas.microsoft.com/office/drawing/2014/main" id="{77C984A3-D93C-B4FB-9A54-A66D6D0B6661}"/>
              </a:ext>
            </a:extLst>
          </p:cNvPr>
          <p:cNvSpPr/>
          <p:nvPr>
            <p:custDataLst>
              <p:tags r:id="rId9"/>
            </p:custDataLst>
          </p:nvPr>
        </p:nvSpPr>
        <p:spPr>
          <a:xfrm>
            <a:off x="4321588" y="760433"/>
            <a:ext cx="3578164"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buClrTx/>
              <a:buSzTx/>
              <a:buFontTx/>
            </a:pPr>
            <a:r>
              <a:rPr lang="zh-CN" altLang="en-US" sz="2400" b="1" kern="10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rPr>
              <a:t>微波暗室</a:t>
            </a:r>
          </a:p>
        </p:txBody>
      </p:sp>
      <p:sp>
        <p:nvSpPr>
          <p:cNvPr id="60" name="圆角矩形 59">
            <a:extLst>
              <a:ext uri="{FF2B5EF4-FFF2-40B4-BE49-F238E27FC236}">
                <a16:creationId xmlns:a16="http://schemas.microsoft.com/office/drawing/2014/main" id="{4D3CE9E4-13C5-695A-57E8-ED1519EE1C5B}"/>
              </a:ext>
            </a:extLst>
          </p:cNvPr>
          <p:cNvSpPr/>
          <p:nvPr>
            <p:custDataLst>
              <p:tags r:id="rId10"/>
            </p:custDataLst>
          </p:nvPr>
        </p:nvSpPr>
        <p:spPr>
          <a:xfrm>
            <a:off x="8178294" y="760282"/>
            <a:ext cx="3366006" cy="67926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2400" b="1" kern="100" spc="30" dirty="0">
                <a:solidFill>
                  <a:srgbClr val="FFFFFF"/>
                </a:solidFill>
                <a:latin typeface="微软雅黑" panose="020B0503020204020204" charset="-122"/>
                <a:ea typeface="微软雅黑" panose="020B0503020204020204" charset="-122"/>
                <a:cs typeface="Times New Roman" panose="02020603050405020304" pitchFamily="18" charset="0"/>
                <a:sym typeface="+mn-ea"/>
              </a:rPr>
              <a:t>外场测试</a:t>
            </a:r>
            <a:endParaRPr lang="zh-CN" altLang="en-US" sz="2400" b="1" kern="100" spc="30" dirty="0">
              <a:solidFill>
                <a:srgbClr val="FFFFFF"/>
              </a:solidFill>
              <a:effectLst/>
              <a:latin typeface="微软雅黑" panose="020B0503020204020204" charset="-122"/>
              <a:ea typeface="微软雅黑" panose="020B0503020204020204" charset="-122"/>
              <a:cs typeface="Times New Roman" panose="02020603050405020304" pitchFamily="18" charset="0"/>
              <a:sym typeface="+mn-ea"/>
            </a:endParaRPr>
          </a:p>
        </p:txBody>
      </p:sp>
      <p:cxnSp>
        <p:nvCxnSpPr>
          <p:cNvPr id="5" name="直接连接符 4">
            <a:extLst>
              <a:ext uri="{FF2B5EF4-FFF2-40B4-BE49-F238E27FC236}">
                <a16:creationId xmlns:a16="http://schemas.microsoft.com/office/drawing/2014/main" id="{1D39117D-D822-9ED6-5B94-33426B50FA22}"/>
              </a:ext>
            </a:extLst>
          </p:cNvPr>
          <p:cNvCxnSpPr/>
          <p:nvPr>
            <p:custDataLst>
              <p:tags r:id="rId11"/>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8" name="灯片编号占位符 7">
            <a:extLst>
              <a:ext uri="{FF2B5EF4-FFF2-40B4-BE49-F238E27FC236}">
                <a16:creationId xmlns:a16="http://schemas.microsoft.com/office/drawing/2014/main" id="{97873575-D6C6-33AD-9287-2D2BBEA2B3EA}"/>
              </a:ext>
            </a:extLst>
          </p:cNvPr>
          <p:cNvSpPr>
            <a:spLocks noGrp="1"/>
          </p:cNvSpPr>
          <p:nvPr>
            <p:ph type="sldNum" sz="quarter" idx="12"/>
          </p:nvPr>
        </p:nvSpPr>
        <p:spPr/>
        <p:txBody>
          <a:bodyPr/>
          <a:lstStyle/>
          <a:p>
            <a:fld id="{E077DA78-E013-4A8C-AD75-63A150561B10}" type="slidenum">
              <a:rPr lang="zh-CN" altLang="en-US" smtClean="0"/>
              <a:t>33</a:t>
            </a:fld>
            <a:endParaRPr lang="zh-CN" altLang="en-US"/>
          </a:p>
        </p:txBody>
      </p:sp>
      <p:pic>
        <p:nvPicPr>
          <p:cNvPr id="9" name="图片 8">
            <a:extLst>
              <a:ext uri="{FF2B5EF4-FFF2-40B4-BE49-F238E27FC236}">
                <a16:creationId xmlns:a16="http://schemas.microsoft.com/office/drawing/2014/main" id="{CB978BE0-F781-818C-C496-81FF4571739A}"/>
              </a:ext>
            </a:extLst>
          </p:cNvPr>
          <p:cNvPicPr>
            <a:picLocks noChangeAspect="1"/>
          </p:cNvPicPr>
          <p:nvPr/>
        </p:nvPicPr>
        <p:blipFill rotWithShape="1">
          <a:blip r:embed="rId15"/>
          <a:srcRect l="25091" t="30520" r="20945" b="9614"/>
          <a:stretch>
            <a:fillRect/>
          </a:stretch>
        </p:blipFill>
        <p:spPr>
          <a:xfrm>
            <a:off x="916824" y="1930558"/>
            <a:ext cx="2922905" cy="2019300"/>
          </a:xfrm>
          <a:prstGeom prst="rect">
            <a:avLst/>
          </a:prstGeom>
        </p:spPr>
      </p:pic>
      <p:pic>
        <p:nvPicPr>
          <p:cNvPr id="13" name="图片 12" descr="matlab视频">
            <a:extLst>
              <a:ext uri="{FF2B5EF4-FFF2-40B4-BE49-F238E27FC236}">
                <a16:creationId xmlns:a16="http://schemas.microsoft.com/office/drawing/2014/main" id="{6C201005-21A0-6DBC-D2C2-AA03D2262F6E}"/>
              </a:ext>
            </a:extLst>
          </p:cNvPr>
          <p:cNvPicPr>
            <a:picLocks noChangeAspect="1"/>
          </p:cNvPicPr>
          <p:nvPr/>
        </p:nvPicPr>
        <p:blipFill>
          <a:blip r:embed="rId16"/>
          <a:stretch>
            <a:fillRect/>
          </a:stretch>
        </p:blipFill>
        <p:spPr>
          <a:xfrm>
            <a:off x="914447" y="4119961"/>
            <a:ext cx="2928669" cy="1977757"/>
          </a:xfrm>
          <a:prstGeom prst="rect">
            <a:avLst/>
          </a:prstGeom>
        </p:spPr>
      </p:pic>
      <p:sp>
        <p:nvSpPr>
          <p:cNvPr id="14" name="文本框 13">
            <a:extLst>
              <a:ext uri="{FF2B5EF4-FFF2-40B4-BE49-F238E27FC236}">
                <a16:creationId xmlns:a16="http://schemas.microsoft.com/office/drawing/2014/main" id="{26D29F6C-B680-DD56-0052-41B188241131}"/>
              </a:ext>
            </a:extLst>
          </p:cNvPr>
          <p:cNvSpPr txBox="1"/>
          <p:nvPr/>
        </p:nvSpPr>
        <p:spPr>
          <a:xfrm>
            <a:off x="1538565" y="1522282"/>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基于射线跟踪</a:t>
            </a:r>
            <a:endParaRPr lang="zh-CN" altLang="en-US" sz="1800" dirty="0">
              <a:latin typeface="+mj-ea"/>
              <a:ea typeface="+mj-ea"/>
              <a:cs typeface="+mj-ea"/>
            </a:endParaRPr>
          </a:p>
        </p:txBody>
      </p:sp>
      <p:sp>
        <p:nvSpPr>
          <p:cNvPr id="15" name="文本框 14">
            <a:extLst>
              <a:ext uri="{FF2B5EF4-FFF2-40B4-BE49-F238E27FC236}">
                <a16:creationId xmlns:a16="http://schemas.microsoft.com/office/drawing/2014/main" id="{608C1D92-191A-2E18-00F8-0BDAB39FB0CB}"/>
              </a:ext>
            </a:extLst>
          </p:cNvPr>
          <p:cNvSpPr txBox="1"/>
          <p:nvPr/>
        </p:nvSpPr>
        <p:spPr>
          <a:xfrm>
            <a:off x="1476270" y="6231325"/>
            <a:ext cx="1794092" cy="369332"/>
          </a:xfrm>
          <a:prstGeom prst="rect">
            <a:avLst/>
          </a:prstGeom>
          <a:noFill/>
        </p:spPr>
        <p:txBody>
          <a:bodyPr wrap="square">
            <a:spAutoFit/>
          </a:bodyPr>
          <a:lstStyle/>
          <a:p>
            <a:pPr marL="338455" indent="-234950" algn="l"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半确定性建模</a:t>
            </a:r>
            <a:endParaRPr lang="zh-CN" altLang="en-US" sz="1800" dirty="0">
              <a:latin typeface="+mj-ea"/>
              <a:ea typeface="+mj-ea"/>
              <a:cs typeface="+mj-ea"/>
            </a:endParaRPr>
          </a:p>
        </p:txBody>
      </p:sp>
      <p:pic>
        <p:nvPicPr>
          <p:cNvPr id="16" name="图片 15">
            <a:extLst>
              <a:ext uri="{FF2B5EF4-FFF2-40B4-BE49-F238E27FC236}">
                <a16:creationId xmlns:a16="http://schemas.microsoft.com/office/drawing/2014/main" id="{BED77A6A-B52C-BF56-37DA-AE2EBC076D77}"/>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665378" y="1955170"/>
            <a:ext cx="2970845" cy="2228347"/>
          </a:xfrm>
          <a:prstGeom prst="rect">
            <a:avLst/>
          </a:prstGeom>
          <a:noFill/>
          <a:ln>
            <a:noFill/>
          </a:ln>
        </p:spPr>
      </p:pic>
      <p:pic>
        <p:nvPicPr>
          <p:cNvPr id="19" name="图片 18">
            <a:extLst>
              <a:ext uri="{FF2B5EF4-FFF2-40B4-BE49-F238E27FC236}">
                <a16:creationId xmlns:a16="http://schemas.microsoft.com/office/drawing/2014/main" id="{8C12647D-BE58-7200-5F93-F89C6DC0CD3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665378" y="4441924"/>
            <a:ext cx="2970845" cy="1657350"/>
          </a:xfrm>
          <a:prstGeom prst="rect">
            <a:avLst/>
          </a:prstGeom>
        </p:spPr>
      </p:pic>
      <p:pic>
        <p:nvPicPr>
          <p:cNvPr id="25" name="图片 24">
            <a:extLst>
              <a:ext uri="{FF2B5EF4-FFF2-40B4-BE49-F238E27FC236}">
                <a16:creationId xmlns:a16="http://schemas.microsoft.com/office/drawing/2014/main" id="{FDCBED37-A81B-FD50-3F32-989DD78DFBC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300502" y="1955170"/>
            <a:ext cx="1858243" cy="2477657"/>
          </a:xfrm>
          <a:prstGeom prst="rect">
            <a:avLst/>
          </a:prstGeom>
        </p:spPr>
      </p:pic>
      <p:sp>
        <p:nvSpPr>
          <p:cNvPr id="26" name="矩形: 圆角 25">
            <a:extLst>
              <a:ext uri="{FF2B5EF4-FFF2-40B4-BE49-F238E27FC236}">
                <a16:creationId xmlns:a16="http://schemas.microsoft.com/office/drawing/2014/main" id="{F148CCE3-738C-E185-9709-F59F329101C1}"/>
              </a:ext>
            </a:extLst>
          </p:cNvPr>
          <p:cNvSpPr/>
          <p:nvPr/>
        </p:nvSpPr>
        <p:spPr>
          <a:xfrm flipV="1">
            <a:off x="9305050" y="3534894"/>
            <a:ext cx="122192" cy="9472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rgbClr val="FF0000"/>
              </a:solidFill>
            </a:endParaRPr>
          </a:p>
        </p:txBody>
      </p:sp>
      <p:sp>
        <p:nvSpPr>
          <p:cNvPr id="27" name="文本框 26">
            <a:extLst>
              <a:ext uri="{FF2B5EF4-FFF2-40B4-BE49-F238E27FC236}">
                <a16:creationId xmlns:a16="http://schemas.microsoft.com/office/drawing/2014/main" id="{3DFEA56C-F4BF-CE34-F58C-F826FB7BC6DE}"/>
              </a:ext>
            </a:extLst>
          </p:cNvPr>
          <p:cNvSpPr txBox="1"/>
          <p:nvPr/>
        </p:nvSpPr>
        <p:spPr>
          <a:xfrm>
            <a:off x="9088524" y="3233255"/>
            <a:ext cx="540339" cy="338554"/>
          </a:xfrm>
          <a:prstGeom prst="rect">
            <a:avLst/>
          </a:prstGeom>
          <a:noFill/>
        </p:spPr>
        <p:txBody>
          <a:bodyPr wrap="square">
            <a:spAutoFit/>
          </a:bodyPr>
          <a:lstStyle/>
          <a:p>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Tx</a:t>
            </a:r>
            <a:endParaRPr lang="zh-CN" altLang="en-US" sz="1600" dirty="0"/>
          </a:p>
        </p:txBody>
      </p:sp>
      <p:pic>
        <p:nvPicPr>
          <p:cNvPr id="28" name="图片 27">
            <a:extLst>
              <a:ext uri="{FF2B5EF4-FFF2-40B4-BE49-F238E27FC236}">
                <a16:creationId xmlns:a16="http://schemas.microsoft.com/office/drawing/2014/main" id="{41594F5A-B3D0-6D1A-C2FB-60772F94BCC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7263" t="22029" r="16123" b="15651"/>
          <a:stretch>
            <a:fillRect/>
          </a:stretch>
        </p:blipFill>
        <p:spPr>
          <a:xfrm>
            <a:off x="9713612" y="2904654"/>
            <a:ext cx="1662545" cy="1014247"/>
          </a:xfrm>
          <a:prstGeom prst="rect">
            <a:avLst/>
          </a:prstGeom>
        </p:spPr>
      </p:pic>
      <p:cxnSp>
        <p:nvCxnSpPr>
          <p:cNvPr id="29" name="直接连接符 28">
            <a:extLst>
              <a:ext uri="{FF2B5EF4-FFF2-40B4-BE49-F238E27FC236}">
                <a16:creationId xmlns:a16="http://schemas.microsoft.com/office/drawing/2014/main" id="{2377CC74-2E94-08AD-7D0B-49CE539F25BE}"/>
              </a:ext>
            </a:extLst>
          </p:cNvPr>
          <p:cNvCxnSpPr>
            <a:cxnSpLocks/>
            <a:stCxn id="31" idx="0"/>
            <a:endCxn id="28" idx="1"/>
          </p:cNvCxnSpPr>
          <p:nvPr/>
        </p:nvCxnSpPr>
        <p:spPr>
          <a:xfrm>
            <a:off x="8964213" y="2285572"/>
            <a:ext cx="749399" cy="1126206"/>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0A0FE45-C967-DCB9-6384-B2724947775A}"/>
              </a:ext>
            </a:extLst>
          </p:cNvPr>
          <p:cNvCxnSpPr>
            <a:cxnSpLocks/>
            <a:stCxn id="31" idx="3"/>
            <a:endCxn id="28" idx="0"/>
          </p:cNvCxnSpPr>
          <p:nvPr/>
        </p:nvCxnSpPr>
        <p:spPr>
          <a:xfrm>
            <a:off x="9025309" y="2238207"/>
            <a:ext cx="1519576" cy="666447"/>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FBAACFD8-D0EE-2E94-7BF3-832FB24B4D2D}"/>
              </a:ext>
            </a:extLst>
          </p:cNvPr>
          <p:cNvSpPr/>
          <p:nvPr/>
        </p:nvSpPr>
        <p:spPr>
          <a:xfrm flipV="1">
            <a:off x="8903117" y="2190843"/>
            <a:ext cx="122192" cy="9472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rgbClr val="FF0000"/>
              </a:solidFill>
            </a:endParaRPr>
          </a:p>
        </p:txBody>
      </p:sp>
      <p:sp>
        <p:nvSpPr>
          <p:cNvPr id="86" name="矩形: 圆角 85">
            <a:extLst>
              <a:ext uri="{FF2B5EF4-FFF2-40B4-BE49-F238E27FC236}">
                <a16:creationId xmlns:a16="http://schemas.microsoft.com/office/drawing/2014/main" id="{4A653352-583F-7ED9-6C7A-6DD174560637}"/>
              </a:ext>
            </a:extLst>
          </p:cNvPr>
          <p:cNvSpPr/>
          <p:nvPr/>
        </p:nvSpPr>
        <p:spPr>
          <a:xfrm flipV="1">
            <a:off x="8698920" y="4679630"/>
            <a:ext cx="122192" cy="9472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rgbClr val="FF0000"/>
              </a:solidFill>
            </a:endParaRPr>
          </a:p>
        </p:txBody>
      </p:sp>
      <p:sp>
        <p:nvSpPr>
          <p:cNvPr id="87" name="矩形: 圆角 86">
            <a:extLst>
              <a:ext uri="{FF2B5EF4-FFF2-40B4-BE49-F238E27FC236}">
                <a16:creationId xmlns:a16="http://schemas.microsoft.com/office/drawing/2014/main" id="{FA0D0C11-7757-A3AD-C544-DF26241F299B}"/>
              </a:ext>
            </a:extLst>
          </p:cNvPr>
          <p:cNvSpPr/>
          <p:nvPr/>
        </p:nvSpPr>
        <p:spPr>
          <a:xfrm flipV="1">
            <a:off x="9838463" y="5928263"/>
            <a:ext cx="121224" cy="15202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rgbClr val="FF0000"/>
              </a:solidFill>
            </a:endParaRPr>
          </a:p>
        </p:txBody>
      </p:sp>
      <p:sp>
        <p:nvSpPr>
          <p:cNvPr id="88" name="矩形: 圆角 87">
            <a:extLst>
              <a:ext uri="{FF2B5EF4-FFF2-40B4-BE49-F238E27FC236}">
                <a16:creationId xmlns:a16="http://schemas.microsoft.com/office/drawing/2014/main" id="{16BA4F5D-57B3-E843-92A9-FF7D9D4D4ED7}"/>
              </a:ext>
            </a:extLst>
          </p:cNvPr>
          <p:cNvSpPr/>
          <p:nvPr/>
        </p:nvSpPr>
        <p:spPr>
          <a:xfrm flipV="1">
            <a:off x="11023021" y="4920351"/>
            <a:ext cx="122192" cy="9472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rgbClr val="FF0000"/>
              </a:solidFill>
            </a:endParaRPr>
          </a:p>
        </p:txBody>
      </p:sp>
      <p:sp>
        <p:nvSpPr>
          <p:cNvPr id="89" name="文本框 88">
            <a:extLst>
              <a:ext uri="{FF2B5EF4-FFF2-40B4-BE49-F238E27FC236}">
                <a16:creationId xmlns:a16="http://schemas.microsoft.com/office/drawing/2014/main" id="{C284FE4E-4267-377C-ACB3-F3742455D9F0}"/>
              </a:ext>
            </a:extLst>
          </p:cNvPr>
          <p:cNvSpPr txBox="1"/>
          <p:nvPr/>
        </p:nvSpPr>
        <p:spPr>
          <a:xfrm>
            <a:off x="8575904" y="4741679"/>
            <a:ext cx="540339" cy="338554"/>
          </a:xfrm>
          <a:prstGeom prst="rect">
            <a:avLst/>
          </a:prstGeom>
          <a:noFill/>
        </p:spPr>
        <p:txBody>
          <a:bodyPr wrap="square">
            <a:spAutoFit/>
          </a:bodyPr>
          <a:lstStyle/>
          <a:p>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Tx</a:t>
            </a:r>
            <a:endParaRPr lang="zh-CN" altLang="en-US" sz="1600" dirty="0"/>
          </a:p>
        </p:txBody>
      </p:sp>
      <p:sp>
        <p:nvSpPr>
          <p:cNvPr id="90" name="文本框 89">
            <a:extLst>
              <a:ext uri="{FF2B5EF4-FFF2-40B4-BE49-F238E27FC236}">
                <a16:creationId xmlns:a16="http://schemas.microsoft.com/office/drawing/2014/main" id="{56C1ABEF-D7A8-BD52-2062-AFDBA3C73F65}"/>
              </a:ext>
            </a:extLst>
          </p:cNvPr>
          <p:cNvSpPr txBox="1"/>
          <p:nvPr/>
        </p:nvSpPr>
        <p:spPr>
          <a:xfrm>
            <a:off x="10616279" y="4774359"/>
            <a:ext cx="540339" cy="338554"/>
          </a:xfrm>
          <a:prstGeom prst="rect">
            <a:avLst/>
          </a:prstGeom>
          <a:noFill/>
        </p:spPr>
        <p:txBody>
          <a:bodyPr wrap="square">
            <a:spAutoFit/>
          </a:bodyPr>
          <a:lstStyle/>
          <a:p>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Rx</a:t>
            </a:r>
            <a:endParaRPr lang="zh-CN" altLang="en-US" sz="1600" dirty="0"/>
          </a:p>
        </p:txBody>
      </p:sp>
      <p:sp>
        <p:nvSpPr>
          <p:cNvPr id="91" name="文本框 90">
            <a:extLst>
              <a:ext uri="{FF2B5EF4-FFF2-40B4-BE49-F238E27FC236}">
                <a16:creationId xmlns:a16="http://schemas.microsoft.com/office/drawing/2014/main" id="{16080BA3-7977-F6D1-022A-4EFF407AF078}"/>
              </a:ext>
            </a:extLst>
          </p:cNvPr>
          <p:cNvSpPr txBox="1"/>
          <p:nvPr/>
        </p:nvSpPr>
        <p:spPr>
          <a:xfrm>
            <a:off x="9927014" y="5846359"/>
            <a:ext cx="540339" cy="338554"/>
          </a:xfrm>
          <a:prstGeom prst="rect">
            <a:avLst/>
          </a:prstGeom>
          <a:noFill/>
        </p:spPr>
        <p:txBody>
          <a:bodyPr wrap="square">
            <a:spAutoFit/>
          </a:bodyPr>
          <a:lstStyle/>
          <a:p>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Rx</a:t>
            </a:r>
            <a:endParaRPr lang="zh-CN" altLang="en-US" sz="1600" dirty="0"/>
          </a:p>
        </p:txBody>
      </p:sp>
      <p:sp>
        <p:nvSpPr>
          <p:cNvPr id="92" name="文本框 91">
            <a:extLst>
              <a:ext uri="{FF2B5EF4-FFF2-40B4-BE49-F238E27FC236}">
                <a16:creationId xmlns:a16="http://schemas.microsoft.com/office/drawing/2014/main" id="{7C0D036F-56DE-39F8-FFD5-141519CBB204}"/>
              </a:ext>
            </a:extLst>
          </p:cNvPr>
          <p:cNvSpPr txBox="1"/>
          <p:nvPr/>
        </p:nvSpPr>
        <p:spPr>
          <a:xfrm>
            <a:off x="9002029" y="6263082"/>
            <a:ext cx="1794092" cy="369332"/>
          </a:xfrm>
          <a:prstGeom prst="rect">
            <a:avLst/>
          </a:prstGeom>
          <a:noFill/>
        </p:spPr>
        <p:txBody>
          <a:bodyPr wrap="square">
            <a:spAutoFit/>
          </a:bodyPr>
          <a:lstStyle/>
          <a:p>
            <a:pPr marL="338455" indent="-234950" algn="ctr"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宁夏实验场</a:t>
            </a:r>
            <a:endParaRPr lang="zh-CN" altLang="en-US" sz="1800" dirty="0">
              <a:latin typeface="+mj-ea"/>
              <a:ea typeface="+mj-ea"/>
              <a:cs typeface="+mj-ea"/>
            </a:endParaRPr>
          </a:p>
        </p:txBody>
      </p:sp>
      <p:sp>
        <p:nvSpPr>
          <p:cNvPr id="93" name="文本框 92">
            <a:extLst>
              <a:ext uri="{FF2B5EF4-FFF2-40B4-BE49-F238E27FC236}">
                <a16:creationId xmlns:a16="http://schemas.microsoft.com/office/drawing/2014/main" id="{E411686E-8D5F-1C6A-7161-E0A30BC5AED9}"/>
              </a:ext>
            </a:extLst>
          </p:cNvPr>
          <p:cNvSpPr txBox="1"/>
          <p:nvPr/>
        </p:nvSpPr>
        <p:spPr>
          <a:xfrm>
            <a:off x="8883698" y="1520467"/>
            <a:ext cx="2082572" cy="369332"/>
          </a:xfrm>
          <a:prstGeom prst="rect">
            <a:avLst/>
          </a:prstGeom>
          <a:noFill/>
        </p:spPr>
        <p:txBody>
          <a:bodyPr wrap="square">
            <a:spAutoFit/>
          </a:bodyPr>
          <a:lstStyle/>
          <a:p>
            <a:pPr marL="338455" indent="-234950" algn="ctr"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广州</a:t>
            </a:r>
            <a:r>
              <a:rPr lang="zh-CN" altLang="en-US" kern="0" spc="-10" dirty="0">
                <a:solidFill>
                  <a:srgbClr val="000000">
                    <a:alpha val="100000"/>
                  </a:srgbClr>
                </a:solidFill>
                <a:latin typeface="+mj-ea"/>
                <a:ea typeface="+mj-ea"/>
                <a:cs typeface="+mj-ea"/>
                <a:sym typeface="+mn-ea"/>
              </a:rPr>
              <a:t>南沙联试</a:t>
            </a:r>
            <a:r>
              <a:rPr lang="zh-CN" altLang="en-US" sz="1800" kern="0" spc="-10" dirty="0">
                <a:solidFill>
                  <a:srgbClr val="000000">
                    <a:alpha val="100000"/>
                  </a:srgbClr>
                </a:solidFill>
                <a:latin typeface="+mj-ea"/>
                <a:ea typeface="+mj-ea"/>
                <a:cs typeface="+mj-ea"/>
                <a:sym typeface="+mn-ea"/>
              </a:rPr>
              <a:t>场</a:t>
            </a:r>
            <a:endParaRPr lang="zh-CN" altLang="en-US" sz="1800" dirty="0">
              <a:latin typeface="+mj-ea"/>
              <a:ea typeface="+mj-ea"/>
              <a:cs typeface="+mj-ea"/>
            </a:endParaRPr>
          </a:p>
        </p:txBody>
      </p:sp>
      <p:sp>
        <p:nvSpPr>
          <p:cNvPr id="94" name="文本框 93">
            <a:extLst>
              <a:ext uri="{FF2B5EF4-FFF2-40B4-BE49-F238E27FC236}">
                <a16:creationId xmlns:a16="http://schemas.microsoft.com/office/drawing/2014/main" id="{5B644689-B50A-AB3F-0C4B-BDFAEC22A1D8}"/>
              </a:ext>
            </a:extLst>
          </p:cNvPr>
          <p:cNvSpPr txBox="1"/>
          <p:nvPr/>
        </p:nvSpPr>
        <p:spPr>
          <a:xfrm>
            <a:off x="5069319" y="1520467"/>
            <a:ext cx="2082572" cy="369332"/>
          </a:xfrm>
          <a:prstGeom prst="rect">
            <a:avLst/>
          </a:prstGeom>
          <a:noFill/>
        </p:spPr>
        <p:txBody>
          <a:bodyPr wrap="square">
            <a:spAutoFit/>
          </a:bodyPr>
          <a:lstStyle/>
          <a:p>
            <a:pPr marL="338455" indent="-234950" algn="ctr" rtl="0" eaLnBrk="0" fontAlgn="auto">
              <a:lnSpc>
                <a:spcPct val="100000"/>
              </a:lnSpc>
              <a:spcBef>
                <a:spcPts val="900"/>
              </a:spcBef>
            </a:pPr>
            <a:r>
              <a:rPr lang="zh-CN" altLang="en-US" sz="1800" kern="0" spc="-10" dirty="0">
                <a:solidFill>
                  <a:srgbClr val="000000">
                    <a:alpha val="100000"/>
                  </a:srgbClr>
                </a:solidFill>
                <a:latin typeface="+mj-ea"/>
                <a:ea typeface="+mj-ea"/>
                <a:cs typeface="+mj-ea"/>
                <a:sym typeface="+mn-ea"/>
              </a:rPr>
              <a:t>广州七所暗室</a:t>
            </a:r>
            <a:endParaRPr lang="zh-CN" altLang="en-US" sz="1800" dirty="0">
              <a:latin typeface="+mj-ea"/>
              <a:ea typeface="+mj-ea"/>
              <a:cs typeface="+mj-ea"/>
            </a:endParaRPr>
          </a:p>
        </p:txBody>
      </p:sp>
    </p:spTree>
    <p:custDataLst>
      <p:tags r:id="rId1"/>
    </p:custDataLst>
    <p:extLst>
      <p:ext uri="{BB962C8B-B14F-4D97-AF65-F5344CB8AC3E}">
        <p14:creationId xmlns:p14="http://schemas.microsoft.com/office/powerpoint/2010/main" val="3325148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3"/>
            </p:custDataLst>
          </p:nvPr>
        </p:nvSpPr>
        <p:spPr>
          <a:xfrm>
            <a:off x="647700" y="83820"/>
            <a:ext cx="8075584"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目标探测有关的工作积累</a:t>
            </a:r>
          </a:p>
        </p:txBody>
      </p:sp>
      <p:sp>
        <p:nvSpPr>
          <p:cNvPr id="2" name="灯片编号占位符 1"/>
          <p:cNvSpPr>
            <a:spLocks noGrp="1"/>
          </p:cNvSpPr>
          <p:nvPr>
            <p:ph type="sldNum" sz="quarter" idx="12"/>
          </p:nvPr>
        </p:nvSpPr>
        <p:spPr/>
        <p:txBody>
          <a:bodyPr/>
          <a:lstStyle/>
          <a:p>
            <a:fld id="{E077DA78-E013-4A8C-AD75-63A150561B10}" type="slidenum">
              <a:rPr lang="zh-CN" altLang="en-US" smtClean="0"/>
              <a:t>34</a:t>
            </a:fld>
            <a:endParaRPr lang="zh-CN" altLang="en-US"/>
          </a:p>
        </p:txBody>
      </p:sp>
      <p:grpSp>
        <p:nvGrpSpPr>
          <p:cNvPr id="89" name="组合 88"/>
          <p:cNvGrpSpPr/>
          <p:nvPr/>
        </p:nvGrpSpPr>
        <p:grpSpPr>
          <a:xfrm>
            <a:off x="273050" y="1017139"/>
            <a:ext cx="11502390" cy="2607045"/>
            <a:chOff x="273050" y="1017139"/>
            <a:chExt cx="11502390" cy="2607045"/>
          </a:xfrm>
        </p:grpSpPr>
        <p:sp>
          <p:nvSpPr>
            <p:cNvPr id="45" name="矩形: 圆角 23"/>
            <p:cNvSpPr/>
            <p:nvPr>
              <p:custDataLst>
                <p:tags r:id="rId6"/>
              </p:custDataLst>
            </p:nvPr>
          </p:nvSpPr>
          <p:spPr>
            <a:xfrm>
              <a:off x="273050" y="1017139"/>
              <a:ext cx="11502390" cy="2607045"/>
            </a:xfrm>
            <a:prstGeom prst="roundRect">
              <a:avLst>
                <a:gd name="adj" fmla="val 895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61" name="圆角矩形 5"/>
            <p:cNvSpPr/>
            <p:nvPr>
              <p:custDataLst>
                <p:tags r:id="rId7"/>
              </p:custDataLst>
            </p:nvPr>
          </p:nvSpPr>
          <p:spPr>
            <a:xfrm>
              <a:off x="647700" y="1017140"/>
              <a:ext cx="3016994" cy="48941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spc="3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复值寻向模型</a:t>
              </a:r>
              <a:endParaRPr lang="zh-CN" altLang="en-US" sz="2400" b="1" kern="100" spc="3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66" name="图片 65"/>
            <p:cNvPicPr>
              <a:picLocks noChangeAspect="1"/>
            </p:cNvPicPr>
            <p:nvPr/>
          </p:nvPicPr>
          <p:blipFill rotWithShape="1">
            <a:blip r:embed="rId10">
              <a:extLst>
                <a:ext uri="{28A0092B-C50C-407E-A947-70E740481C1C}">
                  <a14:useLocalDpi xmlns:a14="http://schemas.microsoft.com/office/drawing/2010/main" val="0"/>
                </a:ext>
              </a:extLst>
            </a:blip>
            <a:srcRect l="3836" t="4043" r="6326"/>
            <a:stretch>
              <a:fillRect/>
            </a:stretch>
          </p:blipFill>
          <p:spPr>
            <a:xfrm>
              <a:off x="3648323" y="1541375"/>
              <a:ext cx="7940427" cy="2059576"/>
            </a:xfrm>
            <a:prstGeom prst="rect">
              <a:avLst/>
            </a:prstGeom>
          </p:spPr>
        </p:pic>
        <p:sp>
          <p:nvSpPr>
            <p:cNvPr id="69" name="文本框 68"/>
            <p:cNvSpPr txBox="1"/>
            <p:nvPr/>
          </p:nvSpPr>
          <p:spPr>
            <a:xfrm>
              <a:off x="459032" y="1506554"/>
              <a:ext cx="4335218" cy="1991995"/>
            </a:xfrm>
            <a:prstGeom prst="rect">
              <a:avLst/>
            </a:prstGeom>
            <a:noFill/>
          </p:spPr>
          <p:txBody>
            <a:bodyPr wrap="square">
              <a:spAutoFit/>
            </a:bodyPr>
            <a:lstStyle/>
            <a:p>
              <a:pPr>
                <a:lnSpc>
                  <a:spcPct val="150000"/>
                </a:lnSpc>
              </a:pPr>
              <a:r>
                <a:rPr lang="zh-CN" altLang="en-US" sz="2000" b="1" i="0" dirty="0">
                  <a:solidFill>
                    <a:srgbClr val="0043A8"/>
                  </a:solidFill>
                  <a:effectLst/>
                  <a:latin typeface="PingFang SC"/>
                </a:rPr>
                <a:t>结合复值卷积网络与先进的</a:t>
              </a:r>
              <a:r>
                <a:rPr lang="en-US" altLang="zh-CN" sz="2000" b="1" i="0" dirty="0">
                  <a:solidFill>
                    <a:srgbClr val="0043A8"/>
                  </a:solidFill>
                  <a:effectLst/>
                  <a:latin typeface="Times New Roman" panose="02020603050405020304" pitchFamily="18" charset="0"/>
                  <a:cs typeface="Times New Roman" panose="02020603050405020304" pitchFamily="18" charset="0"/>
                </a:rPr>
                <a:t>KAN</a:t>
              </a:r>
              <a:r>
                <a:rPr lang="zh-CN" altLang="en-US" sz="2000" b="1" i="0" dirty="0">
                  <a:solidFill>
                    <a:srgbClr val="0043A8"/>
                  </a:solidFill>
                  <a:effectLst/>
                  <a:latin typeface="PingFang SC"/>
                </a:rPr>
                <a:t>网络</a:t>
              </a:r>
              <a:endParaRPr lang="en-US" altLang="zh-CN" sz="2000" b="1" i="0" dirty="0">
                <a:solidFill>
                  <a:srgbClr val="0043A8"/>
                </a:solidFill>
                <a:effectLst/>
                <a:latin typeface="PingFang SC"/>
              </a:endParaRPr>
            </a:p>
            <a:p>
              <a:pPr>
                <a:lnSpc>
                  <a:spcPct val="130000"/>
                </a:lnSpc>
              </a:pPr>
              <a:r>
                <a:rPr lang="zh-CN" altLang="en-US" b="1" i="0" dirty="0">
                  <a:solidFill>
                    <a:srgbClr val="0043A8"/>
                  </a:solidFill>
                  <a:effectLst/>
                  <a:latin typeface="PingFang SC"/>
                </a:rPr>
                <a:t>复值卷积网络：</a:t>
              </a:r>
              <a:endParaRPr lang="en-US" altLang="zh-CN" b="1" i="0" dirty="0">
                <a:solidFill>
                  <a:srgbClr val="0043A8"/>
                </a:solidFill>
                <a:effectLst/>
                <a:latin typeface="PingFang SC"/>
              </a:endParaRPr>
            </a:p>
            <a:p>
              <a:pPr>
                <a:lnSpc>
                  <a:spcPct val="130000"/>
                </a:lnSpc>
              </a:pPr>
              <a:r>
                <a:rPr lang="zh-CN" altLang="en-US" dirty="0">
                  <a:solidFill>
                    <a:srgbClr val="2A2B2E"/>
                  </a:solidFill>
                  <a:latin typeface="PingFang SC"/>
                </a:rPr>
                <a:t>在卷积运算中模拟</a:t>
              </a:r>
              <a:r>
                <a:rPr lang="zh-CN" altLang="en-US" b="0" i="0" dirty="0">
                  <a:solidFill>
                    <a:srgbClr val="2A2B2E"/>
                  </a:solidFill>
                  <a:effectLst/>
                  <a:latin typeface="PingFang SC"/>
                </a:rPr>
                <a:t>复值运算</a:t>
              </a:r>
              <a:endParaRPr lang="en-US" altLang="zh-CN" b="0" i="0" dirty="0">
                <a:solidFill>
                  <a:srgbClr val="2A2B2E"/>
                </a:solidFill>
                <a:effectLst/>
                <a:latin typeface="PingFang SC"/>
              </a:endParaRPr>
            </a:p>
            <a:p>
              <a:pPr>
                <a:lnSpc>
                  <a:spcPct val="130000"/>
                </a:lnSpc>
              </a:pPr>
              <a:r>
                <a:rPr lang="zh-CN" altLang="en-US" b="1" dirty="0">
                  <a:solidFill>
                    <a:srgbClr val="0043A8"/>
                  </a:solidFill>
                  <a:latin typeface="Times New Roman" panose="02020603050405020304" pitchFamily="18" charset="0"/>
                  <a:cs typeface="Times New Roman" panose="02020603050405020304" pitchFamily="18" charset="0"/>
                </a:rPr>
                <a:t>KAN：</a:t>
              </a:r>
              <a:endParaRPr lang="en-US" altLang="zh-CN" b="1" dirty="0">
                <a:solidFill>
                  <a:srgbClr val="0043A8"/>
                </a:solidFill>
                <a:latin typeface="Times New Roman" panose="02020603050405020304" pitchFamily="18" charset="0"/>
                <a:cs typeface="Times New Roman" panose="02020603050405020304" pitchFamily="18" charset="0"/>
              </a:endParaRPr>
            </a:p>
            <a:p>
              <a:pPr>
                <a:lnSpc>
                  <a:spcPct val="130000"/>
                </a:lnSpc>
              </a:pPr>
              <a:r>
                <a:rPr lang="zh-CN" altLang="en-US" dirty="0">
                  <a:latin typeface="Times New Roman" panose="02020603050405020304" pitchFamily="18" charset="0"/>
                  <a:cs typeface="Times New Roman" panose="02020603050405020304" pitchFamily="18" charset="0"/>
                </a:rPr>
                <a:t>将</a:t>
              </a:r>
              <a:r>
                <a:rPr lang="zh-CN" altLang="en-US" dirty="0"/>
                <a:t>复值输出映射到实值角度</a:t>
              </a:r>
            </a:p>
          </p:txBody>
        </p:sp>
      </p:grpSp>
      <p:pic>
        <p:nvPicPr>
          <p:cNvPr id="53" name="图片 5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019" y="4626762"/>
            <a:ext cx="3366720" cy="1800000"/>
          </a:xfrm>
          <a:prstGeom prst="rect">
            <a:avLst/>
          </a:prstGeom>
        </p:spPr>
      </p:pic>
      <p:pic>
        <p:nvPicPr>
          <p:cNvPr id="51" name="图片 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40885" y="4626762"/>
            <a:ext cx="3366720" cy="1800000"/>
          </a:xfrm>
          <a:prstGeom prst="rect">
            <a:avLst/>
          </a:prstGeom>
        </p:spPr>
      </p:pic>
      <p:sp>
        <p:nvSpPr>
          <p:cNvPr id="59" name="矩形: 圆角 23"/>
          <p:cNvSpPr/>
          <p:nvPr>
            <p:custDataLst>
              <p:tags r:id="rId4"/>
            </p:custDataLst>
          </p:nvPr>
        </p:nvSpPr>
        <p:spPr>
          <a:xfrm>
            <a:off x="273050" y="3727868"/>
            <a:ext cx="11502390" cy="2728420"/>
          </a:xfrm>
          <a:prstGeom prst="roundRect">
            <a:avLst>
              <a:gd name="adj" fmla="val 895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74" name="任意多边形: 形状 73"/>
          <p:cNvSpPr/>
          <p:nvPr/>
        </p:nvSpPr>
        <p:spPr>
          <a:xfrm rot="5400000" flipH="1">
            <a:off x="7309236" y="3559732"/>
            <a:ext cx="618600" cy="1130910"/>
          </a:xfrm>
          <a:custGeom>
            <a:avLst/>
            <a:gdLst>
              <a:gd name="T0" fmla="*/ 4508 w 4508"/>
              <a:gd name="T1" fmla="*/ 1326 h 3560"/>
              <a:gd name="T2" fmla="*/ 2764 w 4508"/>
              <a:gd name="T3" fmla="*/ 2652 h 3560"/>
              <a:gd name="T4" fmla="*/ 2764 w 4508"/>
              <a:gd name="T5" fmla="*/ 1955 h 3560"/>
              <a:gd name="T6" fmla="*/ 4 w 4508"/>
              <a:gd name="T7" fmla="*/ 3560 h 3560"/>
              <a:gd name="T8" fmla="*/ 2764 w 4508"/>
              <a:gd name="T9" fmla="*/ 708 h 3560"/>
              <a:gd name="T10" fmla="*/ 2764 w 4508"/>
              <a:gd name="T11" fmla="*/ 0 h 3560"/>
              <a:gd name="T12" fmla="*/ 4508 w 4508"/>
              <a:gd name="T13" fmla="*/ 1326 h 3560"/>
            </a:gdLst>
            <a:ahLst/>
            <a:cxnLst>
              <a:cxn ang="0">
                <a:pos x="T0" y="T1"/>
              </a:cxn>
              <a:cxn ang="0">
                <a:pos x="T2" y="T3"/>
              </a:cxn>
              <a:cxn ang="0">
                <a:pos x="T4" y="T5"/>
              </a:cxn>
              <a:cxn ang="0">
                <a:pos x="T6" y="T7"/>
              </a:cxn>
              <a:cxn ang="0">
                <a:pos x="T8" y="T9"/>
              </a:cxn>
              <a:cxn ang="0">
                <a:pos x="T10" y="T11"/>
              </a:cxn>
              <a:cxn ang="0">
                <a:pos x="T12" y="T13"/>
              </a:cxn>
            </a:cxnLst>
            <a:rect l="0" t="0" r="r" b="b"/>
            <a:pathLst>
              <a:path w="4508" h="3560">
                <a:moveTo>
                  <a:pt x="4508" y="1326"/>
                </a:moveTo>
                <a:lnTo>
                  <a:pt x="2764" y="2652"/>
                </a:lnTo>
                <a:lnTo>
                  <a:pt x="2764" y="1955"/>
                </a:lnTo>
                <a:cubicBezTo>
                  <a:pt x="1565" y="1840"/>
                  <a:pt x="414" y="2299"/>
                  <a:pt x="4" y="3560"/>
                </a:cubicBezTo>
                <a:cubicBezTo>
                  <a:pt x="0" y="1938"/>
                  <a:pt x="1336" y="1018"/>
                  <a:pt x="2764" y="708"/>
                </a:cubicBezTo>
                <a:lnTo>
                  <a:pt x="2764" y="0"/>
                </a:lnTo>
                <a:lnTo>
                  <a:pt x="4508" y="132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文本框 72"/>
          <p:cNvSpPr txBox="1"/>
          <p:nvPr/>
        </p:nvSpPr>
        <p:spPr>
          <a:xfrm>
            <a:off x="3611218" y="4070086"/>
            <a:ext cx="7820023" cy="398780"/>
          </a:xfrm>
          <a:prstGeom prst="rect">
            <a:avLst/>
          </a:prstGeom>
          <a:noFill/>
        </p:spPr>
        <p:txBody>
          <a:bodyPr wrap="square">
            <a:spAutoFit/>
          </a:bodyPr>
          <a:lstStyle/>
          <a:p>
            <a:r>
              <a:rPr lang="zh-CN" altLang="en-US" sz="2000" b="1" i="0" dirty="0">
                <a:solidFill>
                  <a:srgbClr val="0043A8"/>
                </a:solidFill>
                <a:effectLst/>
                <a:latin typeface="PingFang SC"/>
              </a:rPr>
              <a:t>相比于传统算法，寻向精度大幅提升，信噪比</a:t>
            </a:r>
            <a:r>
              <a:rPr lang="en-US" altLang="zh-CN" sz="2000" b="1" i="0" dirty="0">
                <a:solidFill>
                  <a:srgbClr val="0043A8"/>
                </a:solidFill>
                <a:effectLst/>
                <a:latin typeface="Times New Roman" panose="02020603050405020304" pitchFamily="18" charset="0"/>
                <a:cs typeface="Times New Roman" panose="02020603050405020304" pitchFamily="18" charset="0"/>
              </a:rPr>
              <a:t>-5dB</a:t>
            </a:r>
            <a:r>
              <a:rPr lang="zh-CN" altLang="en-US" sz="2000" b="1" i="0" dirty="0">
                <a:solidFill>
                  <a:srgbClr val="0043A8"/>
                </a:solidFill>
                <a:effectLst/>
                <a:latin typeface="PingFang SC"/>
              </a:rPr>
              <a:t>下误差在</a:t>
            </a:r>
            <a:r>
              <a:rPr lang="en-US" altLang="zh-CN" sz="2000" b="1" i="0" dirty="0">
                <a:solidFill>
                  <a:srgbClr val="0043A8"/>
                </a:solidFill>
                <a:effectLst/>
                <a:latin typeface="Times New Roman" panose="02020603050405020304" pitchFamily="18" charset="0"/>
                <a:cs typeface="Times New Roman" panose="02020603050405020304" pitchFamily="18" charset="0"/>
              </a:rPr>
              <a:t>3°</a:t>
            </a:r>
            <a:r>
              <a:rPr lang="zh-CN" altLang="en-US" sz="2000" b="1" i="0" dirty="0">
                <a:solidFill>
                  <a:srgbClr val="0043A8"/>
                </a:solidFill>
                <a:effectLst/>
                <a:latin typeface="PingFang SC"/>
              </a:rPr>
              <a:t>内</a:t>
            </a:r>
            <a:endParaRPr lang="zh-CN" altLang="en-US" dirty="0"/>
          </a:p>
        </p:txBody>
      </p:sp>
      <p:cxnSp>
        <p:nvCxnSpPr>
          <p:cNvPr id="76" name="直接箭头连接符 75"/>
          <p:cNvCxnSpPr/>
          <p:nvPr/>
        </p:nvCxnSpPr>
        <p:spPr>
          <a:xfrm>
            <a:off x="2550967" y="5702300"/>
            <a:ext cx="0" cy="342900"/>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7539239" y="5543550"/>
            <a:ext cx="0" cy="501650"/>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94751" y="4626762"/>
            <a:ext cx="3386584" cy="1800000"/>
          </a:xfrm>
          <a:prstGeom prst="rect">
            <a:avLst/>
          </a:prstGeom>
        </p:spPr>
      </p:pic>
      <p:cxnSp>
        <p:nvCxnSpPr>
          <p:cNvPr id="79" name="直接箭头连接符 78"/>
          <p:cNvCxnSpPr/>
          <p:nvPr/>
        </p:nvCxnSpPr>
        <p:spPr>
          <a:xfrm flipH="1">
            <a:off x="8371273" y="5309235"/>
            <a:ext cx="2540" cy="668020"/>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1409184" y="4994478"/>
            <a:ext cx="1925419" cy="584775"/>
          </a:xfrm>
          <a:prstGeom prst="rect">
            <a:avLst/>
          </a:prstGeom>
          <a:noFill/>
        </p:spPr>
        <p:txBody>
          <a:bodyPr wrap="square" rtlCol="0">
            <a:spAutoFit/>
          </a:bodyPr>
          <a:lstStyle/>
          <a:p>
            <a:pPr algn="ctr"/>
            <a:r>
              <a:rPr lang="en-US" altLang="zh-CN" sz="1600" b="1" dirty="0">
                <a:solidFill>
                  <a:srgbClr val="0043A8"/>
                </a:solidFill>
              </a:rPr>
              <a:t>-5dB</a:t>
            </a:r>
            <a:r>
              <a:rPr lang="zh-CN" altLang="en-US" sz="1600" b="1" dirty="0">
                <a:solidFill>
                  <a:srgbClr val="0043A8"/>
                </a:solidFill>
              </a:rPr>
              <a:t>下</a:t>
            </a:r>
            <a:endParaRPr lang="en-US" altLang="zh-CN" sz="1600" b="1" dirty="0">
              <a:solidFill>
                <a:srgbClr val="0043A8"/>
              </a:solidFill>
            </a:endParaRPr>
          </a:p>
          <a:p>
            <a:pPr algn="ctr"/>
            <a:r>
              <a:rPr lang="zh-CN" altLang="en-US" sz="1600" b="1" dirty="0">
                <a:solidFill>
                  <a:srgbClr val="0043A8"/>
                </a:solidFill>
              </a:rPr>
              <a:t>寻向精度提升</a:t>
            </a:r>
            <a:r>
              <a:rPr lang="en-US" altLang="zh-CN" sz="1600" b="1" dirty="0">
                <a:solidFill>
                  <a:srgbClr val="0043A8"/>
                </a:solidFill>
              </a:rPr>
              <a:t>8.67°</a:t>
            </a:r>
            <a:endParaRPr lang="zh-CN" altLang="en-US" sz="1600" b="1" dirty="0">
              <a:solidFill>
                <a:srgbClr val="0043A8"/>
              </a:solidFill>
            </a:endParaRPr>
          </a:p>
        </p:txBody>
      </p:sp>
      <p:sp>
        <p:nvSpPr>
          <p:cNvPr id="86" name="文本框 85"/>
          <p:cNvSpPr txBox="1"/>
          <p:nvPr/>
        </p:nvSpPr>
        <p:spPr>
          <a:xfrm>
            <a:off x="4652762" y="5059058"/>
            <a:ext cx="2012089" cy="584775"/>
          </a:xfrm>
          <a:prstGeom prst="rect">
            <a:avLst/>
          </a:prstGeom>
          <a:noFill/>
        </p:spPr>
        <p:txBody>
          <a:bodyPr wrap="none" rtlCol="0">
            <a:spAutoFit/>
          </a:bodyPr>
          <a:lstStyle/>
          <a:p>
            <a:pPr algn="r"/>
            <a:r>
              <a:rPr lang="zh-CN" altLang="en-US" sz="1600" b="1" dirty="0">
                <a:solidFill>
                  <a:srgbClr val="0043A8"/>
                </a:solidFill>
              </a:rPr>
              <a:t>信号径个数为</a:t>
            </a:r>
            <a:r>
              <a:rPr lang="en-US" altLang="zh-CN" sz="1600" b="1" dirty="0">
                <a:solidFill>
                  <a:srgbClr val="0043A8"/>
                </a:solidFill>
              </a:rPr>
              <a:t>5</a:t>
            </a:r>
            <a:r>
              <a:rPr lang="zh-CN" altLang="en-US" sz="1600" b="1" dirty="0">
                <a:solidFill>
                  <a:srgbClr val="0043A8"/>
                </a:solidFill>
              </a:rPr>
              <a:t>时</a:t>
            </a:r>
            <a:endParaRPr lang="en-US" altLang="zh-CN" sz="1600" b="1" dirty="0">
              <a:solidFill>
                <a:srgbClr val="0043A8"/>
              </a:solidFill>
            </a:endParaRPr>
          </a:p>
          <a:p>
            <a:pPr algn="r"/>
            <a:r>
              <a:rPr lang="zh-CN" altLang="en-US" sz="1600" b="1" dirty="0">
                <a:solidFill>
                  <a:srgbClr val="0043A8"/>
                </a:solidFill>
              </a:rPr>
              <a:t>寻向精度提升</a:t>
            </a:r>
            <a:r>
              <a:rPr lang="en-US" altLang="zh-CN" sz="1600" b="1" dirty="0">
                <a:solidFill>
                  <a:srgbClr val="0043A8"/>
                </a:solidFill>
              </a:rPr>
              <a:t>13.20°</a:t>
            </a:r>
            <a:endParaRPr lang="zh-CN" altLang="en-US" sz="1600" b="1" dirty="0">
              <a:solidFill>
                <a:srgbClr val="0043A8"/>
              </a:solidFill>
            </a:endParaRPr>
          </a:p>
        </p:txBody>
      </p:sp>
      <p:sp>
        <p:nvSpPr>
          <p:cNvPr id="87" name="文本框 86"/>
          <p:cNvSpPr txBox="1"/>
          <p:nvPr/>
        </p:nvSpPr>
        <p:spPr>
          <a:xfrm>
            <a:off x="8556311" y="4697993"/>
            <a:ext cx="1880870" cy="583565"/>
          </a:xfrm>
          <a:prstGeom prst="rect">
            <a:avLst/>
          </a:prstGeom>
          <a:noFill/>
        </p:spPr>
        <p:txBody>
          <a:bodyPr wrap="none" rtlCol="0">
            <a:spAutoFit/>
          </a:bodyPr>
          <a:lstStyle/>
          <a:p>
            <a:pPr algn="r"/>
            <a:r>
              <a:rPr lang="zh-CN" altLang="en-US" sz="1600" b="1" dirty="0">
                <a:solidFill>
                  <a:srgbClr val="0043A8"/>
                </a:solidFill>
              </a:rPr>
              <a:t>双源角度差 </a:t>
            </a:r>
            <a:r>
              <a:rPr lang="en-US" altLang="zh-CN" sz="1600" b="1" dirty="0">
                <a:solidFill>
                  <a:srgbClr val="0043A8"/>
                </a:solidFill>
              </a:rPr>
              <a:t>&lt; 3°</a:t>
            </a:r>
          </a:p>
          <a:p>
            <a:pPr algn="r"/>
            <a:r>
              <a:rPr lang="zh-CN" altLang="en-US" sz="1600" b="1" dirty="0">
                <a:solidFill>
                  <a:srgbClr val="0043A8"/>
                </a:solidFill>
              </a:rPr>
              <a:t>寻向精度提升</a:t>
            </a:r>
            <a:r>
              <a:rPr lang="en-US" altLang="zh-CN" sz="1600" b="1" dirty="0">
                <a:solidFill>
                  <a:srgbClr val="0043A8"/>
                </a:solidFill>
              </a:rPr>
              <a:t>5.76°</a:t>
            </a:r>
            <a:endParaRPr lang="zh-CN" altLang="en-US" sz="1600" b="1" dirty="0">
              <a:solidFill>
                <a:srgbClr val="0043A8"/>
              </a:solidFill>
            </a:endParaRPr>
          </a:p>
        </p:txBody>
      </p:sp>
      <p:sp>
        <p:nvSpPr>
          <p:cNvPr id="90" name="圆角矩形 5"/>
          <p:cNvSpPr/>
          <p:nvPr>
            <p:custDataLst>
              <p:tags r:id="rId5"/>
            </p:custDataLst>
          </p:nvPr>
        </p:nvSpPr>
        <p:spPr>
          <a:xfrm>
            <a:off x="647700" y="3721915"/>
            <a:ext cx="3016994" cy="48941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spc="3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寻向结果</a:t>
            </a:r>
            <a:endParaRPr lang="zh-CN" altLang="en-US" sz="2400" b="1" kern="100" spc="3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92" name="文本框 91"/>
          <p:cNvSpPr txBox="1"/>
          <p:nvPr/>
        </p:nvSpPr>
        <p:spPr>
          <a:xfrm>
            <a:off x="273050" y="6515101"/>
            <a:ext cx="1136141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a:t>
            </a:r>
            <a:r>
              <a:rPr lang="en-US" altLang="zh-CN" sz="1200" dirty="0">
                <a:solidFill>
                  <a:srgbClr val="000000"/>
                </a:solidFill>
                <a:effectLst/>
                <a:latin typeface="Times New Roman" panose="02020603050405020304" pitchFamily="18" charset="0"/>
                <a:cs typeface="Times New Roman" panose="02020603050405020304" pitchFamily="18" charset="0"/>
              </a:rPr>
              <a:t>Near-field </a:t>
            </a:r>
            <a:r>
              <a:rPr lang="en-US" altLang="zh-CN" sz="1200" dirty="0" err="1">
                <a:solidFill>
                  <a:srgbClr val="000000"/>
                </a:solidFill>
                <a:effectLst/>
                <a:latin typeface="Times New Roman" panose="02020603050405020304" pitchFamily="18" charset="0"/>
                <a:cs typeface="Times New Roman" panose="02020603050405020304" pitchFamily="18" charset="0"/>
              </a:rPr>
              <a:t>AoA</a:t>
            </a:r>
            <a:r>
              <a:rPr lang="en-US" altLang="zh-CN" sz="1200" dirty="0">
                <a:solidFill>
                  <a:srgbClr val="000000"/>
                </a:solidFill>
                <a:effectLst/>
                <a:latin typeface="Times New Roman" panose="02020603050405020304" pitchFamily="18" charset="0"/>
                <a:cs typeface="Times New Roman" panose="02020603050405020304" pitchFamily="18" charset="0"/>
              </a:rPr>
              <a:t> estimation with Complex Convolutional Kolmogorov-Arnold Network</a:t>
            </a:r>
            <a:r>
              <a:rPr lang="zh-CN" altLang="en-US" sz="1200" dirty="0">
                <a:latin typeface="Times New Roman" panose="02020603050405020304" pitchFamily="18" charset="0"/>
                <a:cs typeface="Times New Roman" panose="02020603050405020304" pitchFamily="18" charset="0"/>
              </a:rPr>
              <a:t>”Accepted by </a:t>
            </a:r>
            <a:r>
              <a:rPr lang="en-US" altLang="zh-CN" sz="1200" i="1" dirty="0">
                <a:solidFill>
                  <a:srgbClr val="333333"/>
                </a:solidFill>
                <a:effectLst/>
                <a:latin typeface="Times New Roman" panose="02020603050405020304" pitchFamily="18" charset="0"/>
                <a:cs typeface="Times New Roman" panose="02020603050405020304" pitchFamily="18" charset="0"/>
              </a:rPr>
              <a:t>IEEE International Conference on Acoustics, Speech, and Signal Processing </a:t>
            </a:r>
            <a:r>
              <a:rPr lang="zh-CN" altLang="en-US" sz="1200" dirty="0">
                <a:latin typeface="Times New Roman" panose="02020603050405020304" pitchFamily="18" charset="0"/>
                <a:cs typeface="Times New Roman" panose="02020603050405020304" pitchFamily="18" charset="0"/>
              </a:rPr>
              <a:t>. </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3"/>
            </p:custDataLst>
          </p:nvPr>
        </p:nvSpPr>
        <p:spPr>
          <a:xfrm>
            <a:off x="647700" y="83820"/>
            <a:ext cx="8075584"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目标探测有关的工作积累</a:t>
            </a:r>
          </a:p>
        </p:txBody>
      </p:sp>
      <p:sp>
        <p:nvSpPr>
          <p:cNvPr id="2" name="灯片编号占位符 1"/>
          <p:cNvSpPr>
            <a:spLocks noGrp="1"/>
          </p:cNvSpPr>
          <p:nvPr>
            <p:ph type="sldNum" sz="quarter" idx="12"/>
          </p:nvPr>
        </p:nvSpPr>
        <p:spPr/>
        <p:txBody>
          <a:bodyPr/>
          <a:lstStyle/>
          <a:p>
            <a:fld id="{E077DA78-E013-4A8C-AD75-63A150561B10}" type="slidenum">
              <a:rPr lang="zh-CN" altLang="en-US" smtClean="0"/>
              <a:t>35</a:t>
            </a:fld>
            <a:endParaRPr lang="zh-CN" altLang="en-US"/>
          </a:p>
        </p:txBody>
      </p:sp>
      <p:grpSp>
        <p:nvGrpSpPr>
          <p:cNvPr id="89" name="组合 88"/>
          <p:cNvGrpSpPr/>
          <p:nvPr/>
        </p:nvGrpSpPr>
        <p:grpSpPr>
          <a:xfrm>
            <a:off x="273050" y="1017139"/>
            <a:ext cx="11502390" cy="2607045"/>
            <a:chOff x="273050" y="1017139"/>
            <a:chExt cx="11502390" cy="2607045"/>
          </a:xfrm>
        </p:grpSpPr>
        <p:sp>
          <p:nvSpPr>
            <p:cNvPr id="45" name="矩形: 圆角 23"/>
            <p:cNvSpPr/>
            <p:nvPr>
              <p:custDataLst>
                <p:tags r:id="rId6"/>
              </p:custDataLst>
            </p:nvPr>
          </p:nvSpPr>
          <p:spPr>
            <a:xfrm>
              <a:off x="273050" y="1017139"/>
              <a:ext cx="11502390" cy="2607045"/>
            </a:xfrm>
            <a:prstGeom prst="roundRect">
              <a:avLst>
                <a:gd name="adj" fmla="val 895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61" name="圆角矩形 5"/>
            <p:cNvSpPr/>
            <p:nvPr>
              <p:custDataLst>
                <p:tags r:id="rId7"/>
              </p:custDataLst>
            </p:nvPr>
          </p:nvSpPr>
          <p:spPr>
            <a:xfrm>
              <a:off x="647700" y="1017140"/>
              <a:ext cx="3016994" cy="48941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spc="3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复值目标感知网络</a:t>
              </a:r>
              <a:endParaRPr lang="en-US" altLang="zh-CN" sz="2400"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4" name="组合 3"/>
          <p:cNvGrpSpPr/>
          <p:nvPr/>
        </p:nvGrpSpPr>
        <p:grpSpPr>
          <a:xfrm>
            <a:off x="273050" y="3721915"/>
            <a:ext cx="11502390" cy="2734373"/>
            <a:chOff x="273050" y="3721915"/>
            <a:chExt cx="11502390" cy="2734373"/>
          </a:xfrm>
        </p:grpSpPr>
        <p:sp>
          <p:nvSpPr>
            <p:cNvPr id="59" name="矩形: 圆角 23"/>
            <p:cNvSpPr/>
            <p:nvPr>
              <p:custDataLst>
                <p:tags r:id="rId4"/>
              </p:custDataLst>
            </p:nvPr>
          </p:nvSpPr>
          <p:spPr>
            <a:xfrm>
              <a:off x="273050" y="3727868"/>
              <a:ext cx="11502390" cy="2728420"/>
            </a:xfrm>
            <a:prstGeom prst="roundRect">
              <a:avLst>
                <a:gd name="adj" fmla="val 8951"/>
              </a:avLst>
            </a:prstGeom>
            <a:noFill/>
            <a:ln>
              <a:solidFill>
                <a:srgbClr val="004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noFill/>
              </a:endParaRPr>
            </a:p>
          </p:txBody>
        </p:sp>
        <p:sp>
          <p:nvSpPr>
            <p:cNvPr id="74" name="任意多边形: 形状 73"/>
            <p:cNvSpPr/>
            <p:nvPr/>
          </p:nvSpPr>
          <p:spPr>
            <a:xfrm rot="5400000" flipH="1">
              <a:off x="8621716" y="3541990"/>
              <a:ext cx="398779" cy="872813"/>
            </a:xfrm>
            <a:custGeom>
              <a:avLst/>
              <a:gdLst>
                <a:gd name="T0" fmla="*/ 4508 w 4508"/>
                <a:gd name="T1" fmla="*/ 1326 h 3560"/>
                <a:gd name="T2" fmla="*/ 2764 w 4508"/>
                <a:gd name="T3" fmla="*/ 2652 h 3560"/>
                <a:gd name="T4" fmla="*/ 2764 w 4508"/>
                <a:gd name="T5" fmla="*/ 1955 h 3560"/>
                <a:gd name="T6" fmla="*/ 4 w 4508"/>
                <a:gd name="T7" fmla="*/ 3560 h 3560"/>
                <a:gd name="T8" fmla="*/ 2764 w 4508"/>
                <a:gd name="T9" fmla="*/ 708 h 3560"/>
                <a:gd name="T10" fmla="*/ 2764 w 4508"/>
                <a:gd name="T11" fmla="*/ 0 h 3560"/>
                <a:gd name="T12" fmla="*/ 4508 w 4508"/>
                <a:gd name="T13" fmla="*/ 1326 h 3560"/>
              </a:gdLst>
              <a:ahLst/>
              <a:cxnLst>
                <a:cxn ang="0">
                  <a:pos x="T0" y="T1"/>
                </a:cxn>
                <a:cxn ang="0">
                  <a:pos x="T2" y="T3"/>
                </a:cxn>
                <a:cxn ang="0">
                  <a:pos x="T4" y="T5"/>
                </a:cxn>
                <a:cxn ang="0">
                  <a:pos x="T6" y="T7"/>
                </a:cxn>
                <a:cxn ang="0">
                  <a:pos x="T8" y="T9"/>
                </a:cxn>
                <a:cxn ang="0">
                  <a:pos x="T10" y="T11"/>
                </a:cxn>
                <a:cxn ang="0">
                  <a:pos x="T12" y="T13"/>
                </a:cxn>
              </a:cxnLst>
              <a:rect l="0" t="0" r="r" b="b"/>
              <a:pathLst>
                <a:path w="4508" h="3560">
                  <a:moveTo>
                    <a:pt x="4508" y="1326"/>
                  </a:moveTo>
                  <a:lnTo>
                    <a:pt x="2764" y="2652"/>
                  </a:lnTo>
                  <a:lnTo>
                    <a:pt x="2764" y="1955"/>
                  </a:lnTo>
                  <a:cubicBezTo>
                    <a:pt x="1565" y="1840"/>
                    <a:pt x="414" y="2299"/>
                    <a:pt x="4" y="3560"/>
                  </a:cubicBezTo>
                  <a:cubicBezTo>
                    <a:pt x="0" y="1938"/>
                    <a:pt x="1336" y="1018"/>
                    <a:pt x="2764" y="708"/>
                  </a:cubicBezTo>
                  <a:lnTo>
                    <a:pt x="2764" y="0"/>
                  </a:lnTo>
                  <a:lnTo>
                    <a:pt x="4508" y="132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文本框 72"/>
            <p:cNvSpPr txBox="1"/>
            <p:nvPr/>
          </p:nvSpPr>
          <p:spPr>
            <a:xfrm>
              <a:off x="3856354" y="3798862"/>
              <a:ext cx="6697345" cy="400110"/>
            </a:xfrm>
            <a:prstGeom prst="rect">
              <a:avLst/>
            </a:prstGeom>
            <a:noFill/>
          </p:spPr>
          <p:txBody>
            <a:bodyPr wrap="square">
              <a:spAutoFit/>
            </a:bodyPr>
            <a:lstStyle/>
            <a:p>
              <a:r>
                <a:rPr lang="zh-CN" altLang="en-US" sz="2000" b="1" i="0" dirty="0">
                  <a:solidFill>
                    <a:srgbClr val="0043A8"/>
                  </a:solidFill>
                  <a:effectLst/>
                  <a:latin typeface="PingFang SC"/>
                </a:rPr>
                <a:t>相比于未使用</a:t>
              </a:r>
              <a:r>
                <a:rPr lang="zh-CN" altLang="en-US" sz="2000" b="1" dirty="0">
                  <a:solidFill>
                    <a:srgbClr val="0043A8"/>
                  </a:solidFill>
                </a:rPr>
                <a:t>信道增强技术</a:t>
              </a:r>
              <a:r>
                <a:rPr lang="zh-CN" altLang="en-US" sz="2000" b="1" i="0" dirty="0">
                  <a:solidFill>
                    <a:srgbClr val="0043A8"/>
                  </a:solidFill>
                  <a:effectLst/>
                  <a:latin typeface="PingFang SC"/>
                </a:rPr>
                <a:t>，检测</a:t>
              </a:r>
              <a:r>
                <a:rPr lang="zh-CN" altLang="en-US" sz="2000" b="1" dirty="0">
                  <a:solidFill>
                    <a:srgbClr val="0043A8"/>
                  </a:solidFill>
                </a:rPr>
                <a:t>准确度提升</a:t>
              </a:r>
              <a:r>
                <a:rPr lang="zh-CN" altLang="en-US" sz="2000" b="1" dirty="0">
                  <a:solidFill>
                    <a:srgbClr val="0043A8"/>
                  </a:solidFill>
                  <a:latin typeface="PingFang SC"/>
                </a:rPr>
                <a:t>，</a:t>
              </a:r>
              <a:r>
                <a:rPr lang="zh-CN" altLang="en-US" sz="2000" b="1" i="0" dirty="0">
                  <a:solidFill>
                    <a:srgbClr val="0043A8"/>
                  </a:solidFill>
                  <a:effectLst/>
                  <a:latin typeface="PingFang SC"/>
                </a:rPr>
                <a:t>收敛快</a:t>
              </a:r>
              <a:endParaRPr lang="zh-CN" altLang="en-US" dirty="0"/>
            </a:p>
          </p:txBody>
        </p:sp>
        <p:sp>
          <p:nvSpPr>
            <p:cNvPr id="90" name="圆角矩形 5"/>
            <p:cNvSpPr/>
            <p:nvPr>
              <p:custDataLst>
                <p:tags r:id="rId5"/>
              </p:custDataLst>
            </p:nvPr>
          </p:nvSpPr>
          <p:spPr>
            <a:xfrm>
              <a:off x="647700" y="3721915"/>
              <a:ext cx="3016994" cy="48941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spc="3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检测结果</a:t>
              </a:r>
              <a:endParaRPr lang="zh-CN" altLang="en-US" sz="2400" b="1" kern="100" spc="30" dirty="0">
                <a:solidFill>
                  <a:schemeClr val="bg1"/>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sp>
        <p:nvSpPr>
          <p:cNvPr id="92" name="文本框 91"/>
          <p:cNvSpPr txBox="1"/>
          <p:nvPr/>
        </p:nvSpPr>
        <p:spPr>
          <a:xfrm>
            <a:off x="273050" y="6515101"/>
            <a:ext cx="1136141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A SDR System for Passive UAV Detection with Deep Learning Method</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submitted to </a:t>
            </a:r>
            <a:r>
              <a:rPr lang="en-US" altLang="zh-CN" sz="1200" i="1" dirty="0">
                <a:solidFill>
                  <a:srgbClr val="000000"/>
                </a:solidFill>
                <a:effectLst/>
                <a:latin typeface="Times New Roman" panose="02020603050405020304" pitchFamily="18" charset="0"/>
                <a:cs typeface="Times New Roman" panose="02020603050405020304" pitchFamily="18" charset="0"/>
              </a:rPr>
              <a:t>IEEE Transactions on Wireless Communications</a:t>
            </a:r>
            <a:r>
              <a:rPr lang="en-US" altLang="zh-CN" sz="1200" dirty="0">
                <a:solidFill>
                  <a:srgbClr val="000000"/>
                </a:solidFill>
                <a:latin typeface="Times New Roman" panose="02020603050405020304" pitchFamily="18" charset="0"/>
                <a:cs typeface="Times New Roman" panose="02020603050405020304" pitchFamily="18" charset="0"/>
              </a:rPr>
              <a:t>.</a:t>
            </a:r>
            <a:endParaRPr lang="en-US" altLang="zh-CN" sz="1200" i="0" dirty="0">
              <a:solidFill>
                <a:srgbClr val="000000"/>
              </a:solidFill>
              <a:effectLst/>
              <a:latin typeface="Times New Roman" panose="02020603050405020304" pitchFamily="18" charset="0"/>
              <a:cs typeface="Times New Roman" panose="02020603050405020304" pitchFamily="18" charset="0"/>
            </a:endParaRPr>
          </a:p>
        </p:txBody>
      </p:sp>
      <p:grpSp>
        <p:nvGrpSpPr>
          <p:cNvPr id="13" name="组合 12">
            <a:extLst>
              <a:ext uri="{FF2B5EF4-FFF2-40B4-BE49-F238E27FC236}">
                <a16:creationId xmlns:a16="http://schemas.microsoft.com/office/drawing/2014/main" id="{0FBD8ADB-DD33-46FB-9EB0-BB861FDB7D99}"/>
              </a:ext>
            </a:extLst>
          </p:cNvPr>
          <p:cNvGrpSpPr>
            <a:grpSpLocks noChangeAspect="1"/>
          </p:cNvGrpSpPr>
          <p:nvPr/>
        </p:nvGrpSpPr>
        <p:grpSpPr>
          <a:xfrm>
            <a:off x="348932" y="4256455"/>
            <a:ext cx="10884218" cy="2146250"/>
            <a:chOff x="120040" y="4211320"/>
            <a:chExt cx="11113110" cy="2191385"/>
          </a:xfrm>
        </p:grpSpPr>
        <p:pic>
          <p:nvPicPr>
            <p:cNvPr id="5" name="图片 4"/>
            <p:cNvPicPr>
              <a:picLocks noChangeAspect="1"/>
            </p:cNvPicPr>
            <p:nvPr/>
          </p:nvPicPr>
          <p:blipFill>
            <a:blip r:embed="rId10"/>
            <a:stretch>
              <a:fillRect/>
            </a:stretch>
          </p:blipFill>
          <p:spPr>
            <a:xfrm>
              <a:off x="1017270" y="4211320"/>
              <a:ext cx="2745105" cy="2191385"/>
            </a:xfrm>
            <a:prstGeom prst="rect">
              <a:avLst/>
            </a:prstGeom>
          </p:spPr>
        </p:pic>
        <p:pic>
          <p:nvPicPr>
            <p:cNvPr id="6" name="图片 5"/>
            <p:cNvPicPr>
              <a:picLocks noChangeAspect="1"/>
            </p:cNvPicPr>
            <p:nvPr/>
          </p:nvPicPr>
          <p:blipFill>
            <a:blip r:embed="rId11"/>
            <a:stretch>
              <a:fillRect/>
            </a:stretch>
          </p:blipFill>
          <p:spPr>
            <a:xfrm>
              <a:off x="4601210" y="4218940"/>
              <a:ext cx="2704465" cy="2183765"/>
            </a:xfrm>
            <a:prstGeom prst="rect">
              <a:avLst/>
            </a:prstGeom>
          </p:spPr>
        </p:pic>
        <p:pic>
          <p:nvPicPr>
            <p:cNvPr id="7" name="图片 6"/>
            <p:cNvPicPr>
              <a:picLocks noChangeAspect="1"/>
            </p:cNvPicPr>
            <p:nvPr/>
          </p:nvPicPr>
          <p:blipFill>
            <a:blip r:embed="rId12"/>
            <a:stretch>
              <a:fillRect/>
            </a:stretch>
          </p:blipFill>
          <p:spPr>
            <a:xfrm>
              <a:off x="8144510" y="4211320"/>
              <a:ext cx="3088640" cy="2183765"/>
            </a:xfrm>
            <a:prstGeom prst="rect">
              <a:avLst/>
            </a:prstGeom>
          </p:spPr>
        </p:pic>
        <p:sp>
          <p:nvSpPr>
            <p:cNvPr id="8" name="文本框 7"/>
            <p:cNvSpPr txBox="1"/>
            <p:nvPr/>
          </p:nvSpPr>
          <p:spPr>
            <a:xfrm>
              <a:off x="120040" y="4532110"/>
              <a:ext cx="1876001" cy="345674"/>
            </a:xfrm>
            <a:prstGeom prst="rect">
              <a:avLst/>
            </a:prstGeom>
            <a:noFill/>
          </p:spPr>
          <p:txBody>
            <a:bodyPr wrap="none" rtlCol="0">
              <a:spAutoFit/>
            </a:bodyPr>
            <a:lstStyle/>
            <a:p>
              <a:r>
                <a:rPr lang="zh-CN" altLang="en-US" sz="1600" b="1" dirty="0">
                  <a:solidFill>
                    <a:srgbClr val="0043A8"/>
                  </a:solidFill>
                </a:rPr>
                <a:t>准确度提升</a:t>
              </a:r>
              <a:r>
                <a:rPr lang="en-US" altLang="zh-CN" sz="1600" b="1" dirty="0">
                  <a:solidFill>
                    <a:srgbClr val="0043A8"/>
                  </a:solidFill>
                </a:rPr>
                <a:t>34.5%</a:t>
              </a:r>
              <a:endParaRPr lang="zh-CN" altLang="en-US" sz="1600" b="1" dirty="0">
                <a:solidFill>
                  <a:srgbClr val="0043A8"/>
                </a:solidFill>
              </a:endParaRPr>
            </a:p>
          </p:txBody>
        </p:sp>
        <p:cxnSp>
          <p:nvCxnSpPr>
            <p:cNvPr id="9" name="直接箭头连接符 8"/>
            <p:cNvCxnSpPr>
              <a:cxnSpLocks/>
            </p:cNvCxnSpPr>
            <p:nvPr/>
          </p:nvCxnSpPr>
          <p:spPr>
            <a:xfrm flipV="1">
              <a:off x="2057572" y="4349800"/>
              <a:ext cx="0" cy="778025"/>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6942627" y="4379595"/>
              <a:ext cx="2540" cy="400050"/>
            </a:xfrm>
            <a:prstGeom prst="straightConnector1">
              <a:avLst/>
            </a:prstGeom>
            <a:ln w="38100">
              <a:solidFill>
                <a:srgbClr val="0043A8"/>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27646" y="4252539"/>
              <a:ext cx="1830173" cy="345674"/>
            </a:xfrm>
            <a:prstGeom prst="rect">
              <a:avLst/>
            </a:prstGeom>
            <a:noFill/>
          </p:spPr>
          <p:txBody>
            <a:bodyPr wrap="none" rtlCol="0">
              <a:spAutoFit/>
            </a:bodyPr>
            <a:lstStyle/>
            <a:p>
              <a:r>
                <a:rPr lang="zh-CN" altLang="en-US" sz="1600" b="1" dirty="0">
                  <a:solidFill>
                    <a:srgbClr val="0043A8"/>
                  </a:solidFill>
                </a:rPr>
                <a:t>准确度提升</a:t>
              </a:r>
              <a:r>
                <a:rPr lang="en-US" altLang="zh-CN" sz="1600" b="1" dirty="0">
                  <a:solidFill>
                    <a:srgbClr val="0043A8"/>
                  </a:solidFill>
                </a:rPr>
                <a:t>13.8%</a:t>
              </a:r>
              <a:endParaRPr lang="zh-CN" altLang="en-US" sz="1600" b="1" dirty="0">
                <a:solidFill>
                  <a:srgbClr val="0043A8"/>
                </a:solidFill>
              </a:endParaRPr>
            </a:p>
          </p:txBody>
        </p:sp>
      </p:grpSp>
      <p:pic>
        <p:nvPicPr>
          <p:cNvPr id="14" name="图片 13">
            <a:extLst>
              <a:ext uri="{FF2B5EF4-FFF2-40B4-BE49-F238E27FC236}">
                <a16:creationId xmlns:a16="http://schemas.microsoft.com/office/drawing/2014/main" id="{AF05FE07-E4D7-41D2-8521-A11E096EC6FD}"/>
              </a:ext>
            </a:extLst>
          </p:cNvPr>
          <p:cNvPicPr>
            <a:picLocks noChangeAspect="1"/>
          </p:cNvPicPr>
          <p:nvPr/>
        </p:nvPicPr>
        <p:blipFill>
          <a:blip r:embed="rId13"/>
          <a:stretch>
            <a:fillRect/>
          </a:stretch>
        </p:blipFill>
        <p:spPr>
          <a:xfrm>
            <a:off x="4392032" y="1540216"/>
            <a:ext cx="7242433" cy="1692275"/>
          </a:xfrm>
          <a:prstGeom prst="rect">
            <a:avLst/>
          </a:prstGeom>
        </p:spPr>
      </p:pic>
      <p:sp>
        <p:nvSpPr>
          <p:cNvPr id="27" name="文本框 26">
            <a:extLst>
              <a:ext uri="{FF2B5EF4-FFF2-40B4-BE49-F238E27FC236}">
                <a16:creationId xmlns:a16="http://schemas.microsoft.com/office/drawing/2014/main" id="{E38F9102-0604-4F07-8B02-69070F6C52EA}"/>
              </a:ext>
            </a:extLst>
          </p:cNvPr>
          <p:cNvSpPr txBox="1"/>
          <p:nvPr/>
        </p:nvSpPr>
        <p:spPr>
          <a:xfrm>
            <a:off x="459032" y="1506554"/>
            <a:ext cx="4335218" cy="1958870"/>
          </a:xfrm>
          <a:prstGeom prst="rect">
            <a:avLst/>
          </a:prstGeom>
          <a:noFill/>
        </p:spPr>
        <p:txBody>
          <a:bodyPr wrap="square">
            <a:spAutoFit/>
          </a:bodyPr>
          <a:lstStyle/>
          <a:p>
            <a:pPr>
              <a:lnSpc>
                <a:spcPct val="150000"/>
              </a:lnSpc>
            </a:pPr>
            <a:r>
              <a:rPr lang="zh-CN" altLang="en-US" sz="2000" b="1" i="0" dirty="0">
                <a:solidFill>
                  <a:srgbClr val="0043A8"/>
                </a:solidFill>
                <a:effectLst/>
                <a:latin typeface="PingFang SC"/>
              </a:rPr>
              <a:t>结合阵列信号处理与复值卷积网络</a:t>
            </a:r>
            <a:endParaRPr lang="en-US" altLang="zh-CN" sz="2000" b="1" i="0" dirty="0">
              <a:solidFill>
                <a:srgbClr val="0043A8"/>
              </a:solidFill>
              <a:effectLst/>
              <a:latin typeface="PingFang SC"/>
            </a:endParaRPr>
          </a:p>
          <a:p>
            <a:pPr>
              <a:lnSpc>
                <a:spcPct val="130000"/>
              </a:lnSpc>
            </a:pPr>
            <a:r>
              <a:rPr lang="zh-CN" altLang="en-US" b="1" i="0" dirty="0">
                <a:solidFill>
                  <a:srgbClr val="0043A8"/>
                </a:solidFill>
                <a:effectLst/>
                <a:latin typeface="PingFang SC"/>
              </a:rPr>
              <a:t>阵列信号处理：</a:t>
            </a:r>
            <a:endParaRPr lang="en-US" altLang="zh-CN" b="1" i="0" dirty="0">
              <a:solidFill>
                <a:srgbClr val="0043A8"/>
              </a:solidFill>
              <a:effectLst/>
              <a:latin typeface="PingFang SC"/>
            </a:endParaRPr>
          </a:p>
          <a:p>
            <a:pPr>
              <a:lnSpc>
                <a:spcPct val="130000"/>
              </a:lnSpc>
            </a:pPr>
            <a:r>
              <a:rPr lang="zh-CN" altLang="en-US" dirty="0">
                <a:solidFill>
                  <a:srgbClr val="2A2B2E"/>
                </a:solidFill>
                <a:latin typeface="PingFang SC"/>
              </a:rPr>
              <a:t>对信号数据进行信道特征增强</a:t>
            </a:r>
            <a:endParaRPr lang="en-US" altLang="zh-CN" dirty="0">
              <a:solidFill>
                <a:srgbClr val="2A2B2E"/>
              </a:solidFill>
              <a:latin typeface="PingFang SC"/>
            </a:endParaRPr>
          </a:p>
          <a:p>
            <a:pPr>
              <a:lnSpc>
                <a:spcPct val="130000"/>
              </a:lnSpc>
            </a:pPr>
            <a:r>
              <a:rPr lang="zh-CN" altLang="en-US" b="1" dirty="0">
                <a:solidFill>
                  <a:srgbClr val="0043A8"/>
                </a:solidFill>
                <a:latin typeface="Times New Roman" panose="02020603050405020304" pitchFamily="18" charset="0"/>
                <a:cs typeface="Times New Roman" panose="02020603050405020304" pitchFamily="18" charset="0"/>
              </a:rPr>
              <a:t>复值卷积网络：</a:t>
            </a:r>
            <a:endParaRPr lang="en-US" altLang="zh-CN" b="1" dirty="0">
              <a:solidFill>
                <a:srgbClr val="0043A8"/>
              </a:solidFill>
              <a:latin typeface="Times New Roman" panose="02020603050405020304" pitchFamily="18" charset="0"/>
              <a:cs typeface="Times New Roman" panose="02020603050405020304" pitchFamily="18" charset="0"/>
            </a:endParaRPr>
          </a:p>
          <a:p>
            <a:pPr>
              <a:lnSpc>
                <a:spcPct val="130000"/>
              </a:lnSpc>
            </a:pPr>
            <a:r>
              <a:rPr lang="zh-CN" altLang="en-US" dirty="0">
                <a:latin typeface="Times New Roman" panose="02020603050405020304" pitchFamily="18" charset="0"/>
                <a:cs typeface="Times New Roman" panose="02020603050405020304" pitchFamily="18" charset="0"/>
              </a:rPr>
              <a:t>识别</a:t>
            </a:r>
            <a:r>
              <a:rPr lang="zh-CN" altLang="en-US" dirty="0"/>
              <a:t>信号数据中的目标存在</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3"/>
            </p:custDataLst>
          </p:nvPr>
        </p:nvSpPr>
        <p:spPr>
          <a:xfrm>
            <a:off x="647700" y="83820"/>
            <a:ext cx="8075584"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目标探测有关的工作积累</a:t>
            </a:r>
          </a:p>
        </p:txBody>
      </p:sp>
      <p:sp>
        <p:nvSpPr>
          <p:cNvPr id="2" name="灯片编号占位符 1">
            <a:extLst>
              <a:ext uri="{FF2B5EF4-FFF2-40B4-BE49-F238E27FC236}">
                <a16:creationId xmlns:a16="http://schemas.microsoft.com/office/drawing/2014/main" id="{8E598206-F41B-4F69-9CE4-810FFE092067}"/>
              </a:ext>
            </a:extLst>
          </p:cNvPr>
          <p:cNvSpPr>
            <a:spLocks noGrp="1"/>
          </p:cNvSpPr>
          <p:nvPr>
            <p:ph type="sldNum" sz="quarter" idx="12"/>
          </p:nvPr>
        </p:nvSpPr>
        <p:spPr/>
        <p:txBody>
          <a:bodyPr/>
          <a:lstStyle/>
          <a:p>
            <a:fld id="{E077DA78-E013-4A8C-AD75-63A150561B10}" type="slidenum">
              <a:rPr lang="zh-CN" altLang="en-US" smtClean="0"/>
              <a:t>36</a:t>
            </a:fld>
            <a:endParaRPr lang="zh-CN" altLang="en-US"/>
          </a:p>
        </p:txBody>
      </p:sp>
      <p:graphicFrame>
        <p:nvGraphicFramePr>
          <p:cNvPr id="6" name="表格 5">
            <a:extLst>
              <a:ext uri="{FF2B5EF4-FFF2-40B4-BE49-F238E27FC236}">
                <a16:creationId xmlns:a16="http://schemas.microsoft.com/office/drawing/2014/main" id="{4D7513F9-C908-406B-A351-2EDCDD370263}"/>
              </a:ext>
            </a:extLst>
          </p:cNvPr>
          <p:cNvGraphicFramePr>
            <a:graphicFrameLocks noGrp="1"/>
          </p:cNvGraphicFramePr>
          <p:nvPr>
            <p:extLst>
              <p:ext uri="{D42A27DB-BD31-4B8C-83A1-F6EECF244321}">
                <p14:modId xmlns:p14="http://schemas.microsoft.com/office/powerpoint/2010/main" val="3050491672"/>
              </p:ext>
            </p:extLst>
          </p:nvPr>
        </p:nvGraphicFramePr>
        <p:xfrm>
          <a:off x="5410332" y="1011929"/>
          <a:ext cx="6364734" cy="5653221"/>
        </p:xfrm>
        <a:graphic>
          <a:graphicData uri="http://schemas.openxmlformats.org/drawingml/2006/table">
            <a:tbl>
              <a:tblPr firstRow="1" firstCol="1" bandRow="1">
                <a:tableStyleId>{5C22544A-7EE6-4342-B048-85BDC9FD1C3A}</a:tableStyleId>
              </a:tblPr>
              <a:tblGrid>
                <a:gridCol w="1564843">
                  <a:extLst>
                    <a:ext uri="{9D8B030D-6E8A-4147-A177-3AD203B41FA5}">
                      <a16:colId xmlns:a16="http://schemas.microsoft.com/office/drawing/2014/main" val="3524893007"/>
                    </a:ext>
                  </a:extLst>
                </a:gridCol>
                <a:gridCol w="1827498">
                  <a:extLst>
                    <a:ext uri="{9D8B030D-6E8A-4147-A177-3AD203B41FA5}">
                      <a16:colId xmlns:a16="http://schemas.microsoft.com/office/drawing/2014/main" val="1173269187"/>
                    </a:ext>
                  </a:extLst>
                </a:gridCol>
                <a:gridCol w="1593090">
                  <a:extLst>
                    <a:ext uri="{9D8B030D-6E8A-4147-A177-3AD203B41FA5}">
                      <a16:colId xmlns:a16="http://schemas.microsoft.com/office/drawing/2014/main" val="3420101659"/>
                    </a:ext>
                  </a:extLst>
                </a:gridCol>
                <a:gridCol w="1379303">
                  <a:extLst>
                    <a:ext uri="{9D8B030D-6E8A-4147-A177-3AD203B41FA5}">
                      <a16:colId xmlns:a16="http://schemas.microsoft.com/office/drawing/2014/main" val="323092447"/>
                    </a:ext>
                  </a:extLst>
                </a:gridCol>
              </a:tblGrid>
              <a:tr h="354111">
                <a:tc>
                  <a:txBody>
                    <a:bodyPr/>
                    <a:lstStyle/>
                    <a:p>
                      <a:pPr algn="ctr">
                        <a:lnSpc>
                          <a:spcPct val="150000"/>
                        </a:lnSpc>
                      </a:pPr>
                      <a:r>
                        <a:rPr lang="zh-CN" altLang="en-US" sz="1600" kern="0" dirty="0">
                          <a:solidFill>
                            <a:schemeClr val="tx1"/>
                          </a:solidFill>
                          <a:effectLst/>
                          <a:latin typeface="微软雅黑" panose="020B0503020204020204" pitchFamily="34" charset="-122"/>
                          <a:ea typeface="微软雅黑" panose="020B0503020204020204" pitchFamily="34" charset="-122"/>
                        </a:rPr>
                        <a:t>相位特征提取</a:t>
                      </a:r>
                      <a:endParaRPr lang="zh-CN" sz="16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latin typeface="微软雅黑" panose="020B0503020204020204" pitchFamily="34" charset="-122"/>
                          <a:ea typeface="微软雅黑" panose="020B0503020204020204" pitchFamily="34" charset="-122"/>
                        </a:rPr>
                        <a:t> </a:t>
                      </a:r>
                      <a:r>
                        <a:rPr lang="zh-CN" sz="1600" kern="0" dirty="0">
                          <a:solidFill>
                            <a:schemeClr val="tx1"/>
                          </a:solidFill>
                          <a:effectLst/>
                          <a:latin typeface="微软雅黑" panose="020B0503020204020204" pitchFamily="34" charset="-122"/>
                          <a:ea typeface="微软雅黑" panose="020B0503020204020204" pitchFamily="34" charset="-122"/>
                        </a:rPr>
                        <a:t>神经网络模型</a:t>
                      </a:r>
                      <a:endParaRPr lang="zh-CN" sz="16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sz="1600" kern="0" dirty="0">
                          <a:solidFill>
                            <a:schemeClr val="tx1"/>
                          </a:solidFill>
                          <a:effectLst/>
                          <a:latin typeface="微软雅黑" panose="020B0503020204020204" pitchFamily="34" charset="-122"/>
                          <a:ea typeface="微软雅黑" panose="020B0503020204020204" pitchFamily="34" charset="-122"/>
                        </a:rPr>
                        <a:t>场景</a:t>
                      </a:r>
                      <a:r>
                        <a:rPr lang="en-US" sz="1600" kern="0" dirty="0">
                          <a:solidFill>
                            <a:schemeClr val="tx1"/>
                          </a:solidFill>
                          <a:effectLst/>
                          <a:latin typeface="微软雅黑" panose="020B0503020204020204" pitchFamily="34" charset="-122"/>
                          <a:ea typeface="微软雅黑" panose="020B0503020204020204" pitchFamily="34" charset="-122"/>
                        </a:rPr>
                        <a:t>1 </a:t>
                      </a:r>
                      <a:endParaRPr lang="zh-CN" sz="16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sz="1600" kern="0" dirty="0">
                          <a:solidFill>
                            <a:schemeClr val="tx1"/>
                          </a:solidFill>
                          <a:effectLst/>
                          <a:latin typeface="微软雅黑" panose="020B0503020204020204" pitchFamily="34" charset="-122"/>
                          <a:ea typeface="微软雅黑" panose="020B0503020204020204" pitchFamily="34" charset="-122"/>
                        </a:rPr>
                        <a:t>场景</a:t>
                      </a:r>
                      <a:r>
                        <a:rPr lang="en-US" sz="1600" kern="0" dirty="0">
                          <a:solidFill>
                            <a:schemeClr val="tx1"/>
                          </a:solidFill>
                          <a:effectLst/>
                          <a:latin typeface="微软雅黑" panose="020B0503020204020204" pitchFamily="34" charset="-122"/>
                          <a:ea typeface="微软雅黑" panose="020B0503020204020204" pitchFamily="34" charset="-122"/>
                        </a:rPr>
                        <a:t>2</a:t>
                      </a:r>
                      <a:endParaRPr lang="zh-CN" sz="16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117600"/>
                  </a:ext>
                </a:extLst>
              </a:tr>
              <a:tr h="353274">
                <a:tc rowSpan="5">
                  <a:txBody>
                    <a:bodyPr/>
                    <a:lstStyle/>
                    <a:p>
                      <a:pPr algn="ctr">
                        <a:lnSpc>
                          <a:spcPct val="150000"/>
                        </a:lnSpc>
                      </a:pPr>
                      <a:r>
                        <a:rPr lang="en-US" sz="1600" kern="0" dirty="0">
                          <a:solidFill>
                            <a:schemeClr val="tx1"/>
                          </a:solidFill>
                          <a:effectLst/>
                        </a:rPr>
                        <a:t>CSI</a:t>
                      </a:r>
                      <a:r>
                        <a:rPr lang="zh-CN" sz="1600" kern="0" dirty="0">
                          <a:solidFill>
                            <a:schemeClr val="tx1"/>
                          </a:solidFill>
                          <a:effectLst/>
                          <a:latin typeface="微软雅黑" panose="020B0503020204020204" pitchFamily="34" charset="-122"/>
                          <a:ea typeface="微软雅黑" panose="020B0503020204020204" pitchFamily="34" charset="-122"/>
                        </a:rPr>
                        <a:t>原始数据</a:t>
                      </a:r>
                      <a:endParaRPr lang="zh-CN" sz="16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CNN</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86.38%</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85.27%</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6905422"/>
                  </a:ext>
                </a:extLst>
              </a:tr>
              <a:tr h="353274">
                <a:tc vMerge="1">
                  <a:txBody>
                    <a:bodyPr/>
                    <a:lstStyle/>
                    <a:p>
                      <a:endParaRPr lang="zh-CN" altLang="en-US"/>
                    </a:p>
                  </a:txBody>
                  <a:tcPr/>
                </a:tc>
                <a:tc>
                  <a:txBody>
                    <a:bodyPr/>
                    <a:lstStyle/>
                    <a:p>
                      <a:pPr algn="ctr">
                        <a:lnSpc>
                          <a:spcPct val="150000"/>
                        </a:lnSpc>
                      </a:pPr>
                      <a:r>
                        <a:rPr lang="en-US" sz="1600" kern="0" dirty="0">
                          <a:solidFill>
                            <a:schemeClr val="tx1"/>
                          </a:solidFill>
                          <a:effectLst/>
                        </a:rPr>
                        <a:t>ResNet</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u="sng" kern="0" dirty="0">
                          <a:solidFill>
                            <a:schemeClr val="tx1"/>
                          </a:solidFill>
                          <a:effectLst/>
                        </a:rPr>
                        <a:t>94.83%</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u="sng" kern="0" dirty="0">
                          <a:solidFill>
                            <a:schemeClr val="tx1"/>
                          </a:solidFill>
                          <a:effectLst/>
                        </a:rPr>
                        <a:t>93.09%</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4990342"/>
                  </a:ext>
                </a:extLst>
              </a:tr>
              <a:tr h="353274">
                <a:tc vMerge="1">
                  <a:txBody>
                    <a:bodyPr/>
                    <a:lstStyle/>
                    <a:p>
                      <a:endParaRPr lang="zh-CN" altLang="en-US"/>
                    </a:p>
                  </a:txBody>
                  <a:tcPr/>
                </a:tc>
                <a:tc>
                  <a:txBody>
                    <a:bodyPr/>
                    <a:lstStyle/>
                    <a:p>
                      <a:pPr algn="ctr">
                        <a:lnSpc>
                          <a:spcPct val="150000"/>
                        </a:lnSpc>
                      </a:pPr>
                      <a:r>
                        <a:rPr lang="en-US" altLang="zh-CN" sz="1600" kern="100" dirty="0">
                          <a:solidFill>
                            <a:schemeClr val="tx1"/>
                          </a:solidFill>
                          <a:effectLst/>
                          <a:latin typeface="Times New Roman" panose="02020603050405020304" pitchFamily="18" charset="0"/>
                          <a:ea typeface="微软雅黑" panose="020B0503020204020204" pitchFamily="34" charset="-122"/>
                        </a:rPr>
                        <a:t>CNN-LSTM</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600" kern="100" dirty="0">
                          <a:solidFill>
                            <a:schemeClr val="tx1"/>
                          </a:solidFill>
                          <a:effectLst/>
                          <a:latin typeface="Times New Roman" panose="02020603050405020304" pitchFamily="18" charset="0"/>
                          <a:ea typeface="微软雅黑" panose="020B0503020204020204" pitchFamily="34" charset="-122"/>
                        </a:rPr>
                        <a:t>75.79%</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600" kern="100" dirty="0">
                          <a:solidFill>
                            <a:schemeClr val="tx1"/>
                          </a:solidFill>
                          <a:effectLst/>
                          <a:latin typeface="Times New Roman" panose="02020603050405020304" pitchFamily="18" charset="0"/>
                          <a:ea typeface="微软雅黑" panose="020B0503020204020204" pitchFamily="34" charset="-122"/>
                        </a:rPr>
                        <a:t>88.74%</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1413669"/>
                  </a:ext>
                </a:extLst>
              </a:tr>
              <a:tr h="353274">
                <a:tc vMerge="1">
                  <a:txBody>
                    <a:bodyPr/>
                    <a:lstStyle/>
                    <a:p>
                      <a:endParaRPr lang="zh-CN" altLang="en-US"/>
                    </a:p>
                  </a:txBody>
                  <a:tcPr/>
                </a:tc>
                <a:tc>
                  <a:txBody>
                    <a:bodyPr/>
                    <a:lstStyle/>
                    <a:p>
                      <a:pPr algn="ctr">
                        <a:lnSpc>
                          <a:spcPct val="150000"/>
                        </a:lnSpc>
                      </a:pPr>
                      <a:r>
                        <a:rPr lang="en-US" sz="1600" kern="0" dirty="0">
                          <a:solidFill>
                            <a:schemeClr val="tx1"/>
                          </a:solidFill>
                          <a:effectLst/>
                        </a:rPr>
                        <a:t>Transformer</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b="1" kern="0" dirty="0">
                          <a:solidFill>
                            <a:schemeClr val="tx1"/>
                          </a:solidFill>
                          <a:effectLst/>
                        </a:rPr>
                        <a:t>97.23%</a:t>
                      </a:r>
                      <a:endParaRPr lang="zh-CN" sz="1600" b="1"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b="1" kern="0" dirty="0">
                          <a:solidFill>
                            <a:schemeClr val="tx1"/>
                          </a:solidFill>
                          <a:effectLst/>
                        </a:rPr>
                        <a:t>99.10%</a:t>
                      </a:r>
                      <a:endParaRPr lang="zh-CN" sz="1600" b="1"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1370152"/>
                  </a:ext>
                </a:extLst>
              </a:tr>
              <a:tr h="353274">
                <a:tc vMerge="1">
                  <a:txBody>
                    <a:bodyPr/>
                    <a:lstStyle/>
                    <a:p>
                      <a:endParaRPr lang="zh-CN" altLang="en-US"/>
                    </a:p>
                  </a:txBody>
                  <a:tcPr/>
                </a:tc>
                <a:tc>
                  <a:txBody>
                    <a:bodyPr/>
                    <a:lstStyle/>
                    <a:p>
                      <a:pPr algn="ctr">
                        <a:lnSpc>
                          <a:spcPct val="150000"/>
                        </a:lnSpc>
                      </a:pPr>
                      <a:r>
                        <a:rPr lang="en-US" sz="1600" kern="0" dirty="0">
                          <a:solidFill>
                            <a:schemeClr val="tx1"/>
                          </a:solidFill>
                          <a:effectLst/>
                        </a:rPr>
                        <a:t>ComplexNN</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88.10%</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86.73%</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518521"/>
                  </a:ext>
                </a:extLst>
              </a:tr>
              <a:tr h="353274">
                <a:tc rowSpan="5">
                  <a:txBody>
                    <a:bodyPr/>
                    <a:lstStyle/>
                    <a:p>
                      <a:pPr algn="ctr">
                        <a:lnSpc>
                          <a:spcPct val="150000"/>
                        </a:lnSpc>
                      </a:pPr>
                      <a:r>
                        <a:rPr lang="en-US" sz="1600" kern="0" dirty="0">
                          <a:solidFill>
                            <a:schemeClr val="tx1"/>
                          </a:solidFill>
                          <a:effectLst/>
                        </a:rPr>
                        <a:t>CSI</a:t>
                      </a:r>
                      <a:r>
                        <a:rPr lang="zh-CN" altLang="en-US" sz="1600" kern="0" dirty="0">
                          <a:solidFill>
                            <a:schemeClr val="tx1"/>
                          </a:solidFill>
                          <a:effectLst/>
                        </a:rPr>
                        <a:t>商</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CNN</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93.83%</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97.61%</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52999"/>
                  </a:ext>
                </a:extLst>
              </a:tr>
              <a:tr h="353274">
                <a:tc vMerge="1">
                  <a:txBody>
                    <a:bodyPr/>
                    <a:lstStyle/>
                    <a:p>
                      <a:endParaRPr lang="zh-CN" altLang="en-US"/>
                    </a:p>
                  </a:txBody>
                  <a:tcPr/>
                </a:tc>
                <a:tc>
                  <a:txBody>
                    <a:bodyPr/>
                    <a:lstStyle/>
                    <a:p>
                      <a:pPr algn="ctr">
                        <a:lnSpc>
                          <a:spcPct val="150000"/>
                        </a:lnSpc>
                      </a:pPr>
                      <a:r>
                        <a:rPr lang="en-US" sz="1600" kern="0" dirty="0">
                          <a:solidFill>
                            <a:schemeClr val="tx1"/>
                          </a:solidFill>
                          <a:effectLst/>
                        </a:rPr>
                        <a:t>ResNet</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93.59%</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97.03%</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103627"/>
                  </a:ext>
                </a:extLst>
              </a:tr>
              <a:tr h="353274">
                <a:tc vMerge="1">
                  <a:txBody>
                    <a:bodyPr/>
                    <a:lstStyle/>
                    <a:p>
                      <a:endParaRPr lang="zh-CN" altLang="en-US"/>
                    </a:p>
                  </a:txBody>
                  <a:tcPr/>
                </a:tc>
                <a:tc>
                  <a:txBody>
                    <a:bodyPr/>
                    <a:lstStyle/>
                    <a:p>
                      <a:pPr algn="ctr">
                        <a:lnSpc>
                          <a:spcPct val="150000"/>
                        </a:lnSpc>
                      </a:pPr>
                      <a:r>
                        <a:rPr lang="en-US" altLang="zh-CN" sz="1600" kern="100" dirty="0">
                          <a:solidFill>
                            <a:schemeClr val="tx1"/>
                          </a:solidFill>
                          <a:effectLst/>
                          <a:latin typeface="Times New Roman" panose="02020603050405020304" pitchFamily="18" charset="0"/>
                          <a:ea typeface="微软雅黑" panose="020B0503020204020204" pitchFamily="34" charset="-122"/>
                        </a:rPr>
                        <a:t>CNN-LSTM</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600" kern="100" dirty="0">
                          <a:solidFill>
                            <a:schemeClr val="tx1"/>
                          </a:solidFill>
                          <a:effectLst/>
                          <a:latin typeface="Times New Roman" panose="02020603050405020304" pitchFamily="18" charset="0"/>
                          <a:ea typeface="微软雅黑" panose="020B0503020204020204" pitchFamily="34" charset="-122"/>
                        </a:rPr>
                        <a:t>94.88%</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600" kern="100" dirty="0">
                          <a:solidFill>
                            <a:schemeClr val="tx1"/>
                          </a:solidFill>
                          <a:effectLst/>
                          <a:latin typeface="Times New Roman" panose="02020603050405020304" pitchFamily="18" charset="0"/>
                          <a:ea typeface="微软雅黑" panose="020B0503020204020204" pitchFamily="34" charset="-122"/>
                        </a:rPr>
                        <a:t>97.87%</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4553000"/>
                  </a:ext>
                </a:extLst>
              </a:tr>
              <a:tr h="353274">
                <a:tc vMerge="1">
                  <a:txBody>
                    <a:bodyPr/>
                    <a:lstStyle/>
                    <a:p>
                      <a:endParaRPr lang="zh-CN" altLang="en-US"/>
                    </a:p>
                  </a:txBody>
                  <a:tcPr/>
                </a:tc>
                <a:tc>
                  <a:txBody>
                    <a:bodyPr/>
                    <a:lstStyle/>
                    <a:p>
                      <a:pPr algn="ctr">
                        <a:lnSpc>
                          <a:spcPct val="150000"/>
                        </a:lnSpc>
                      </a:pPr>
                      <a:r>
                        <a:rPr lang="en-US" sz="1600" kern="0" dirty="0">
                          <a:solidFill>
                            <a:schemeClr val="tx1"/>
                          </a:solidFill>
                          <a:effectLst/>
                        </a:rPr>
                        <a:t>Transformer</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u="sng" kern="0" dirty="0">
                          <a:solidFill>
                            <a:schemeClr val="tx1"/>
                          </a:solidFill>
                          <a:effectLst/>
                        </a:rPr>
                        <a:t>95.01%</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b="1" kern="0" dirty="0">
                          <a:solidFill>
                            <a:schemeClr val="tx1"/>
                          </a:solidFill>
                          <a:effectLst/>
                        </a:rPr>
                        <a:t>99.28%</a:t>
                      </a:r>
                      <a:endParaRPr lang="zh-CN" sz="1600" b="1"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024655"/>
                  </a:ext>
                </a:extLst>
              </a:tr>
              <a:tr h="353274">
                <a:tc vMerge="1">
                  <a:txBody>
                    <a:bodyPr/>
                    <a:lstStyle/>
                    <a:p>
                      <a:endParaRPr lang="zh-CN" altLang="en-US"/>
                    </a:p>
                  </a:txBody>
                  <a:tcPr/>
                </a:tc>
                <a:tc>
                  <a:txBody>
                    <a:bodyPr/>
                    <a:lstStyle/>
                    <a:p>
                      <a:pPr algn="ctr">
                        <a:lnSpc>
                          <a:spcPct val="150000"/>
                        </a:lnSpc>
                      </a:pPr>
                      <a:r>
                        <a:rPr lang="en-US" sz="1600" kern="0" dirty="0">
                          <a:solidFill>
                            <a:schemeClr val="tx1"/>
                          </a:solidFill>
                          <a:effectLst/>
                        </a:rPr>
                        <a:t>ComplexNN</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b="1" kern="0" dirty="0">
                          <a:solidFill>
                            <a:schemeClr val="tx1"/>
                          </a:solidFill>
                          <a:effectLst/>
                        </a:rPr>
                        <a:t>98.08%</a:t>
                      </a:r>
                      <a:endParaRPr lang="zh-CN" sz="1600" b="1"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u="sng" kern="0" dirty="0">
                          <a:solidFill>
                            <a:schemeClr val="tx1"/>
                          </a:solidFill>
                          <a:effectLst/>
                        </a:rPr>
                        <a:t>98.19%</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6889945"/>
                  </a:ext>
                </a:extLst>
              </a:tr>
              <a:tr h="353274">
                <a:tc rowSpan="5">
                  <a:txBody>
                    <a:bodyPr/>
                    <a:lstStyle/>
                    <a:p>
                      <a:pPr algn="ctr">
                        <a:lnSpc>
                          <a:spcPct val="150000"/>
                        </a:lnSpc>
                      </a:pPr>
                      <a:r>
                        <a:rPr lang="en-US" sz="1600" kern="0" dirty="0">
                          <a:solidFill>
                            <a:schemeClr val="tx1"/>
                          </a:solidFill>
                          <a:effectLst/>
                        </a:rPr>
                        <a:t>CSI</a:t>
                      </a:r>
                      <a:r>
                        <a:rPr lang="zh-CN" sz="1600" kern="0" dirty="0">
                          <a:solidFill>
                            <a:schemeClr val="tx1"/>
                          </a:solidFill>
                          <a:effectLst/>
                          <a:latin typeface="微软雅黑" panose="020B0503020204020204" pitchFamily="34" charset="-122"/>
                          <a:ea typeface="微软雅黑" panose="020B0503020204020204" pitchFamily="34" charset="-122"/>
                        </a:rPr>
                        <a:t>共轭乘法</a:t>
                      </a:r>
                      <a:endParaRPr lang="zh-CN" sz="16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CNN</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98.54%</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u="sng" kern="0" dirty="0">
                          <a:solidFill>
                            <a:schemeClr val="tx1"/>
                          </a:solidFill>
                          <a:effectLst/>
                        </a:rPr>
                        <a:t>99.76%</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353413"/>
                  </a:ext>
                </a:extLst>
              </a:tr>
              <a:tr h="353274">
                <a:tc vMerge="1">
                  <a:txBody>
                    <a:bodyPr/>
                    <a:lstStyle/>
                    <a:p>
                      <a:endParaRPr lang="zh-CN" altLang="en-US"/>
                    </a:p>
                  </a:txBody>
                  <a:tcPr/>
                </a:tc>
                <a:tc>
                  <a:txBody>
                    <a:bodyPr/>
                    <a:lstStyle/>
                    <a:p>
                      <a:pPr algn="ctr">
                        <a:lnSpc>
                          <a:spcPct val="150000"/>
                        </a:lnSpc>
                      </a:pPr>
                      <a:r>
                        <a:rPr lang="en-US" sz="1600" kern="0" dirty="0">
                          <a:solidFill>
                            <a:schemeClr val="tx1"/>
                          </a:solidFill>
                          <a:effectLst/>
                        </a:rPr>
                        <a:t>ResNet</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98.40%</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98.88%</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7461625"/>
                  </a:ext>
                </a:extLst>
              </a:tr>
              <a:tr h="353274">
                <a:tc vMerge="1">
                  <a:txBody>
                    <a:bodyPr/>
                    <a:lstStyle/>
                    <a:p>
                      <a:endParaRPr lang="zh-CN" altLang="en-US"/>
                    </a:p>
                  </a:txBody>
                  <a:tcPr/>
                </a:tc>
                <a:tc>
                  <a:txBody>
                    <a:bodyPr/>
                    <a:lstStyle/>
                    <a:p>
                      <a:pPr algn="ctr">
                        <a:lnSpc>
                          <a:spcPct val="150000"/>
                        </a:lnSpc>
                      </a:pPr>
                      <a:r>
                        <a:rPr lang="en-US" altLang="zh-CN" sz="1600" kern="100" dirty="0">
                          <a:solidFill>
                            <a:schemeClr val="tx1"/>
                          </a:solidFill>
                          <a:effectLst/>
                          <a:latin typeface="Times New Roman" panose="02020603050405020304" pitchFamily="18" charset="0"/>
                          <a:ea typeface="微软雅黑" panose="020B0503020204020204" pitchFamily="34" charset="-122"/>
                        </a:rPr>
                        <a:t>CNN-LSTM</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600" kern="100" dirty="0">
                          <a:solidFill>
                            <a:schemeClr val="tx1"/>
                          </a:solidFill>
                          <a:effectLst/>
                          <a:latin typeface="Times New Roman" panose="02020603050405020304" pitchFamily="18" charset="0"/>
                          <a:ea typeface="微软雅黑" panose="020B0503020204020204" pitchFamily="34" charset="-122"/>
                        </a:rPr>
                        <a:t>98.71%</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600" kern="100" dirty="0">
                          <a:solidFill>
                            <a:schemeClr val="tx1"/>
                          </a:solidFill>
                          <a:effectLst/>
                          <a:latin typeface="Times New Roman" panose="02020603050405020304" pitchFamily="18" charset="0"/>
                          <a:ea typeface="微软雅黑" panose="020B0503020204020204" pitchFamily="34" charset="-122"/>
                        </a:rPr>
                        <a:t>99.24%</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633663"/>
                  </a:ext>
                </a:extLst>
              </a:tr>
              <a:tr h="353274">
                <a:tc vMerge="1">
                  <a:txBody>
                    <a:bodyPr/>
                    <a:lstStyle/>
                    <a:p>
                      <a:endParaRPr lang="zh-CN" altLang="en-US"/>
                    </a:p>
                  </a:txBody>
                  <a:tcPr/>
                </a:tc>
                <a:tc>
                  <a:txBody>
                    <a:bodyPr/>
                    <a:lstStyle/>
                    <a:p>
                      <a:pPr algn="ctr">
                        <a:lnSpc>
                          <a:spcPct val="150000"/>
                        </a:lnSpc>
                      </a:pPr>
                      <a:r>
                        <a:rPr lang="en-US" sz="1600" kern="0" dirty="0">
                          <a:solidFill>
                            <a:schemeClr val="tx1"/>
                          </a:solidFill>
                          <a:effectLst/>
                        </a:rPr>
                        <a:t>Transformer</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u="sng" kern="0" dirty="0">
                          <a:solidFill>
                            <a:schemeClr val="tx1"/>
                          </a:solidFill>
                          <a:effectLst/>
                        </a:rPr>
                        <a:t>99.20%</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kern="0" dirty="0">
                          <a:solidFill>
                            <a:schemeClr val="tx1"/>
                          </a:solidFill>
                          <a:effectLst/>
                        </a:rPr>
                        <a:t>99.60%</a:t>
                      </a:r>
                      <a:endParaRPr lang="zh-CN" sz="1600" kern="100" dirty="0">
                        <a:solidFill>
                          <a:schemeClr val="tx1"/>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487197"/>
                  </a:ext>
                </a:extLst>
              </a:tr>
              <a:tr h="353274">
                <a:tc vMerge="1">
                  <a:txBody>
                    <a:bodyPr/>
                    <a:lstStyle/>
                    <a:p>
                      <a:endParaRPr lang="zh-CN" altLang="en-US"/>
                    </a:p>
                  </a:txBody>
                  <a:tcPr/>
                </a:tc>
                <a:tc>
                  <a:txBody>
                    <a:bodyPr/>
                    <a:lstStyle/>
                    <a:p>
                      <a:pPr algn="ctr">
                        <a:lnSpc>
                          <a:spcPct val="150000"/>
                        </a:lnSpc>
                      </a:pPr>
                      <a:r>
                        <a:rPr lang="en-US" sz="1600" kern="0" dirty="0">
                          <a:solidFill>
                            <a:srgbClr val="C00000"/>
                          </a:solidFill>
                          <a:effectLst/>
                        </a:rPr>
                        <a:t>ComplexNN</a:t>
                      </a:r>
                      <a:endParaRPr lang="zh-CN" sz="1600" kern="10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b="1" kern="0" dirty="0">
                          <a:solidFill>
                            <a:srgbClr val="C00000"/>
                          </a:solidFill>
                          <a:effectLst/>
                        </a:rPr>
                        <a:t>99.47%</a:t>
                      </a:r>
                      <a:endParaRPr lang="zh-CN" sz="1600" b="1" kern="10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1600" b="1" kern="0" dirty="0">
                          <a:solidFill>
                            <a:srgbClr val="C00000"/>
                          </a:solidFill>
                          <a:effectLst/>
                        </a:rPr>
                        <a:t>99.87%</a:t>
                      </a:r>
                      <a:endParaRPr lang="zh-CN" sz="1600" b="1" kern="10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3946053"/>
                  </a:ext>
                </a:extLst>
              </a:tr>
            </a:tbl>
          </a:graphicData>
        </a:graphic>
      </p:graphicFrame>
      <p:grpSp>
        <p:nvGrpSpPr>
          <p:cNvPr id="7" name="组合 6">
            <a:extLst>
              <a:ext uri="{FF2B5EF4-FFF2-40B4-BE49-F238E27FC236}">
                <a16:creationId xmlns:a16="http://schemas.microsoft.com/office/drawing/2014/main" id="{36A57A1D-04B3-4735-A02C-1FC597D86391}"/>
              </a:ext>
            </a:extLst>
          </p:cNvPr>
          <p:cNvGrpSpPr>
            <a:grpSpLocks noChangeAspect="1"/>
          </p:cNvGrpSpPr>
          <p:nvPr/>
        </p:nvGrpSpPr>
        <p:grpSpPr>
          <a:xfrm>
            <a:off x="484962" y="2151169"/>
            <a:ext cx="3420627" cy="1980000"/>
            <a:chOff x="7327901" y="1300053"/>
            <a:chExt cx="3731593" cy="2160000"/>
          </a:xfrm>
        </p:grpSpPr>
        <p:pic>
          <p:nvPicPr>
            <p:cNvPr id="8" name="图片 7">
              <a:extLst>
                <a:ext uri="{FF2B5EF4-FFF2-40B4-BE49-F238E27FC236}">
                  <a16:creationId xmlns:a16="http://schemas.microsoft.com/office/drawing/2014/main" id="{4425E04B-896B-459F-9097-2561DEC265F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6316" t="37366" r="28383" b="27671"/>
            <a:stretch/>
          </p:blipFill>
          <p:spPr>
            <a:xfrm>
              <a:off x="7327901" y="1300053"/>
              <a:ext cx="3731593" cy="2160000"/>
            </a:xfrm>
            <a:prstGeom prst="rect">
              <a:avLst/>
            </a:prstGeom>
          </p:spPr>
        </p:pic>
        <p:sp>
          <p:nvSpPr>
            <p:cNvPr id="9" name="矩形 8">
              <a:extLst>
                <a:ext uri="{FF2B5EF4-FFF2-40B4-BE49-F238E27FC236}">
                  <a16:creationId xmlns:a16="http://schemas.microsoft.com/office/drawing/2014/main" id="{E1AA7425-094D-4F0A-A85A-08B2DDC3820F}"/>
                </a:ext>
              </a:extLst>
            </p:cNvPr>
            <p:cNvSpPr/>
            <p:nvPr/>
          </p:nvSpPr>
          <p:spPr>
            <a:xfrm>
              <a:off x="8920325" y="1507808"/>
              <a:ext cx="247650" cy="1923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矩形 9">
              <a:extLst>
                <a:ext uri="{FF2B5EF4-FFF2-40B4-BE49-F238E27FC236}">
                  <a16:creationId xmlns:a16="http://schemas.microsoft.com/office/drawing/2014/main" id="{05B0245E-483E-42C2-A24E-620906D40E0A}"/>
                </a:ext>
              </a:extLst>
            </p:cNvPr>
            <p:cNvSpPr/>
            <p:nvPr/>
          </p:nvSpPr>
          <p:spPr>
            <a:xfrm>
              <a:off x="9218461" y="2124084"/>
              <a:ext cx="211708" cy="11739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文本框 10">
              <a:extLst>
                <a:ext uri="{FF2B5EF4-FFF2-40B4-BE49-F238E27FC236}">
                  <a16:creationId xmlns:a16="http://schemas.microsoft.com/office/drawing/2014/main" id="{22229478-11EB-4AF4-868F-21F1D52FE912}"/>
                </a:ext>
              </a:extLst>
            </p:cNvPr>
            <p:cNvSpPr txBox="1"/>
            <p:nvPr/>
          </p:nvSpPr>
          <p:spPr>
            <a:xfrm>
              <a:off x="7378090" y="1812114"/>
              <a:ext cx="1844676" cy="338554"/>
            </a:xfrm>
            <a:prstGeom prst="rect">
              <a:avLst/>
            </a:prstGeom>
            <a:noFill/>
          </p:spPr>
          <p:txBody>
            <a:bodyPr wrap="squar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无人机（异物）</a:t>
              </a:r>
            </a:p>
          </p:txBody>
        </p:sp>
        <p:sp>
          <p:nvSpPr>
            <p:cNvPr id="12" name="文本框 11">
              <a:extLst>
                <a:ext uri="{FF2B5EF4-FFF2-40B4-BE49-F238E27FC236}">
                  <a16:creationId xmlns:a16="http://schemas.microsoft.com/office/drawing/2014/main" id="{851168E4-3608-4ABB-8A87-205CB4B121CF}"/>
                </a:ext>
              </a:extLst>
            </p:cNvPr>
            <p:cNvSpPr txBox="1"/>
            <p:nvPr/>
          </p:nvSpPr>
          <p:spPr>
            <a:xfrm>
              <a:off x="9637572" y="1723214"/>
              <a:ext cx="899021" cy="338554"/>
            </a:xfrm>
            <a:prstGeom prst="rect">
              <a:avLst/>
            </a:prstGeom>
            <a:noFill/>
          </p:spPr>
          <p:txBody>
            <a:bodyPr wrap="squar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发射端</a:t>
              </a:r>
            </a:p>
          </p:txBody>
        </p:sp>
        <p:sp>
          <p:nvSpPr>
            <p:cNvPr id="13" name="文本框 12">
              <a:extLst>
                <a:ext uri="{FF2B5EF4-FFF2-40B4-BE49-F238E27FC236}">
                  <a16:creationId xmlns:a16="http://schemas.microsoft.com/office/drawing/2014/main" id="{B2C9A569-3771-4F87-9FC3-9EF476AAEDBD}"/>
                </a:ext>
              </a:extLst>
            </p:cNvPr>
            <p:cNvSpPr txBox="1"/>
            <p:nvPr/>
          </p:nvSpPr>
          <p:spPr>
            <a:xfrm>
              <a:off x="9021514" y="2970450"/>
              <a:ext cx="899021" cy="338554"/>
            </a:xfrm>
            <a:prstGeom prst="rect">
              <a:avLst/>
            </a:prstGeom>
            <a:noFill/>
          </p:spPr>
          <p:txBody>
            <a:bodyPr wrap="squar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接收端</a:t>
              </a:r>
            </a:p>
          </p:txBody>
        </p:sp>
        <p:cxnSp>
          <p:nvCxnSpPr>
            <p:cNvPr id="14" name="连接符: 肘形 13">
              <a:extLst>
                <a:ext uri="{FF2B5EF4-FFF2-40B4-BE49-F238E27FC236}">
                  <a16:creationId xmlns:a16="http://schemas.microsoft.com/office/drawing/2014/main" id="{1FD17B91-A386-4A4A-9B4C-98DF8637B33F}"/>
                </a:ext>
              </a:extLst>
            </p:cNvPr>
            <p:cNvCxnSpPr>
              <a:cxnSpLocks/>
              <a:stCxn id="9" idx="1"/>
              <a:endCxn id="11" idx="0"/>
            </p:cNvCxnSpPr>
            <p:nvPr/>
          </p:nvCxnSpPr>
          <p:spPr>
            <a:xfrm rot="10800000" flipV="1">
              <a:off x="8300429" y="1603986"/>
              <a:ext cx="619897" cy="208128"/>
            </a:xfrm>
            <a:prstGeom prst="bent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A493C9EC-C1B4-4BA0-AB28-B938BEEF2A69}"/>
                </a:ext>
              </a:extLst>
            </p:cNvPr>
            <p:cNvCxnSpPr>
              <a:cxnSpLocks/>
              <a:stCxn id="10" idx="0"/>
              <a:endCxn id="12" idx="1"/>
            </p:cNvCxnSpPr>
            <p:nvPr/>
          </p:nvCxnSpPr>
          <p:spPr>
            <a:xfrm rot="5400000" flipH="1" flipV="1">
              <a:off x="9365147" y="1851660"/>
              <a:ext cx="231593" cy="313257"/>
            </a:xfrm>
            <a:prstGeom prst="bent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A6D27667-2E3B-4A7D-9B77-F1C0EFEC3FAB}"/>
              </a:ext>
            </a:extLst>
          </p:cNvPr>
          <p:cNvSpPr txBox="1"/>
          <p:nvPr/>
        </p:nvSpPr>
        <p:spPr>
          <a:xfrm>
            <a:off x="410609" y="1691281"/>
            <a:ext cx="2675851" cy="400110"/>
          </a:xfrm>
          <a:prstGeom prst="rect">
            <a:avLst/>
          </a:prstGeom>
          <a:noFill/>
        </p:spPr>
        <p:txBody>
          <a:bodyPr wrap="square" rtlCol="0">
            <a:spAutoFit/>
          </a:bodyPr>
          <a:lstStyle/>
          <a:p>
            <a:r>
              <a:rPr lang="zh-CN" altLang="en-US" sz="2000" b="1" dirty="0"/>
              <a:t>场景</a:t>
            </a:r>
            <a:r>
              <a:rPr lang="en-US" altLang="zh-CN" sz="2000" b="1" dirty="0"/>
              <a:t>1</a:t>
            </a:r>
            <a:r>
              <a:rPr lang="zh-CN" altLang="en-US" sz="2000" b="1" dirty="0"/>
              <a:t>：</a:t>
            </a:r>
            <a:r>
              <a:rPr lang="zh-CN" altLang="en-US" sz="2000" dirty="0"/>
              <a:t>开阔草坪区域</a:t>
            </a:r>
          </a:p>
        </p:txBody>
      </p:sp>
      <p:sp>
        <p:nvSpPr>
          <p:cNvPr id="17" name="文本框 16">
            <a:extLst>
              <a:ext uri="{FF2B5EF4-FFF2-40B4-BE49-F238E27FC236}">
                <a16:creationId xmlns:a16="http://schemas.microsoft.com/office/drawing/2014/main" id="{0F7E51A2-B448-45E8-95FC-5FF93855F3A2}"/>
              </a:ext>
            </a:extLst>
          </p:cNvPr>
          <p:cNvSpPr txBox="1"/>
          <p:nvPr/>
        </p:nvSpPr>
        <p:spPr>
          <a:xfrm>
            <a:off x="462779" y="4262360"/>
            <a:ext cx="2675851" cy="400110"/>
          </a:xfrm>
          <a:prstGeom prst="rect">
            <a:avLst/>
          </a:prstGeom>
          <a:noFill/>
        </p:spPr>
        <p:txBody>
          <a:bodyPr wrap="square" rtlCol="0">
            <a:spAutoFit/>
          </a:bodyPr>
          <a:lstStyle/>
          <a:p>
            <a:r>
              <a:rPr lang="zh-CN" altLang="en-US" sz="2000" b="1" dirty="0"/>
              <a:t>场景</a:t>
            </a:r>
            <a:r>
              <a:rPr lang="en-US" altLang="zh-CN" sz="2000" b="1" dirty="0"/>
              <a:t>2</a:t>
            </a:r>
            <a:r>
              <a:rPr lang="zh-CN" altLang="en-US" sz="2000" b="1" dirty="0"/>
              <a:t>：</a:t>
            </a:r>
            <a:r>
              <a:rPr lang="zh-CN" altLang="en-US" sz="2000" dirty="0"/>
              <a:t>两栋大楼之间</a:t>
            </a:r>
          </a:p>
        </p:txBody>
      </p:sp>
      <p:grpSp>
        <p:nvGrpSpPr>
          <p:cNvPr id="18" name="组合 17">
            <a:extLst>
              <a:ext uri="{FF2B5EF4-FFF2-40B4-BE49-F238E27FC236}">
                <a16:creationId xmlns:a16="http://schemas.microsoft.com/office/drawing/2014/main" id="{973CAE5B-F247-407D-8985-31B01736919E}"/>
              </a:ext>
            </a:extLst>
          </p:cNvPr>
          <p:cNvGrpSpPr>
            <a:grpSpLocks noChangeAspect="1"/>
          </p:cNvGrpSpPr>
          <p:nvPr/>
        </p:nvGrpSpPr>
        <p:grpSpPr>
          <a:xfrm>
            <a:off x="462860" y="4694161"/>
            <a:ext cx="4672584" cy="1965920"/>
            <a:chOff x="462860" y="4694161"/>
            <a:chExt cx="4672584" cy="1965920"/>
          </a:xfrm>
        </p:grpSpPr>
        <p:grpSp>
          <p:nvGrpSpPr>
            <p:cNvPr id="19" name="组合 18">
              <a:extLst>
                <a:ext uri="{FF2B5EF4-FFF2-40B4-BE49-F238E27FC236}">
                  <a16:creationId xmlns:a16="http://schemas.microsoft.com/office/drawing/2014/main" id="{166974C0-08B1-4247-B872-A64F9DA1C9FC}"/>
                </a:ext>
              </a:extLst>
            </p:cNvPr>
            <p:cNvGrpSpPr/>
            <p:nvPr/>
          </p:nvGrpSpPr>
          <p:grpSpPr>
            <a:xfrm>
              <a:off x="462860" y="4694161"/>
              <a:ext cx="3501697" cy="1965920"/>
              <a:chOff x="545082" y="4702841"/>
              <a:chExt cx="3501697" cy="1965920"/>
            </a:xfrm>
          </p:grpSpPr>
          <p:pic>
            <p:nvPicPr>
              <p:cNvPr id="23" name="图片 22">
                <a:extLst>
                  <a:ext uri="{FF2B5EF4-FFF2-40B4-BE49-F238E27FC236}">
                    <a16:creationId xmlns:a16="http://schemas.microsoft.com/office/drawing/2014/main" id="{C4FB793D-8B84-43AB-9918-55855B6952C5}"/>
                  </a:ext>
                </a:extLst>
              </p:cNvPr>
              <p:cNvPicPr>
                <a:picLocks noChangeAspect="1"/>
              </p:cNvPicPr>
              <p:nvPr/>
            </p:nvPicPr>
            <p:blipFill>
              <a:blip r:embed="rId8"/>
              <a:stretch>
                <a:fillRect/>
              </a:stretch>
            </p:blipFill>
            <p:spPr>
              <a:xfrm>
                <a:off x="545082" y="4702841"/>
                <a:ext cx="3419475" cy="1965920"/>
              </a:xfrm>
              <a:prstGeom prst="rect">
                <a:avLst/>
              </a:prstGeom>
            </p:spPr>
          </p:pic>
          <p:sp>
            <p:nvSpPr>
              <p:cNvPr id="24" name="矩形 23">
                <a:extLst>
                  <a:ext uri="{FF2B5EF4-FFF2-40B4-BE49-F238E27FC236}">
                    <a16:creationId xmlns:a16="http://schemas.microsoft.com/office/drawing/2014/main" id="{42BB0220-E4CF-43FB-8DBC-2D83B993FF38}"/>
                  </a:ext>
                </a:extLst>
              </p:cNvPr>
              <p:cNvSpPr/>
              <p:nvPr/>
            </p:nvSpPr>
            <p:spPr>
              <a:xfrm>
                <a:off x="1316745" y="5202452"/>
                <a:ext cx="247650" cy="1923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EEBA69B6-6015-4D7E-B5D8-0173009B095E}"/>
                  </a:ext>
                </a:extLst>
              </p:cNvPr>
              <p:cNvCxnSpPr>
                <a:cxnSpLocks/>
              </p:cNvCxnSpPr>
              <p:nvPr/>
            </p:nvCxnSpPr>
            <p:spPr>
              <a:xfrm>
                <a:off x="1564395" y="5202452"/>
                <a:ext cx="2482384" cy="96178"/>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60BB795-8EAC-4E65-A8C3-5C2352FA868C}"/>
                  </a:ext>
                </a:extLst>
              </p:cNvPr>
              <p:cNvCxnSpPr>
                <a:cxnSpLocks/>
              </p:cNvCxnSpPr>
              <p:nvPr/>
            </p:nvCxnSpPr>
            <p:spPr>
              <a:xfrm>
                <a:off x="1564395" y="5396568"/>
                <a:ext cx="2482384" cy="533618"/>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图片 21">
              <a:extLst>
                <a:ext uri="{FF2B5EF4-FFF2-40B4-BE49-F238E27FC236}">
                  <a16:creationId xmlns:a16="http://schemas.microsoft.com/office/drawing/2014/main" id="{1C7C0BE5-6AD3-4BE0-A6D5-3F7E88A34D74}"/>
                </a:ext>
              </a:extLst>
            </p:cNvPr>
            <p:cNvPicPr>
              <a:picLocks noChangeAspect="1"/>
            </p:cNvPicPr>
            <p:nvPr/>
          </p:nvPicPr>
          <p:blipFill>
            <a:blip r:embed="rId9"/>
            <a:stretch>
              <a:fillRect/>
            </a:stretch>
          </p:blipFill>
          <p:spPr>
            <a:xfrm>
              <a:off x="3964557" y="5287115"/>
              <a:ext cx="1170887" cy="658964"/>
            </a:xfrm>
            <a:prstGeom prst="rect">
              <a:avLst/>
            </a:prstGeom>
          </p:spPr>
        </p:pic>
      </p:grpSp>
      <p:sp>
        <p:nvSpPr>
          <p:cNvPr id="27" name="圆角矩形 5">
            <a:extLst>
              <a:ext uri="{FF2B5EF4-FFF2-40B4-BE49-F238E27FC236}">
                <a16:creationId xmlns:a16="http://schemas.microsoft.com/office/drawing/2014/main" id="{B092ACC8-94ED-4113-B9A0-AB3122FA8CCC}"/>
              </a:ext>
            </a:extLst>
          </p:cNvPr>
          <p:cNvSpPr/>
          <p:nvPr>
            <p:custDataLst>
              <p:tags r:id="rId4"/>
            </p:custDataLst>
          </p:nvPr>
        </p:nvSpPr>
        <p:spPr>
          <a:xfrm>
            <a:off x="462779" y="1005280"/>
            <a:ext cx="4222173" cy="48941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spc="3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神经网络模型探测能力比较</a:t>
            </a:r>
          </a:p>
        </p:txBody>
      </p:sp>
    </p:spTree>
    <p:custDataLst>
      <p:tags r:id="rId1"/>
    </p:custDataLst>
    <p:extLst>
      <p:ext uri="{BB962C8B-B14F-4D97-AF65-F5344CB8AC3E}">
        <p14:creationId xmlns:p14="http://schemas.microsoft.com/office/powerpoint/2010/main" val="238510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3"/>
            </p:custDataLst>
          </p:nvPr>
        </p:nvSpPr>
        <p:spPr>
          <a:xfrm>
            <a:off x="647700" y="83820"/>
            <a:ext cx="8075584"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目标探测有关的工作积累</a:t>
            </a:r>
          </a:p>
        </p:txBody>
      </p:sp>
      <p:sp>
        <p:nvSpPr>
          <p:cNvPr id="2" name="灯片编号占位符 1">
            <a:extLst>
              <a:ext uri="{FF2B5EF4-FFF2-40B4-BE49-F238E27FC236}">
                <a16:creationId xmlns:a16="http://schemas.microsoft.com/office/drawing/2014/main" id="{8E598206-F41B-4F69-9CE4-810FFE092067}"/>
              </a:ext>
            </a:extLst>
          </p:cNvPr>
          <p:cNvSpPr>
            <a:spLocks noGrp="1"/>
          </p:cNvSpPr>
          <p:nvPr>
            <p:ph type="sldNum" sz="quarter" idx="12"/>
          </p:nvPr>
        </p:nvSpPr>
        <p:spPr/>
        <p:txBody>
          <a:bodyPr/>
          <a:lstStyle/>
          <a:p>
            <a:fld id="{E077DA78-E013-4A8C-AD75-63A150561B10}" type="slidenum">
              <a:rPr lang="zh-CN" altLang="en-US" smtClean="0"/>
              <a:t>37</a:t>
            </a:fld>
            <a:endParaRPr lang="zh-CN" altLang="en-US"/>
          </a:p>
        </p:txBody>
      </p:sp>
      <p:sp>
        <p:nvSpPr>
          <p:cNvPr id="6" name="文本框 5">
            <a:extLst>
              <a:ext uri="{FF2B5EF4-FFF2-40B4-BE49-F238E27FC236}">
                <a16:creationId xmlns:a16="http://schemas.microsoft.com/office/drawing/2014/main" id="{9D390BFD-DE0D-486E-B069-F96B58221B16}"/>
              </a:ext>
            </a:extLst>
          </p:cNvPr>
          <p:cNvSpPr txBox="1"/>
          <p:nvPr/>
        </p:nvSpPr>
        <p:spPr>
          <a:xfrm>
            <a:off x="416934" y="1665896"/>
            <a:ext cx="10759066" cy="961097"/>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ComplexNN</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模型在无人机型号感知上也有着最好的表现</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ComplexNN</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对无人机型号的识别准确率都保持在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90%</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左右，高于其它</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四</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个基准模型。</a:t>
            </a:r>
            <a:endParaRPr lang="zh-CN" altLang="en-US" sz="20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 name="图表 6">
            <a:extLst>
              <a:ext uri="{FF2B5EF4-FFF2-40B4-BE49-F238E27FC236}">
                <a16:creationId xmlns:a16="http://schemas.microsoft.com/office/drawing/2014/main" id="{C358C98E-C551-4575-91A7-E445C0401BF0}"/>
              </a:ext>
            </a:extLst>
          </p:cNvPr>
          <p:cNvGraphicFramePr/>
          <p:nvPr>
            <p:extLst>
              <p:ext uri="{D42A27DB-BD31-4B8C-83A1-F6EECF244321}">
                <p14:modId xmlns:p14="http://schemas.microsoft.com/office/powerpoint/2010/main" val="2601592523"/>
              </p:ext>
            </p:extLst>
          </p:nvPr>
        </p:nvGraphicFramePr>
        <p:xfrm>
          <a:off x="4605571" y="2885157"/>
          <a:ext cx="6120000" cy="3600000"/>
        </p:xfrm>
        <a:graphic>
          <a:graphicData uri="http://schemas.openxmlformats.org/drawingml/2006/chart">
            <c:chart xmlns:c="http://schemas.openxmlformats.org/drawingml/2006/chart" xmlns:r="http://schemas.openxmlformats.org/officeDocument/2006/relationships" r:id="rId7"/>
          </a:graphicData>
        </a:graphic>
      </p:graphicFrame>
      <p:pic>
        <p:nvPicPr>
          <p:cNvPr id="8" name="图片 7">
            <a:extLst>
              <a:ext uri="{FF2B5EF4-FFF2-40B4-BE49-F238E27FC236}">
                <a16:creationId xmlns:a16="http://schemas.microsoft.com/office/drawing/2014/main" id="{C4A919E8-5890-44EC-9277-01CCE10525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3440" y="2929672"/>
            <a:ext cx="2035074" cy="1527125"/>
          </a:xfrm>
          <a:prstGeom prst="rect">
            <a:avLst/>
          </a:prstGeom>
        </p:spPr>
      </p:pic>
      <p:pic>
        <p:nvPicPr>
          <p:cNvPr id="9" name="图片 8">
            <a:extLst>
              <a:ext uri="{FF2B5EF4-FFF2-40B4-BE49-F238E27FC236}">
                <a16:creationId xmlns:a16="http://schemas.microsoft.com/office/drawing/2014/main" id="{069469D0-9AB2-4478-9F76-E3959F3E4C4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 r="4654" b="4567"/>
          <a:stretch/>
        </p:blipFill>
        <p:spPr>
          <a:xfrm>
            <a:off x="1983858" y="4759476"/>
            <a:ext cx="2034656" cy="1527125"/>
          </a:xfrm>
          <a:prstGeom prst="rect">
            <a:avLst/>
          </a:prstGeom>
        </p:spPr>
      </p:pic>
      <p:sp>
        <p:nvSpPr>
          <p:cNvPr id="10" name="文本框 9">
            <a:extLst>
              <a:ext uri="{FF2B5EF4-FFF2-40B4-BE49-F238E27FC236}">
                <a16:creationId xmlns:a16="http://schemas.microsoft.com/office/drawing/2014/main" id="{3F815497-5E2F-4C47-948E-B04EEDB3CE06}"/>
              </a:ext>
            </a:extLst>
          </p:cNvPr>
          <p:cNvSpPr txBox="1"/>
          <p:nvPr/>
        </p:nvSpPr>
        <p:spPr>
          <a:xfrm>
            <a:off x="187851" y="3508568"/>
            <a:ext cx="1795587" cy="369332"/>
          </a:xfrm>
          <a:prstGeom prst="rect">
            <a:avLst/>
          </a:prstGeom>
          <a:noFill/>
        </p:spPr>
        <p:txBody>
          <a:bodyPr wrap="square" rtlCol="0">
            <a:spAutoFit/>
          </a:bodyPr>
          <a:lstStyle/>
          <a:p>
            <a:r>
              <a:rPr lang="zh-CN" altLang="en-US" dirty="0"/>
              <a:t>定制大型无人机</a:t>
            </a:r>
          </a:p>
        </p:txBody>
      </p:sp>
      <p:sp>
        <p:nvSpPr>
          <p:cNvPr id="11" name="文本框 10">
            <a:extLst>
              <a:ext uri="{FF2B5EF4-FFF2-40B4-BE49-F238E27FC236}">
                <a16:creationId xmlns:a16="http://schemas.microsoft.com/office/drawing/2014/main" id="{06BDB7B7-845A-4E06-AC70-FF831E73F241}"/>
              </a:ext>
            </a:extLst>
          </p:cNvPr>
          <p:cNvSpPr txBox="1"/>
          <p:nvPr/>
        </p:nvSpPr>
        <p:spPr>
          <a:xfrm>
            <a:off x="515612" y="5338372"/>
            <a:ext cx="1129960" cy="369332"/>
          </a:xfrm>
          <a:prstGeom prst="rect">
            <a:avLst/>
          </a:prstGeom>
          <a:noFill/>
        </p:spPr>
        <p:txBody>
          <a:bodyPr wrap="square" rtlCol="0">
            <a:spAutoFit/>
          </a:bodyPr>
          <a:lstStyle/>
          <a:p>
            <a:r>
              <a:rPr lang="en-US" altLang="zh-CN" dirty="0"/>
              <a:t>DJI AIR 3</a:t>
            </a:r>
            <a:endParaRPr lang="zh-CN" altLang="en-US" dirty="0"/>
          </a:p>
        </p:txBody>
      </p:sp>
      <p:sp>
        <p:nvSpPr>
          <p:cNvPr id="12" name="圆角矩形 5">
            <a:extLst>
              <a:ext uri="{FF2B5EF4-FFF2-40B4-BE49-F238E27FC236}">
                <a16:creationId xmlns:a16="http://schemas.microsoft.com/office/drawing/2014/main" id="{C66B4EB6-8973-4921-BFA7-609BC0FC3F6B}"/>
              </a:ext>
            </a:extLst>
          </p:cNvPr>
          <p:cNvSpPr/>
          <p:nvPr>
            <p:custDataLst>
              <p:tags r:id="rId4"/>
            </p:custDataLst>
          </p:nvPr>
        </p:nvSpPr>
        <p:spPr>
          <a:xfrm>
            <a:off x="3740727" y="1055346"/>
            <a:ext cx="3676073" cy="48941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spc="3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无人机型号分类</a:t>
            </a:r>
          </a:p>
        </p:txBody>
      </p:sp>
    </p:spTree>
    <p:custDataLst>
      <p:tags r:id="rId1"/>
    </p:custDataLst>
    <p:extLst>
      <p:ext uri="{BB962C8B-B14F-4D97-AF65-F5344CB8AC3E}">
        <p14:creationId xmlns:p14="http://schemas.microsoft.com/office/powerpoint/2010/main" val="2536604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文本框 6"/>
          <p:cNvSpPr txBox="1"/>
          <p:nvPr>
            <p:custDataLst>
              <p:tags r:id="rId3"/>
            </p:custDataLst>
          </p:nvPr>
        </p:nvSpPr>
        <p:spPr>
          <a:xfrm>
            <a:off x="647700" y="83820"/>
            <a:ext cx="8075584"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目标探测有关的工作积累</a:t>
            </a:r>
          </a:p>
        </p:txBody>
      </p:sp>
      <p:sp>
        <p:nvSpPr>
          <p:cNvPr id="2" name="灯片编号占位符 1">
            <a:extLst>
              <a:ext uri="{FF2B5EF4-FFF2-40B4-BE49-F238E27FC236}">
                <a16:creationId xmlns:a16="http://schemas.microsoft.com/office/drawing/2014/main" id="{8E598206-F41B-4F69-9CE4-810FFE092067}"/>
              </a:ext>
            </a:extLst>
          </p:cNvPr>
          <p:cNvSpPr>
            <a:spLocks noGrp="1"/>
          </p:cNvSpPr>
          <p:nvPr>
            <p:ph type="sldNum" sz="quarter" idx="12"/>
          </p:nvPr>
        </p:nvSpPr>
        <p:spPr/>
        <p:txBody>
          <a:bodyPr/>
          <a:lstStyle/>
          <a:p>
            <a:fld id="{E077DA78-E013-4A8C-AD75-63A150561B10}" type="slidenum">
              <a:rPr lang="zh-CN" altLang="en-US" smtClean="0"/>
              <a:t>38</a:t>
            </a:fld>
            <a:endParaRPr lang="zh-CN" altLang="en-US"/>
          </a:p>
        </p:txBody>
      </p:sp>
      <p:sp>
        <p:nvSpPr>
          <p:cNvPr id="6" name="文本框 5">
            <a:extLst>
              <a:ext uri="{FF2B5EF4-FFF2-40B4-BE49-F238E27FC236}">
                <a16:creationId xmlns:a16="http://schemas.microsoft.com/office/drawing/2014/main" id="{E0AD5243-A965-4CD9-9E79-BE0DBA9421AD}"/>
              </a:ext>
            </a:extLst>
          </p:cNvPr>
          <p:cNvSpPr txBox="1"/>
          <p:nvPr/>
        </p:nvSpPr>
        <p:spPr>
          <a:xfrm>
            <a:off x="416934" y="1665896"/>
            <a:ext cx="10759066" cy="961097"/>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ComplexNN</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模型在无人机</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运动状态</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感知上有着最好的表现</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ComplexNN</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对无人机</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运动状态</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的识别准确率都保持在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85%</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左右，高于其它</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四</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个基准模型。</a:t>
            </a:r>
            <a:endParaRPr lang="zh-CN" altLang="en-US" sz="20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 name="图表 6">
            <a:extLst>
              <a:ext uri="{FF2B5EF4-FFF2-40B4-BE49-F238E27FC236}">
                <a16:creationId xmlns:a16="http://schemas.microsoft.com/office/drawing/2014/main" id="{0EC88C7D-1D23-419C-947A-5C1E015B8151}"/>
              </a:ext>
            </a:extLst>
          </p:cNvPr>
          <p:cNvGraphicFramePr/>
          <p:nvPr>
            <p:extLst>
              <p:ext uri="{D42A27DB-BD31-4B8C-83A1-F6EECF244321}">
                <p14:modId xmlns:p14="http://schemas.microsoft.com/office/powerpoint/2010/main" val="1429599583"/>
              </p:ext>
            </p:extLst>
          </p:nvPr>
        </p:nvGraphicFramePr>
        <p:xfrm>
          <a:off x="4622875" y="2949390"/>
          <a:ext cx="6120000" cy="3600000"/>
        </p:xfrm>
        <a:graphic>
          <a:graphicData uri="http://schemas.openxmlformats.org/drawingml/2006/chart">
            <c:chart xmlns:c="http://schemas.openxmlformats.org/drawingml/2006/chart" xmlns:r="http://schemas.openxmlformats.org/officeDocument/2006/relationships" r:id="rId7"/>
          </a:graphicData>
        </a:graphic>
      </p:graphicFrame>
      <p:pic>
        <p:nvPicPr>
          <p:cNvPr id="8" name="图片 7">
            <a:extLst>
              <a:ext uri="{FF2B5EF4-FFF2-40B4-BE49-F238E27FC236}">
                <a16:creationId xmlns:a16="http://schemas.microsoft.com/office/drawing/2014/main" id="{9F5A8BB5-C028-4EC7-94AD-7ABB3C005A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2116" y="2949390"/>
            <a:ext cx="2879999" cy="1620000"/>
          </a:xfrm>
          <a:prstGeom prst="rect">
            <a:avLst/>
          </a:prstGeom>
        </p:spPr>
      </p:pic>
      <p:pic>
        <p:nvPicPr>
          <p:cNvPr id="9" name="图片 8">
            <a:extLst>
              <a:ext uri="{FF2B5EF4-FFF2-40B4-BE49-F238E27FC236}">
                <a16:creationId xmlns:a16="http://schemas.microsoft.com/office/drawing/2014/main" id="{F02D1A83-F180-45EA-94B5-927DAF9B53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42116" y="4686690"/>
            <a:ext cx="2880000" cy="1620000"/>
          </a:xfrm>
          <a:prstGeom prst="rect">
            <a:avLst/>
          </a:prstGeom>
        </p:spPr>
      </p:pic>
      <p:sp>
        <p:nvSpPr>
          <p:cNvPr id="10" name="文本框 9">
            <a:extLst>
              <a:ext uri="{FF2B5EF4-FFF2-40B4-BE49-F238E27FC236}">
                <a16:creationId xmlns:a16="http://schemas.microsoft.com/office/drawing/2014/main" id="{1F06FCD0-5069-4E80-AF33-4D18479307F7}"/>
              </a:ext>
            </a:extLst>
          </p:cNvPr>
          <p:cNvSpPr txBox="1"/>
          <p:nvPr/>
        </p:nvSpPr>
        <p:spPr>
          <a:xfrm>
            <a:off x="502591" y="3574724"/>
            <a:ext cx="646331" cy="369332"/>
          </a:xfrm>
          <a:prstGeom prst="rect">
            <a:avLst/>
          </a:prstGeom>
          <a:noFill/>
        </p:spPr>
        <p:txBody>
          <a:bodyPr wrap="none" rtlCol="0">
            <a:spAutoFit/>
          </a:bodyPr>
          <a:lstStyle/>
          <a:p>
            <a:r>
              <a:rPr lang="zh-CN" altLang="en-US" dirty="0"/>
              <a:t>悬停</a:t>
            </a:r>
          </a:p>
        </p:txBody>
      </p:sp>
      <p:sp>
        <p:nvSpPr>
          <p:cNvPr id="11" name="文本框 10">
            <a:extLst>
              <a:ext uri="{FF2B5EF4-FFF2-40B4-BE49-F238E27FC236}">
                <a16:creationId xmlns:a16="http://schemas.microsoft.com/office/drawing/2014/main" id="{84847CBE-2917-4023-9F49-170BA647830D}"/>
              </a:ext>
            </a:extLst>
          </p:cNvPr>
          <p:cNvSpPr txBox="1"/>
          <p:nvPr/>
        </p:nvSpPr>
        <p:spPr>
          <a:xfrm>
            <a:off x="502591" y="5312024"/>
            <a:ext cx="646331" cy="369332"/>
          </a:xfrm>
          <a:prstGeom prst="rect">
            <a:avLst/>
          </a:prstGeom>
          <a:noFill/>
        </p:spPr>
        <p:txBody>
          <a:bodyPr wrap="none" rtlCol="0">
            <a:spAutoFit/>
          </a:bodyPr>
          <a:lstStyle/>
          <a:p>
            <a:r>
              <a:rPr lang="zh-CN" altLang="en-US" dirty="0"/>
              <a:t>运动</a:t>
            </a:r>
          </a:p>
        </p:txBody>
      </p:sp>
      <p:sp>
        <p:nvSpPr>
          <p:cNvPr id="12" name="圆角矩形 5">
            <a:extLst>
              <a:ext uri="{FF2B5EF4-FFF2-40B4-BE49-F238E27FC236}">
                <a16:creationId xmlns:a16="http://schemas.microsoft.com/office/drawing/2014/main" id="{2EADB658-F91B-40BD-8BCD-26275E613BD6}"/>
              </a:ext>
            </a:extLst>
          </p:cNvPr>
          <p:cNvSpPr/>
          <p:nvPr>
            <p:custDataLst>
              <p:tags r:id="rId4"/>
            </p:custDataLst>
          </p:nvPr>
        </p:nvSpPr>
        <p:spPr>
          <a:xfrm>
            <a:off x="3740727" y="1055346"/>
            <a:ext cx="3676073" cy="489413"/>
          </a:xfrm>
          <a:prstGeom prst="roundRect">
            <a:avLst>
              <a:gd name="adj" fmla="val 50000"/>
            </a:avLst>
          </a:prstGeom>
          <a:solidFill>
            <a:srgbClr val="0043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marL="338455" indent="-234950" algn="ctr" rtl="0" eaLnBrk="0" fontAlgn="auto">
              <a:lnSpc>
                <a:spcPct val="100000"/>
              </a:lnSpc>
              <a:spcBef>
                <a:spcPts val="900"/>
              </a:spcBef>
            </a:pPr>
            <a:r>
              <a:rPr lang="zh-CN" altLang="en-US" sz="2400" b="1" kern="100" spc="3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无人机运动状态分类</a:t>
            </a:r>
          </a:p>
        </p:txBody>
      </p:sp>
    </p:spTree>
    <p:custDataLst>
      <p:tags r:id="rId1"/>
    </p:custDataLst>
    <p:extLst>
      <p:ext uri="{BB962C8B-B14F-4D97-AF65-F5344CB8AC3E}">
        <p14:creationId xmlns:p14="http://schemas.microsoft.com/office/powerpoint/2010/main" val="497858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C5866-2AF6-310A-12E1-1590F19AAADA}"/>
            </a:ext>
          </a:extLst>
        </p:cNvPr>
        <p:cNvGrpSpPr/>
        <p:nvPr/>
      </p:nvGrpSpPr>
      <p:grpSpPr>
        <a:xfrm>
          <a:off x="0" y="0"/>
          <a:ext cx="0" cy="0"/>
          <a:chOff x="0" y="0"/>
          <a:chExt cx="0" cy="0"/>
        </a:xfrm>
      </p:grpSpPr>
      <p:sp>
        <p:nvSpPr>
          <p:cNvPr id="6" name="矩形: 圆角 5">
            <a:extLst>
              <a:ext uri="{FF2B5EF4-FFF2-40B4-BE49-F238E27FC236}">
                <a16:creationId xmlns:a16="http://schemas.microsoft.com/office/drawing/2014/main" id="{CA1D7007-23EB-E139-519D-A50671B3E1AF}"/>
              </a:ext>
            </a:extLst>
          </p:cNvPr>
          <p:cNvSpPr/>
          <p:nvPr/>
        </p:nvSpPr>
        <p:spPr>
          <a:xfrm>
            <a:off x="414024" y="3724298"/>
            <a:ext cx="10800000" cy="2642445"/>
          </a:xfrm>
          <a:prstGeom prst="roundRect">
            <a:avLst/>
          </a:prstGeom>
          <a:ln>
            <a:solidFill>
              <a:srgbClr val="0043A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60" name="图片 59">
            <a:extLst>
              <a:ext uri="{FF2B5EF4-FFF2-40B4-BE49-F238E27FC236}">
                <a16:creationId xmlns:a16="http://schemas.microsoft.com/office/drawing/2014/main" id="{1EDA296B-CE49-6680-5347-34FB61809BDE}"/>
              </a:ext>
            </a:extLst>
          </p:cNvPr>
          <p:cNvPicPr>
            <a:picLocks noChangeAspect="1"/>
          </p:cNvPicPr>
          <p:nvPr/>
        </p:nvPicPr>
        <p:blipFill>
          <a:blip r:embed="rId7"/>
          <a:srcRect t="50723" b="3204"/>
          <a:stretch/>
        </p:blipFill>
        <p:spPr>
          <a:xfrm>
            <a:off x="4989193" y="4674972"/>
            <a:ext cx="6044531" cy="1311610"/>
          </a:xfrm>
          <a:prstGeom prst="rect">
            <a:avLst/>
          </a:prstGeom>
        </p:spPr>
      </p:pic>
      <p:sp>
        <p:nvSpPr>
          <p:cNvPr id="2" name="文本框 6">
            <a:extLst>
              <a:ext uri="{FF2B5EF4-FFF2-40B4-BE49-F238E27FC236}">
                <a16:creationId xmlns:a16="http://schemas.microsoft.com/office/drawing/2014/main" id="{52F656AB-A6DF-0876-134E-4D0D2CB904AB}"/>
              </a:ext>
            </a:extLst>
          </p:cNvPr>
          <p:cNvSpPr txBox="1"/>
          <p:nvPr>
            <p:custDataLst>
              <p:tags r:id="rId3"/>
            </p:custDataLst>
          </p:nvPr>
        </p:nvSpPr>
        <p:spPr>
          <a:xfrm>
            <a:off x="647700" y="83820"/>
            <a:ext cx="9507682"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目标探测有关的工作积累</a:t>
            </a:r>
          </a:p>
        </p:txBody>
      </p:sp>
      <p:cxnSp>
        <p:nvCxnSpPr>
          <p:cNvPr id="5" name="直接连接符 4">
            <a:extLst>
              <a:ext uri="{FF2B5EF4-FFF2-40B4-BE49-F238E27FC236}">
                <a16:creationId xmlns:a16="http://schemas.microsoft.com/office/drawing/2014/main" id="{35629710-D95A-3331-D53C-BC9D12F08260}"/>
              </a:ext>
            </a:extLst>
          </p:cNvPr>
          <p:cNvCxnSpPr/>
          <p:nvPr>
            <p:custDataLst>
              <p:tags r:id="rId4"/>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30232436-E9CB-B4A3-4588-410748050C25}"/>
              </a:ext>
            </a:extLst>
          </p:cNvPr>
          <p:cNvSpPr/>
          <p:nvPr/>
        </p:nvSpPr>
        <p:spPr>
          <a:xfrm>
            <a:off x="414024" y="863332"/>
            <a:ext cx="10800000" cy="2656297"/>
          </a:xfrm>
          <a:prstGeom prst="roundRect">
            <a:avLst/>
          </a:prstGeom>
          <a:ln>
            <a:solidFill>
              <a:srgbClr val="0043A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99ED38F8-832A-0FF0-4F5B-16E032FD3E6F}"/>
              </a:ext>
            </a:extLst>
          </p:cNvPr>
          <p:cNvSpPr/>
          <p:nvPr/>
        </p:nvSpPr>
        <p:spPr>
          <a:xfrm>
            <a:off x="830580" y="871418"/>
            <a:ext cx="2499360" cy="533902"/>
          </a:xfrm>
          <a:prstGeom prst="roundRect">
            <a:avLst/>
          </a:prstGeom>
          <a:solidFill>
            <a:srgbClr val="0043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F31BC9A6-6352-8C3A-B195-6864938746D2}"/>
              </a:ext>
            </a:extLst>
          </p:cNvPr>
          <p:cNvSpPr/>
          <p:nvPr/>
        </p:nvSpPr>
        <p:spPr>
          <a:xfrm>
            <a:off x="830580" y="3736441"/>
            <a:ext cx="2499360" cy="533902"/>
          </a:xfrm>
          <a:prstGeom prst="roundRect">
            <a:avLst/>
          </a:prstGeom>
          <a:solidFill>
            <a:srgbClr val="0043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4F45344B-BCD0-8795-0B26-185F78BD6AE0}"/>
              </a:ext>
            </a:extLst>
          </p:cNvPr>
          <p:cNvSpPr txBox="1"/>
          <p:nvPr/>
        </p:nvSpPr>
        <p:spPr>
          <a:xfrm>
            <a:off x="922651" y="907536"/>
            <a:ext cx="2499360" cy="461665"/>
          </a:xfrm>
          <a:prstGeom prst="rect">
            <a:avLst/>
          </a:prstGeom>
          <a:noFill/>
        </p:spPr>
        <p:txBody>
          <a:bodyPr wrap="square" rtlCol="0">
            <a:spAutoFit/>
          </a:bodyPr>
          <a:lstStyle/>
          <a:p>
            <a:r>
              <a:rPr lang="zh-CN" altLang="en-US" sz="2400" dirty="0">
                <a:solidFill>
                  <a:schemeClr val="bg1"/>
                </a:solidFill>
                <a:latin typeface="+mj-ea"/>
                <a:ea typeface="+mj-ea"/>
              </a:rPr>
              <a:t>自监督学习模型</a:t>
            </a:r>
          </a:p>
        </p:txBody>
      </p:sp>
      <p:sp>
        <p:nvSpPr>
          <p:cNvPr id="53" name="文本框 52">
            <a:extLst>
              <a:ext uri="{FF2B5EF4-FFF2-40B4-BE49-F238E27FC236}">
                <a16:creationId xmlns:a16="http://schemas.microsoft.com/office/drawing/2014/main" id="{8E8FDF9C-8804-7A27-EDC3-07FD2A289CAF}"/>
              </a:ext>
            </a:extLst>
          </p:cNvPr>
          <p:cNvSpPr txBox="1"/>
          <p:nvPr/>
        </p:nvSpPr>
        <p:spPr>
          <a:xfrm>
            <a:off x="1404616" y="3790393"/>
            <a:ext cx="1535430" cy="461665"/>
          </a:xfrm>
          <a:prstGeom prst="rect">
            <a:avLst/>
          </a:prstGeom>
          <a:noFill/>
        </p:spPr>
        <p:txBody>
          <a:bodyPr wrap="square" rtlCol="0">
            <a:spAutoFit/>
          </a:bodyPr>
          <a:lstStyle/>
          <a:p>
            <a:r>
              <a:rPr lang="zh-CN" altLang="en-US" sz="2400" dirty="0">
                <a:solidFill>
                  <a:schemeClr val="bg1"/>
                </a:solidFill>
                <a:latin typeface="+mj-ea"/>
                <a:ea typeface="+mj-ea"/>
              </a:rPr>
              <a:t>实验结果</a:t>
            </a:r>
          </a:p>
        </p:txBody>
      </p:sp>
      <p:sp>
        <p:nvSpPr>
          <p:cNvPr id="54" name="文本框 53">
            <a:extLst>
              <a:ext uri="{FF2B5EF4-FFF2-40B4-BE49-F238E27FC236}">
                <a16:creationId xmlns:a16="http://schemas.microsoft.com/office/drawing/2014/main" id="{7E20CE2B-A024-4B9D-E782-B4F2BE6B708A}"/>
              </a:ext>
            </a:extLst>
          </p:cNvPr>
          <p:cNvSpPr txBox="1"/>
          <p:nvPr/>
        </p:nvSpPr>
        <p:spPr>
          <a:xfrm>
            <a:off x="485140" y="1694698"/>
            <a:ext cx="5610860" cy="1477328"/>
          </a:xfrm>
          <a:prstGeom prst="rect">
            <a:avLst/>
          </a:prstGeom>
          <a:noFill/>
        </p:spPr>
        <p:txBody>
          <a:bodyPr wrap="square" rtlCol="0">
            <a:spAutoFit/>
          </a:bodyPr>
          <a:lstStyle/>
          <a:p>
            <a:r>
              <a:rPr lang="zh-CN" altLang="en-US" b="1" dirty="0">
                <a:solidFill>
                  <a:srgbClr val="0043A8"/>
                </a:solidFill>
              </a:rPr>
              <a:t>基于自监督学习进行无人机探测</a:t>
            </a:r>
            <a:endParaRPr lang="en-US" altLang="zh-CN" b="1" dirty="0">
              <a:solidFill>
                <a:srgbClr val="0043A8"/>
              </a:solidFill>
            </a:endParaRPr>
          </a:p>
          <a:p>
            <a:r>
              <a:rPr lang="zh-CN" altLang="en-US" b="1" dirty="0">
                <a:solidFill>
                  <a:srgbClr val="0043A8"/>
                </a:solidFill>
              </a:rPr>
              <a:t>自监督模型：</a:t>
            </a:r>
            <a:endParaRPr lang="en-US" altLang="zh-CN" b="1" dirty="0">
              <a:solidFill>
                <a:srgbClr val="0043A8"/>
              </a:solidFill>
            </a:endParaRPr>
          </a:p>
          <a:p>
            <a:r>
              <a:rPr lang="zh-CN" altLang="en-US" dirty="0"/>
              <a:t>基于</a:t>
            </a:r>
            <a:r>
              <a:rPr lang="en-US" altLang="zh-CN" dirty="0"/>
              <a:t>Transformer</a:t>
            </a:r>
            <a:r>
              <a:rPr lang="zh-CN" altLang="en-US" dirty="0"/>
              <a:t>，同时进行预测和重建预训练任务</a:t>
            </a:r>
            <a:endParaRPr lang="en-US" altLang="zh-CN" dirty="0"/>
          </a:p>
          <a:p>
            <a:r>
              <a:rPr lang="zh-CN" altLang="en-US" b="1" dirty="0">
                <a:solidFill>
                  <a:srgbClr val="0043A8"/>
                </a:solidFill>
              </a:rPr>
              <a:t>自监督学习：</a:t>
            </a:r>
            <a:endParaRPr lang="en-US" altLang="zh-CN" b="1" dirty="0">
              <a:solidFill>
                <a:srgbClr val="0043A8"/>
              </a:solidFill>
            </a:endParaRPr>
          </a:p>
          <a:p>
            <a:r>
              <a:rPr lang="zh-CN" altLang="en-US" dirty="0"/>
              <a:t>通过预训练和少量样本微调提高精度和增强泛化能力</a:t>
            </a:r>
            <a:endParaRPr lang="en-US" altLang="zh-CN" sz="1600" dirty="0"/>
          </a:p>
        </p:txBody>
      </p:sp>
      <p:graphicFrame>
        <p:nvGraphicFramePr>
          <p:cNvPr id="55" name="对象 54">
            <a:extLst>
              <a:ext uri="{FF2B5EF4-FFF2-40B4-BE49-F238E27FC236}">
                <a16:creationId xmlns:a16="http://schemas.microsoft.com/office/drawing/2014/main" id="{C5C07E27-ED98-D1AC-10AF-0011147D3F6E}"/>
              </a:ext>
            </a:extLst>
          </p:cNvPr>
          <p:cNvGraphicFramePr>
            <a:graphicFrameLocks noChangeAspect="1"/>
          </p:cNvGraphicFramePr>
          <p:nvPr/>
        </p:nvGraphicFramePr>
        <p:xfrm>
          <a:off x="5814024" y="1001438"/>
          <a:ext cx="5219700" cy="2450248"/>
        </p:xfrm>
        <a:graphic>
          <a:graphicData uri="http://schemas.openxmlformats.org/presentationml/2006/ole">
            <mc:AlternateContent xmlns:mc="http://schemas.openxmlformats.org/markup-compatibility/2006">
              <mc:Choice xmlns:v="urn:schemas-microsoft-com:vml" Requires="v">
                <p:oleObj spid="_x0000_s14422" name="Acrobat Document" r:id="rId8" imgW="9639236" imgH="5686425" progId="Acrobat.Document.DC">
                  <p:embed/>
                </p:oleObj>
              </mc:Choice>
              <mc:Fallback>
                <p:oleObj name="Acrobat Document" r:id="rId8" imgW="9639236" imgH="5686425" progId="Acrobat.Document.DC">
                  <p:embed/>
                  <p:pic>
                    <p:nvPicPr>
                      <p:cNvPr id="55" name="对象 54">
                        <a:extLst>
                          <a:ext uri="{FF2B5EF4-FFF2-40B4-BE49-F238E27FC236}">
                            <a16:creationId xmlns:a16="http://schemas.microsoft.com/office/drawing/2014/main" id="{C5C07E27-ED98-D1AC-10AF-0011147D3F6E}"/>
                          </a:ext>
                        </a:extLst>
                      </p:cNvPr>
                      <p:cNvPicPr/>
                      <p:nvPr/>
                    </p:nvPicPr>
                    <p:blipFill>
                      <a:blip r:embed="rId9"/>
                      <a:stretch>
                        <a:fillRect/>
                      </a:stretch>
                    </p:blipFill>
                    <p:spPr>
                      <a:xfrm>
                        <a:off x="5814024" y="1001438"/>
                        <a:ext cx="5219700" cy="2450248"/>
                      </a:xfrm>
                      <a:prstGeom prst="rect">
                        <a:avLst/>
                      </a:prstGeom>
                    </p:spPr>
                  </p:pic>
                </p:oleObj>
              </mc:Fallback>
            </mc:AlternateContent>
          </a:graphicData>
        </a:graphic>
      </p:graphicFrame>
      <p:pic>
        <p:nvPicPr>
          <p:cNvPr id="58" name="图片 57">
            <a:extLst>
              <a:ext uri="{FF2B5EF4-FFF2-40B4-BE49-F238E27FC236}">
                <a16:creationId xmlns:a16="http://schemas.microsoft.com/office/drawing/2014/main" id="{88D09CC1-1369-3AE6-5A07-F09FF365F772}"/>
              </a:ext>
            </a:extLst>
          </p:cNvPr>
          <p:cNvPicPr>
            <a:picLocks noChangeAspect="1"/>
          </p:cNvPicPr>
          <p:nvPr/>
        </p:nvPicPr>
        <p:blipFill>
          <a:blip r:embed="rId10"/>
          <a:srcRect t="-1" b="50193"/>
          <a:stretch/>
        </p:blipFill>
        <p:spPr>
          <a:xfrm>
            <a:off x="647700" y="4465286"/>
            <a:ext cx="4033001" cy="1546619"/>
          </a:xfrm>
          <a:prstGeom prst="rect">
            <a:avLst/>
          </a:prstGeom>
        </p:spPr>
      </p:pic>
      <p:sp>
        <p:nvSpPr>
          <p:cNvPr id="62" name="文本框 61">
            <a:extLst>
              <a:ext uri="{FF2B5EF4-FFF2-40B4-BE49-F238E27FC236}">
                <a16:creationId xmlns:a16="http://schemas.microsoft.com/office/drawing/2014/main" id="{AE47BFEB-7CAE-BDC6-7945-C1DF2EC8B5A1}"/>
              </a:ext>
            </a:extLst>
          </p:cNvPr>
          <p:cNvSpPr txBox="1"/>
          <p:nvPr/>
        </p:nvSpPr>
        <p:spPr>
          <a:xfrm>
            <a:off x="7097058" y="6011905"/>
            <a:ext cx="1828800" cy="307777"/>
          </a:xfrm>
          <a:prstGeom prst="rect">
            <a:avLst/>
          </a:prstGeom>
          <a:noFill/>
        </p:spPr>
        <p:txBody>
          <a:bodyPr wrap="square" rtlCol="0">
            <a:spAutoFit/>
          </a:bodyPr>
          <a:lstStyle/>
          <a:p>
            <a:r>
              <a:rPr lang="zh-CN" altLang="en-US" sz="1400" b="1" dirty="0">
                <a:solidFill>
                  <a:srgbClr val="0043A8"/>
                </a:solidFill>
              </a:rPr>
              <a:t>多种场景下精度提升</a:t>
            </a:r>
          </a:p>
        </p:txBody>
      </p:sp>
      <p:sp>
        <p:nvSpPr>
          <p:cNvPr id="63" name="文本框 62">
            <a:extLst>
              <a:ext uri="{FF2B5EF4-FFF2-40B4-BE49-F238E27FC236}">
                <a16:creationId xmlns:a16="http://schemas.microsoft.com/office/drawing/2014/main" id="{1133323D-5E04-B66A-A8D0-0A0CEB526F3C}"/>
              </a:ext>
            </a:extLst>
          </p:cNvPr>
          <p:cNvSpPr txBox="1"/>
          <p:nvPr/>
        </p:nvSpPr>
        <p:spPr>
          <a:xfrm>
            <a:off x="1404616" y="5986582"/>
            <a:ext cx="2593710" cy="307777"/>
          </a:xfrm>
          <a:prstGeom prst="rect">
            <a:avLst/>
          </a:prstGeom>
          <a:noFill/>
        </p:spPr>
        <p:txBody>
          <a:bodyPr wrap="square" rtlCol="0">
            <a:spAutoFit/>
          </a:bodyPr>
          <a:lstStyle/>
          <a:p>
            <a:r>
              <a:rPr lang="zh-CN" altLang="en-US" sz="1400" b="1" dirty="0">
                <a:solidFill>
                  <a:srgbClr val="0043A8"/>
                </a:solidFill>
              </a:rPr>
              <a:t>不同微调样本比例下精度提升</a:t>
            </a:r>
          </a:p>
        </p:txBody>
      </p:sp>
      <p:sp>
        <p:nvSpPr>
          <p:cNvPr id="64" name="文本框 63">
            <a:extLst>
              <a:ext uri="{FF2B5EF4-FFF2-40B4-BE49-F238E27FC236}">
                <a16:creationId xmlns:a16="http://schemas.microsoft.com/office/drawing/2014/main" id="{5DDD91D3-E54E-5B0F-D721-04D2F2143B60}"/>
              </a:ext>
            </a:extLst>
          </p:cNvPr>
          <p:cNvSpPr txBox="1"/>
          <p:nvPr/>
        </p:nvSpPr>
        <p:spPr>
          <a:xfrm>
            <a:off x="485140" y="6438671"/>
            <a:ext cx="1080000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 Self-supervised UAV Detection Method Based on Channel State Information” Accepted by </a:t>
            </a:r>
            <a:r>
              <a:rPr lang="en-US" altLang="zh-CN" sz="1200" b="0" i="0" dirty="0">
                <a:solidFill>
                  <a:srgbClr val="333333"/>
                </a:solidFill>
                <a:effectLst/>
                <a:latin typeface="Times New Roman" panose="02020603050405020304" pitchFamily="18" charset="0"/>
                <a:cs typeface="Times New Roman" panose="02020603050405020304" pitchFamily="18" charset="0"/>
              </a:rPr>
              <a:t> </a:t>
            </a:r>
            <a:r>
              <a:rPr lang="en-US" altLang="zh-CN" sz="1200" b="0" i="1" dirty="0">
                <a:solidFill>
                  <a:srgbClr val="333333"/>
                </a:solidFill>
                <a:effectLst/>
                <a:latin typeface="Times New Roman" panose="02020603050405020304" pitchFamily="18" charset="0"/>
                <a:cs typeface="Times New Roman" panose="02020603050405020304" pitchFamily="18" charset="0"/>
              </a:rPr>
              <a:t>IEEE International Conference on Acoustics, Speech, and Signal Processing</a:t>
            </a:r>
            <a:endParaRPr lang="zh-CN" altLang="en-US" sz="1200" i="1"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3A57E83F-95CB-1D7F-9029-A6078C86F178}"/>
              </a:ext>
            </a:extLst>
          </p:cNvPr>
          <p:cNvSpPr txBox="1"/>
          <p:nvPr/>
        </p:nvSpPr>
        <p:spPr>
          <a:xfrm>
            <a:off x="3329940" y="4085368"/>
            <a:ext cx="5347980" cy="369332"/>
          </a:xfrm>
          <a:prstGeom prst="rect">
            <a:avLst/>
          </a:prstGeom>
          <a:noFill/>
        </p:spPr>
        <p:txBody>
          <a:bodyPr wrap="square" rtlCol="0">
            <a:spAutoFit/>
          </a:bodyPr>
          <a:lstStyle/>
          <a:p>
            <a:r>
              <a:rPr lang="zh-CN" altLang="en-US" b="1" dirty="0">
                <a:solidFill>
                  <a:srgbClr val="0043A8"/>
                </a:solidFill>
              </a:rPr>
              <a:t>预训练任务能够增强模型准确率和跨场景泛化能力</a:t>
            </a:r>
          </a:p>
        </p:txBody>
      </p:sp>
    </p:spTree>
    <p:custDataLst>
      <p:tags r:id="rId2"/>
    </p:custDataLst>
    <p:extLst>
      <p:ext uri="{BB962C8B-B14F-4D97-AF65-F5344CB8AC3E}">
        <p14:creationId xmlns:p14="http://schemas.microsoft.com/office/powerpoint/2010/main" val="246126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647706" y="8382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en-US" altLang="zh-CN" sz="3000" dirty="0">
                <a:solidFill>
                  <a:srgbClr val="0043A8"/>
                </a:solidFill>
              </a:rPr>
              <a:t>JS</a:t>
            </a:r>
            <a:r>
              <a:rPr lang="zh-CN" altLang="en-US" sz="3000" dirty="0">
                <a:solidFill>
                  <a:srgbClr val="0043A8"/>
                </a:solidFill>
              </a:rPr>
              <a:t>需求</a:t>
            </a:r>
          </a:p>
        </p:txBody>
      </p:sp>
      <p:cxnSp>
        <p:nvCxnSpPr>
          <p:cNvPr id="3" name="直接连接符 2"/>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4"/>
            </p:custDataLst>
          </p:nvPr>
        </p:nvSpPr>
        <p:spPr>
          <a:xfrm>
            <a:off x="0" y="3284220"/>
            <a:ext cx="12192000" cy="743585"/>
          </a:xfrm>
          <a:prstGeom prst="rect">
            <a:avLst/>
          </a:prstGeom>
          <a:gradFill>
            <a:gsLst>
              <a:gs pos="0">
                <a:srgbClr val="002060"/>
              </a:gs>
              <a:gs pos="30000">
                <a:srgbClr val="3B73DC"/>
              </a:gs>
              <a:gs pos="70000">
                <a:srgbClr val="3874D4"/>
              </a:gs>
              <a:gs pos="100000">
                <a:srgbClr val="0A2F76"/>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p>
        </p:txBody>
      </p:sp>
      <p:pic>
        <p:nvPicPr>
          <p:cNvPr id="5" name="图片 4" descr="C:/Users/cyk/Desktop/0e8e2038ca14618d7395e6cc8d1f6a83.jpg0e8e2038ca14618d7395e6cc8d1f6a83"/>
          <p:cNvPicPr>
            <a:picLocks noChangeAspect="1"/>
          </p:cNvPicPr>
          <p:nvPr/>
        </p:nvPicPr>
        <p:blipFill rotWithShape="1">
          <a:blip r:embed="rId10"/>
          <a:srcRect l="1279" r="1279"/>
          <a:stretch>
            <a:fillRect/>
          </a:stretch>
        </p:blipFill>
        <p:spPr>
          <a:xfrm>
            <a:off x="218440" y="4262755"/>
            <a:ext cx="3399155" cy="2383155"/>
          </a:xfrm>
          <a:prstGeom prst="rect">
            <a:avLst/>
          </a:prstGeom>
        </p:spPr>
      </p:pic>
      <p:sp>
        <p:nvSpPr>
          <p:cNvPr id="6" name="文本框 5"/>
          <p:cNvSpPr txBox="1"/>
          <p:nvPr>
            <p:custDataLst>
              <p:tags r:id="rId5"/>
            </p:custDataLst>
          </p:nvPr>
        </p:nvSpPr>
        <p:spPr>
          <a:xfrm>
            <a:off x="3628390" y="612775"/>
            <a:ext cx="8473440" cy="2609215"/>
          </a:xfrm>
          <a:prstGeom prst="rect">
            <a:avLst/>
          </a:prstGeom>
          <a:noFill/>
        </p:spPr>
        <p:txBody>
          <a:bodyPr wrap="square" rtlCol="0" anchor="t">
            <a:noAutofit/>
          </a:bodyPr>
          <a:lstStyle/>
          <a:p>
            <a:pPr marL="285750" indent="-285750" algn="l" fontAlgn="auto">
              <a:lnSpc>
                <a:spcPct val="150000"/>
              </a:lnSpc>
              <a:spcBef>
                <a:spcPts val="600"/>
              </a:spcBef>
              <a:buFont typeface="Arial" panose="020B0604020202020204" pitchFamily="34" charset="0"/>
              <a:buChar char="•"/>
            </a:pPr>
            <a:r>
              <a:rPr lang="zh-CN" altLang="en-US" sz="1600" b="1">
                <a:solidFill>
                  <a:srgbClr val="0043A8"/>
                </a:solidFill>
              </a:rPr>
              <a:t>随着无线电技术、ZJ隐身和低空飞行技术的日益发展</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ZJ</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隐身能力越来越强，</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ZC</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也充满各种复杂的电磁波信号。</a:t>
            </a:r>
            <a:endParaRPr lang="zh-CN" altLang="en-US" sz="1500" b="1"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fontAlgn="auto">
              <a:lnSpc>
                <a:spcPct val="150000"/>
              </a:lnSpc>
              <a:spcBef>
                <a:spcPts val="600"/>
              </a:spcBef>
              <a:buFont typeface="Arial" panose="020B0604020202020204" pitchFamily="34" charset="0"/>
              <a:buChar char="•"/>
            </a:pPr>
            <a:r>
              <a:rPr lang="zh-CN" altLang="en-US" sz="1600" b="1">
                <a:solidFill>
                  <a:srgbClr val="0043A8"/>
                </a:solidFill>
                <a:sym typeface="+mn-ea"/>
              </a:rPr>
              <a:t>传统的主动雷达</a:t>
            </a:r>
            <a:r>
              <a:rPr lang="zh-CN" altLang="en-US" sz="1600" b="1" dirty="0">
                <a:latin typeface="微软雅黑" panose="020B0503020204020204" charset="-122"/>
                <a:ea typeface="微软雅黑" panose="020B0503020204020204" charset="-122"/>
                <a:cs typeface="微软雅黑" panose="020B0503020204020204" charset="-122"/>
                <a:sym typeface="+mn-ea"/>
              </a:rPr>
              <a:t>在进行探测时自身需要发射电磁信号，并根据从目标反射回来的回波信号来对目标进行探测，一旦所发射的电磁信号被</a:t>
            </a:r>
            <a:r>
              <a:rPr lang="en-US" altLang="zh-CN" sz="1600" b="1" dirty="0">
                <a:latin typeface="微软雅黑" panose="020B0503020204020204" charset="-122"/>
                <a:ea typeface="微软雅黑" panose="020B0503020204020204" charset="-122"/>
                <a:cs typeface="微软雅黑" panose="020B0503020204020204" charset="-122"/>
                <a:sym typeface="+mn-ea"/>
              </a:rPr>
              <a:t>DF</a:t>
            </a:r>
            <a:r>
              <a:rPr lang="zh-CN" altLang="en-US" sz="1600" b="1" dirty="0">
                <a:latin typeface="微软雅黑" panose="020B0503020204020204" charset="-122"/>
                <a:ea typeface="微软雅黑" panose="020B0503020204020204" charset="-122"/>
                <a:cs typeface="微软雅黑" panose="020B0503020204020204" charset="-122"/>
                <a:sym typeface="+mn-ea"/>
              </a:rPr>
              <a:t>发现或捕获，便很容易遭受到干扰。</a:t>
            </a:r>
          </a:p>
          <a:p>
            <a:pPr marL="285750" indent="-285750" algn="l" fontAlgn="auto">
              <a:lnSpc>
                <a:spcPct val="150000"/>
              </a:lnSpc>
              <a:spcBef>
                <a:spcPts val="600"/>
              </a:spcBef>
              <a:buFont typeface="Arial" panose="020B0604020202020204" pitchFamily="34" charset="0"/>
              <a:buChar char="•"/>
            </a:pPr>
            <a:r>
              <a:rPr lang="zh-CN" altLang="en-US" sz="1600" b="1">
                <a:solidFill>
                  <a:srgbClr val="0043A8"/>
                </a:solidFill>
                <a:sym typeface="+mn-ea"/>
              </a:rPr>
              <a:t>基于外辐射源的雷达探测系统</a:t>
            </a:r>
            <a:r>
              <a:rPr lang="zh-CN" altLang="en-US" sz="1600" b="1" dirty="0">
                <a:latin typeface="微软雅黑" panose="020B0503020204020204" charset="-122"/>
                <a:ea typeface="微软雅黑" panose="020B0503020204020204" charset="-122"/>
                <a:cs typeface="微软雅黑" panose="020B0503020204020204" charset="-122"/>
                <a:sym typeface="+mn-ea"/>
              </a:rPr>
              <a:t>是无源雷达系统的一种，无源协同定位系统体积小、维修率低、具有独特的隐蔽性、全天候工作和不易受电磁干扰等优点，成为重要的</a:t>
            </a:r>
            <a:r>
              <a:rPr lang="en-US" altLang="zh-CN" sz="1600" b="1" dirty="0">
                <a:latin typeface="微软雅黑" panose="020B0503020204020204" charset="-122"/>
                <a:ea typeface="微软雅黑" panose="020B0503020204020204" charset="-122"/>
                <a:cs typeface="微软雅黑" panose="020B0503020204020204" charset="-122"/>
                <a:sym typeface="+mn-ea"/>
              </a:rPr>
              <a:t>JS</a:t>
            </a:r>
            <a:r>
              <a:rPr lang="zh-CN" altLang="en-US" sz="1600" b="1" dirty="0">
                <a:latin typeface="微软雅黑" panose="020B0503020204020204" charset="-122"/>
                <a:ea typeface="微软雅黑" panose="020B0503020204020204" charset="-122"/>
                <a:cs typeface="微软雅黑" panose="020B0503020204020204" charset="-122"/>
                <a:sym typeface="+mn-ea"/>
              </a:rPr>
              <a:t>研究项目。</a:t>
            </a:r>
          </a:p>
          <a:p>
            <a:pPr algn="l" fontAlgn="auto">
              <a:lnSpc>
                <a:spcPct val="150000"/>
              </a:lnSpc>
              <a:spcBef>
                <a:spcPts val="600"/>
              </a:spcBef>
            </a:pPr>
            <a:r>
              <a:rPr lang="en-US" altLang="zh-CN" sz="1400" dirty="0">
                <a:latin typeface="微软雅黑" panose="020B0503020204020204" charset="-122"/>
                <a:ea typeface="微软雅黑" panose="020B0503020204020204" charset="-122"/>
                <a:cs typeface="微软雅黑" panose="020B0503020204020204" charset="-122"/>
                <a:sym typeface="+mn-ea"/>
              </a:rPr>
              <a:t>   </a:t>
            </a:r>
            <a:endParaRPr lang="zh-CN" altLang="en-US" sz="8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9" name="文本框 18"/>
          <p:cNvSpPr txBox="1"/>
          <p:nvPr>
            <p:custDataLst>
              <p:tags r:id="rId6"/>
            </p:custDataLst>
          </p:nvPr>
        </p:nvSpPr>
        <p:spPr>
          <a:xfrm>
            <a:off x="3569970" y="4080510"/>
            <a:ext cx="8531860" cy="2809875"/>
          </a:xfrm>
          <a:prstGeom prst="rect">
            <a:avLst/>
          </a:prstGeom>
          <a:noFill/>
        </p:spPr>
        <p:txBody>
          <a:bodyPr wrap="square" rtlCol="0" anchor="t">
            <a:noAutofit/>
          </a:bodyPr>
          <a:lstStyle/>
          <a:p>
            <a:pPr algn="l" fontAlgn="auto">
              <a:lnSpc>
                <a:spcPct val="150000"/>
              </a:lnSpc>
              <a:spcBef>
                <a:spcPts val="600"/>
              </a:spcBef>
            </a:pP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b="1" dirty="0">
                <a:latin typeface="微软雅黑" panose="020B0503020204020204" charset="-122"/>
                <a:ea typeface="微软雅黑" panose="020B0503020204020204" charset="-122"/>
                <a:cs typeface="微软雅黑" panose="020B0503020204020204" charset="-122"/>
                <a:sym typeface="+mn-ea"/>
              </a:rPr>
              <a:t>基于多类型外辐射源协同的目标被动探测系统具有如下优势</a:t>
            </a:r>
          </a:p>
          <a:p>
            <a:pPr marL="285750" indent="-285750" algn="l" fontAlgn="auto">
              <a:lnSpc>
                <a:spcPct val="150000"/>
              </a:lnSpc>
              <a:spcBef>
                <a:spcPts val="600"/>
              </a:spcBef>
              <a:buFont typeface="Arial" panose="020B0604020202020204" pitchFamily="34" charset="0"/>
              <a:buChar char="•"/>
            </a:pPr>
            <a:r>
              <a:rPr lang="zh-CN" altLang="en-US" sz="1600" b="1">
                <a:solidFill>
                  <a:srgbClr val="0043A8"/>
                </a:solidFill>
              </a:rPr>
              <a:t>隐蔽性优势：</a:t>
            </a:r>
            <a:r>
              <a:rPr lang="zh-CN" altLang="en-US" sz="1600" b="1">
                <a:solidFill>
                  <a:schemeClr val="tx1"/>
                </a:solidFill>
              </a:rPr>
              <a:t>基于多种外部辐射源协同工作的雷达定位系统具备更强的隐蔽性。</a:t>
            </a:r>
            <a:endParaRPr lang="zh-CN" altLang="en-US" sz="1600" b="1">
              <a:solidFill>
                <a:srgbClr val="0043A8"/>
              </a:solidFill>
            </a:endParaRPr>
          </a:p>
          <a:p>
            <a:pPr marL="285750" indent="-285750" algn="l" fontAlgn="auto">
              <a:lnSpc>
                <a:spcPct val="150000"/>
              </a:lnSpc>
              <a:spcBef>
                <a:spcPts val="600"/>
              </a:spcBef>
              <a:buFont typeface="Arial" panose="020B0604020202020204" pitchFamily="34" charset="0"/>
              <a:buChar char="•"/>
            </a:pPr>
            <a:r>
              <a:rPr lang="zh-CN" altLang="en-US" sz="1600" b="1">
                <a:solidFill>
                  <a:srgbClr val="0043A8"/>
                </a:solidFill>
              </a:rPr>
              <a:t>反隐能力出色：</a:t>
            </a:r>
            <a:r>
              <a:rPr lang="zh-CN" altLang="en-US" sz="1600" b="1">
                <a:solidFill>
                  <a:schemeClr val="tx1"/>
                </a:solidFill>
              </a:rPr>
              <a:t>利用高频频段的</a:t>
            </a:r>
            <a:r>
              <a:rPr lang="en-US" altLang="zh-CN" sz="1600" b="1">
                <a:solidFill>
                  <a:schemeClr val="tx1"/>
                </a:solidFill>
              </a:rPr>
              <a:t>FM</a:t>
            </a:r>
            <a:r>
              <a:rPr lang="zh-CN" altLang="en-US" sz="1600" b="1">
                <a:solidFill>
                  <a:schemeClr val="tx1"/>
                </a:solidFill>
              </a:rPr>
              <a:t>广播信号，增强了系统的探测能力。</a:t>
            </a:r>
            <a:endParaRPr lang="zh-CN" altLang="en-US" sz="1600" b="1">
              <a:solidFill>
                <a:srgbClr val="0043A8"/>
              </a:solidFill>
            </a:endParaRPr>
          </a:p>
          <a:p>
            <a:pPr marL="285750" indent="-285750" algn="l" fontAlgn="auto">
              <a:lnSpc>
                <a:spcPct val="150000"/>
              </a:lnSpc>
              <a:spcBef>
                <a:spcPts val="600"/>
              </a:spcBef>
              <a:buFont typeface="Arial" panose="020B0604020202020204" pitchFamily="34" charset="0"/>
              <a:buChar char="•"/>
            </a:pPr>
            <a:r>
              <a:rPr lang="zh-CN" altLang="en-US" sz="1600" b="1">
                <a:solidFill>
                  <a:srgbClr val="0043A8"/>
                </a:solidFill>
              </a:rPr>
              <a:t>高可靠性与稳定性：</a:t>
            </a:r>
            <a:r>
              <a:rPr lang="zh-CN" altLang="en-US" sz="1600" b="1" dirty="0">
                <a:solidFill>
                  <a:schemeClr val="tx1"/>
                </a:solidFill>
              </a:rPr>
              <a:t>通过提取多个外部辐射源信号回波中的相关参数进行目标探测，可以有效弥补单一外部辐射源探测准确性不足的缺陷。</a:t>
            </a:r>
          </a:p>
          <a:p>
            <a:pPr algn="l" fontAlgn="auto">
              <a:lnSpc>
                <a:spcPct val="150000"/>
              </a:lnSpc>
              <a:spcBef>
                <a:spcPts val="600"/>
              </a:spcBef>
            </a:pPr>
            <a:endParaRPr lang="zh-CN" altLang="zh-CN" sz="1600" b="1" dirty="0">
              <a:solidFill>
                <a:schemeClr val="tx1"/>
              </a:solidFill>
              <a:latin typeface="微软雅黑" panose="020B0503020204020204" charset="-122"/>
              <a:ea typeface="微软雅黑" panose="020B0503020204020204" charset="-122"/>
              <a:cs typeface="微软雅黑" panose="020B0503020204020204" charset="-122"/>
            </a:endParaRPr>
          </a:p>
          <a:p>
            <a:pPr algn="l" fontAlgn="auto">
              <a:lnSpc>
                <a:spcPct val="150000"/>
              </a:lnSpc>
              <a:spcBef>
                <a:spcPts val="600"/>
              </a:spcBef>
            </a:pP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50000"/>
              </a:lnSpc>
            </a:pP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custDataLst>
              <p:tags r:id="rId7"/>
            </p:custDataLst>
          </p:nvPr>
        </p:nvSpPr>
        <p:spPr>
          <a:xfrm>
            <a:off x="591820" y="3439160"/>
            <a:ext cx="11008360" cy="431800"/>
          </a:xfrm>
          <a:prstGeom prst="rect">
            <a:avLst/>
          </a:prstGeom>
          <a:noFill/>
        </p:spPr>
        <p:txBody>
          <a:bodyPr wrap="square"/>
          <a:lstStyle/>
          <a:p>
            <a:pPr algn="ctr"/>
            <a:r>
              <a:rPr lang="zh-CN" altLang="en-US" sz="2400" b="1" i="0" dirty="0">
                <a:solidFill>
                  <a:schemeClr val="lt1"/>
                </a:solidFill>
                <a:effectLst/>
                <a:latin typeface="FN Mizan Netrokona Unicode" panose="02000600000000000000" charset="0"/>
              </a:rPr>
              <a:t>低可观测目标无源协同定位技术的研究对我国的军事发展具有重要战略意义</a:t>
            </a:r>
          </a:p>
        </p:txBody>
      </p:sp>
      <p:pic>
        <p:nvPicPr>
          <p:cNvPr id="2" name="图片 1" descr="C:/Users/cyk/Desktop/6cd03cbb38fa21ff2b6241f702edc6c9.jpeg6cd03cbb38fa21ff2b6241f702edc6c9"/>
          <p:cNvPicPr/>
          <p:nvPr/>
        </p:nvPicPr>
        <p:blipFill>
          <a:blip r:embed="rId11"/>
          <a:srcRect l="8894" r="8894"/>
          <a:stretch>
            <a:fillRect/>
          </a:stretch>
        </p:blipFill>
        <p:spPr>
          <a:xfrm>
            <a:off x="207645" y="789940"/>
            <a:ext cx="3420745" cy="2359660"/>
          </a:xfrm>
          <a:prstGeom prst="rect">
            <a:avLst/>
          </a:prstGeom>
        </p:spPr>
      </p:pic>
      <p:sp>
        <p:nvSpPr>
          <p:cNvPr id="7" name="灯片编号占位符 6"/>
          <p:cNvSpPr>
            <a:spLocks noGrp="1"/>
          </p:cNvSpPr>
          <p:nvPr>
            <p:ph type="sldNum" sz="quarter" idx="12"/>
          </p:nvPr>
        </p:nvSpPr>
        <p:spPr/>
        <p:txBody>
          <a:bodyPr/>
          <a:lstStyle/>
          <a:p>
            <a:fld id="{E077DA78-E013-4A8C-AD75-63A150561B10}" type="slidenum">
              <a:rPr lang="zh-CN" altLang="en-US" smtClean="0"/>
              <a:t>4</a:t>
            </a:fld>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527240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保障措施</a:t>
            </a:r>
          </a:p>
        </p:txBody>
      </p:sp>
      <p:grpSp>
        <p:nvGrpSpPr>
          <p:cNvPr id="27" name="组合 26"/>
          <p:cNvGrpSpPr/>
          <p:nvPr/>
        </p:nvGrpSpPr>
        <p:grpSpPr>
          <a:xfrm>
            <a:off x="579755" y="1197610"/>
            <a:ext cx="11135995" cy="5168900"/>
            <a:chOff x="725" y="1974"/>
            <a:chExt cx="17374" cy="8064"/>
          </a:xfrm>
        </p:grpSpPr>
        <p:sp>
          <p:nvSpPr>
            <p:cNvPr id="4" name="矩形 3"/>
            <p:cNvSpPr/>
            <p:nvPr>
              <p:custDataLst>
                <p:tags r:id="rId4"/>
              </p:custDataLst>
            </p:nvPr>
          </p:nvSpPr>
          <p:spPr>
            <a:xfrm>
              <a:off x="2166" y="2754"/>
              <a:ext cx="5465" cy="1698"/>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本项目合作双方在项目目标、工作方式和利益诉求上的差异，可能导致</a:t>
              </a:r>
              <a:r>
                <a:rPr lang="zh-CN" altLang="en-US" b="1" i="0" dirty="0">
                  <a:solidFill>
                    <a:srgbClr val="0043A8"/>
                  </a:solidFill>
                  <a:effectLst/>
                  <a:latin typeface="Inter"/>
                </a:rPr>
                <a:t>合作风险</a:t>
              </a:r>
            </a:p>
          </p:txBody>
        </p:sp>
        <p:sp>
          <p:nvSpPr>
            <p:cNvPr id="5" name="矩形 4"/>
            <p:cNvSpPr/>
            <p:nvPr>
              <p:custDataLst>
                <p:tags r:id="rId5"/>
              </p:custDataLst>
            </p:nvPr>
          </p:nvSpPr>
          <p:spPr>
            <a:xfrm>
              <a:off x="725" y="2725"/>
              <a:ext cx="1219" cy="1698"/>
            </a:xfrm>
            <a:prstGeom prst="rect">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lt1"/>
                  </a:solidFill>
                </a:rPr>
                <a:t>合作风险</a:t>
              </a:r>
            </a:p>
          </p:txBody>
        </p:sp>
        <p:sp>
          <p:nvSpPr>
            <p:cNvPr id="6" name="矩形 5"/>
            <p:cNvSpPr/>
            <p:nvPr>
              <p:custDataLst>
                <p:tags r:id="rId6"/>
              </p:custDataLst>
            </p:nvPr>
          </p:nvSpPr>
          <p:spPr>
            <a:xfrm>
              <a:off x="9954" y="2740"/>
              <a:ext cx="5465" cy="1698"/>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明确双方的权利和义务，制定详细的</a:t>
              </a:r>
              <a:r>
                <a:rPr lang="zh-CN" altLang="en-US" b="1" i="0" dirty="0">
                  <a:solidFill>
                    <a:srgbClr val="0043A8"/>
                  </a:solidFill>
                  <a:effectLst/>
                  <a:latin typeface="Inter"/>
                </a:rPr>
                <a:t>合作协议</a:t>
              </a:r>
              <a:r>
                <a:rPr lang="zh-CN" altLang="en-US" b="0" i="0" dirty="0">
                  <a:solidFill>
                    <a:srgbClr val="0043A8"/>
                  </a:solidFill>
                  <a:effectLst/>
                  <a:latin typeface="Inter"/>
                </a:rPr>
                <a:t>；建立有效的沟通机制，定期</a:t>
              </a:r>
              <a:r>
                <a:rPr lang="zh-CN" altLang="en-US" b="1" i="0" dirty="0">
                  <a:solidFill>
                    <a:srgbClr val="0043A8"/>
                  </a:solidFill>
                  <a:effectLst/>
                  <a:latin typeface="Inter"/>
                </a:rPr>
                <a:t>召开项目会议</a:t>
              </a:r>
            </a:p>
          </p:txBody>
        </p:sp>
        <p:sp>
          <p:nvSpPr>
            <p:cNvPr id="7" name="箭头: 右 16"/>
            <p:cNvSpPr/>
            <p:nvPr>
              <p:custDataLst>
                <p:tags r:id="rId7"/>
              </p:custDataLst>
            </p:nvPr>
          </p:nvSpPr>
          <p:spPr>
            <a:xfrm>
              <a:off x="8424" y="3265"/>
              <a:ext cx="895" cy="776"/>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5000" lnSpcReduction="20000"/>
            </a:bodyPr>
            <a:lstStyle/>
            <a:p>
              <a:pPr algn="ctr"/>
              <a:endParaRPr lang="zh-CN" altLang="en-US">
                <a:solidFill>
                  <a:srgbClr val="0043A8"/>
                </a:solidFill>
              </a:endParaRPr>
            </a:p>
          </p:txBody>
        </p:sp>
        <p:sp>
          <p:nvSpPr>
            <p:cNvPr id="8" name="矩形 7"/>
            <p:cNvSpPr/>
            <p:nvPr>
              <p:custDataLst>
                <p:tags r:id="rId8"/>
              </p:custDataLst>
            </p:nvPr>
          </p:nvSpPr>
          <p:spPr>
            <a:xfrm>
              <a:off x="2165" y="4772"/>
              <a:ext cx="5465" cy="2137"/>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本项目执行周期紧凑，软硬件需要磨合，项目可能面临</a:t>
              </a:r>
              <a:r>
                <a:rPr lang="zh-CN" altLang="en-US" b="1" i="0" dirty="0">
                  <a:solidFill>
                    <a:srgbClr val="0043A8"/>
                  </a:solidFill>
                  <a:effectLst/>
                  <a:latin typeface="Inter"/>
                </a:rPr>
                <a:t>兼容性、稳定性</a:t>
              </a:r>
              <a:r>
                <a:rPr lang="zh-CN" altLang="en-US" b="0" i="0" dirty="0">
                  <a:solidFill>
                    <a:srgbClr val="0043A8"/>
                  </a:solidFill>
                  <a:effectLst/>
                  <a:latin typeface="Inter"/>
                </a:rPr>
                <a:t>的风险。</a:t>
              </a:r>
            </a:p>
          </p:txBody>
        </p:sp>
        <p:sp>
          <p:nvSpPr>
            <p:cNvPr id="9" name="矩形 8"/>
            <p:cNvSpPr/>
            <p:nvPr>
              <p:custDataLst>
                <p:tags r:id="rId9"/>
              </p:custDataLst>
            </p:nvPr>
          </p:nvSpPr>
          <p:spPr>
            <a:xfrm>
              <a:off x="725" y="4772"/>
              <a:ext cx="1219" cy="2137"/>
            </a:xfrm>
            <a:prstGeom prst="rect">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lt1"/>
                  </a:solidFill>
                </a:rPr>
                <a:t>技术风险</a:t>
              </a:r>
            </a:p>
          </p:txBody>
        </p:sp>
        <p:sp>
          <p:nvSpPr>
            <p:cNvPr id="10" name="矩形 9"/>
            <p:cNvSpPr/>
            <p:nvPr>
              <p:custDataLst>
                <p:tags r:id="rId10"/>
              </p:custDataLst>
            </p:nvPr>
          </p:nvSpPr>
          <p:spPr>
            <a:xfrm>
              <a:off x="9954" y="4772"/>
              <a:ext cx="5465" cy="2137"/>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跟踪方案落地具体情况，及时</a:t>
              </a:r>
              <a:r>
                <a:rPr lang="zh-CN" altLang="en-US" b="1" i="0" dirty="0">
                  <a:solidFill>
                    <a:srgbClr val="0043A8"/>
                  </a:solidFill>
                  <a:effectLst/>
                  <a:latin typeface="Inter"/>
                </a:rPr>
                <a:t>调整技术方案</a:t>
              </a:r>
              <a:r>
                <a:rPr lang="zh-CN" altLang="en-US" b="0" i="0" dirty="0">
                  <a:solidFill>
                    <a:srgbClr val="0043A8"/>
                  </a:solidFill>
                  <a:effectLst/>
                  <a:latin typeface="Inter"/>
                </a:rPr>
                <a:t>，确保项目技术的</a:t>
              </a:r>
              <a:r>
                <a:rPr lang="zh-CN" altLang="en-US" dirty="0">
                  <a:solidFill>
                    <a:srgbClr val="0043A8"/>
                  </a:solidFill>
                  <a:latin typeface="Inter"/>
                </a:rPr>
                <a:t>可用性和有效性</a:t>
              </a:r>
              <a:endParaRPr lang="zh-CN" altLang="en-US" b="0" i="0" dirty="0">
                <a:solidFill>
                  <a:srgbClr val="0043A8"/>
                </a:solidFill>
                <a:effectLst/>
                <a:latin typeface="Inter"/>
              </a:endParaRPr>
            </a:p>
          </p:txBody>
        </p:sp>
        <p:sp>
          <p:nvSpPr>
            <p:cNvPr id="11" name="箭头: 右 96"/>
            <p:cNvSpPr/>
            <p:nvPr>
              <p:custDataLst>
                <p:tags r:id="rId11"/>
              </p:custDataLst>
            </p:nvPr>
          </p:nvSpPr>
          <p:spPr>
            <a:xfrm>
              <a:off x="8424" y="5460"/>
              <a:ext cx="895" cy="777"/>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5000" lnSpcReduction="20000"/>
            </a:bodyPr>
            <a:lstStyle/>
            <a:p>
              <a:pPr algn="ctr"/>
              <a:endParaRPr lang="zh-CN" altLang="en-US">
                <a:solidFill>
                  <a:srgbClr val="0043A8"/>
                </a:solidFill>
              </a:endParaRPr>
            </a:p>
          </p:txBody>
        </p:sp>
        <p:sp>
          <p:nvSpPr>
            <p:cNvPr id="12" name="矩形 11"/>
            <p:cNvSpPr/>
            <p:nvPr>
              <p:custDataLst>
                <p:tags r:id="rId12"/>
              </p:custDataLst>
            </p:nvPr>
          </p:nvSpPr>
          <p:spPr>
            <a:xfrm>
              <a:off x="2165" y="7230"/>
              <a:ext cx="5465" cy="1302"/>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目前市场竞争激烈，项目可能面临来自</a:t>
              </a:r>
              <a:r>
                <a:rPr lang="zh-CN" altLang="en-US" b="1" i="0" dirty="0">
                  <a:solidFill>
                    <a:srgbClr val="0043A8"/>
                  </a:solidFill>
                  <a:effectLst/>
                  <a:latin typeface="Inter"/>
                </a:rPr>
                <a:t>竞争对手</a:t>
              </a:r>
              <a:r>
                <a:rPr lang="zh-CN" altLang="en-US" b="0" i="0" dirty="0">
                  <a:solidFill>
                    <a:srgbClr val="0043A8"/>
                  </a:solidFill>
                  <a:effectLst/>
                  <a:latin typeface="Inter"/>
                </a:rPr>
                <a:t>的压力</a:t>
              </a:r>
            </a:p>
          </p:txBody>
        </p:sp>
        <p:sp>
          <p:nvSpPr>
            <p:cNvPr id="13" name="矩形 12"/>
            <p:cNvSpPr/>
            <p:nvPr>
              <p:custDataLst>
                <p:tags r:id="rId13"/>
              </p:custDataLst>
            </p:nvPr>
          </p:nvSpPr>
          <p:spPr>
            <a:xfrm>
              <a:off x="725" y="7230"/>
              <a:ext cx="1219" cy="1302"/>
            </a:xfrm>
            <a:prstGeom prst="rect">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lt1"/>
                  </a:solidFill>
                </a:rPr>
                <a:t>市场风险</a:t>
              </a:r>
            </a:p>
          </p:txBody>
        </p:sp>
        <p:sp>
          <p:nvSpPr>
            <p:cNvPr id="14" name="矩形 13"/>
            <p:cNvSpPr/>
            <p:nvPr>
              <p:custDataLst>
                <p:tags r:id="rId14"/>
              </p:custDataLst>
            </p:nvPr>
          </p:nvSpPr>
          <p:spPr>
            <a:xfrm>
              <a:off x="9954" y="7230"/>
              <a:ext cx="5465" cy="1302"/>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dirty="0">
                  <a:solidFill>
                    <a:srgbClr val="0043A8"/>
                  </a:solidFill>
                </a:rPr>
                <a:t>关注前沿动态，</a:t>
              </a:r>
              <a:r>
                <a:rPr lang="zh-CN" altLang="en-US" b="1" dirty="0">
                  <a:solidFill>
                    <a:srgbClr val="0043A8"/>
                  </a:solidFill>
                </a:rPr>
                <a:t>加强市场调研</a:t>
              </a:r>
              <a:r>
                <a:rPr lang="zh-CN" altLang="en-US" dirty="0">
                  <a:solidFill>
                    <a:srgbClr val="0043A8"/>
                  </a:solidFill>
                </a:rPr>
                <a:t>，</a:t>
              </a:r>
              <a:endParaRPr lang="en-US" altLang="zh-CN" dirty="0">
                <a:solidFill>
                  <a:srgbClr val="0043A8"/>
                </a:solidFill>
              </a:endParaRPr>
            </a:p>
            <a:p>
              <a:r>
                <a:rPr lang="zh-CN" altLang="en-US" dirty="0">
                  <a:solidFill>
                    <a:srgbClr val="0043A8"/>
                  </a:solidFill>
                </a:rPr>
                <a:t>提高产品质量，增强市场竞争力</a:t>
              </a:r>
            </a:p>
          </p:txBody>
        </p:sp>
        <p:sp>
          <p:nvSpPr>
            <p:cNvPr id="15" name="箭头: 右 97"/>
            <p:cNvSpPr/>
            <p:nvPr>
              <p:custDataLst>
                <p:tags r:id="rId15"/>
              </p:custDataLst>
            </p:nvPr>
          </p:nvSpPr>
          <p:spPr>
            <a:xfrm>
              <a:off x="8424" y="7493"/>
              <a:ext cx="895" cy="777"/>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43A8"/>
                </a:solidFill>
              </a:endParaRPr>
            </a:p>
          </p:txBody>
        </p:sp>
        <p:sp>
          <p:nvSpPr>
            <p:cNvPr id="16" name="矩形 15"/>
            <p:cNvSpPr/>
            <p:nvPr>
              <p:custDataLst>
                <p:tags r:id="rId16"/>
              </p:custDataLst>
            </p:nvPr>
          </p:nvSpPr>
          <p:spPr>
            <a:xfrm>
              <a:off x="2165" y="8852"/>
              <a:ext cx="5465" cy="1174"/>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项目不存在政策方面的风险</a:t>
              </a:r>
            </a:p>
          </p:txBody>
        </p:sp>
        <p:sp>
          <p:nvSpPr>
            <p:cNvPr id="18" name="矩形 17"/>
            <p:cNvSpPr/>
            <p:nvPr>
              <p:custDataLst>
                <p:tags r:id="rId17"/>
              </p:custDataLst>
            </p:nvPr>
          </p:nvSpPr>
          <p:spPr>
            <a:xfrm>
              <a:off x="725" y="8852"/>
              <a:ext cx="1219" cy="1174"/>
            </a:xfrm>
            <a:prstGeom prst="rect">
              <a:avLst/>
            </a:prstGeom>
            <a:solidFill>
              <a:srgbClr val="0043A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lt1"/>
                  </a:solidFill>
                </a:rPr>
                <a:t>政策风险</a:t>
              </a:r>
            </a:p>
          </p:txBody>
        </p:sp>
        <p:sp>
          <p:nvSpPr>
            <p:cNvPr id="19" name="矩形 18"/>
            <p:cNvSpPr/>
            <p:nvPr>
              <p:custDataLst>
                <p:tags r:id="rId18"/>
              </p:custDataLst>
            </p:nvPr>
          </p:nvSpPr>
          <p:spPr>
            <a:xfrm>
              <a:off x="9954" y="8852"/>
              <a:ext cx="5465" cy="1174"/>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zh-CN" altLang="en-US" b="0" i="0" dirty="0">
                  <a:solidFill>
                    <a:srgbClr val="0043A8"/>
                  </a:solidFill>
                  <a:effectLst/>
                  <a:latin typeface="Inter"/>
                </a:rPr>
                <a:t>持续</a:t>
              </a:r>
              <a:r>
                <a:rPr lang="zh-CN" altLang="en-US" b="1" i="0" dirty="0">
                  <a:solidFill>
                    <a:srgbClr val="0043A8"/>
                  </a:solidFill>
                  <a:effectLst/>
                  <a:latin typeface="Inter"/>
                </a:rPr>
                <a:t>关注国家政策动态</a:t>
              </a:r>
              <a:r>
                <a:rPr lang="zh-CN" altLang="en-US" b="0" i="0" dirty="0">
                  <a:solidFill>
                    <a:srgbClr val="0043A8"/>
                  </a:solidFill>
                  <a:effectLst/>
                  <a:latin typeface="Inter"/>
                </a:rPr>
                <a:t>，充分利用政策支持</a:t>
              </a:r>
            </a:p>
          </p:txBody>
        </p:sp>
        <p:sp>
          <p:nvSpPr>
            <p:cNvPr id="20" name="箭头: 右 98"/>
            <p:cNvSpPr/>
            <p:nvPr>
              <p:custDataLst>
                <p:tags r:id="rId19"/>
              </p:custDataLst>
            </p:nvPr>
          </p:nvSpPr>
          <p:spPr>
            <a:xfrm>
              <a:off x="8424" y="9051"/>
              <a:ext cx="895" cy="777"/>
            </a:xfrm>
            <a:prstGeom prst="right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43A8"/>
                </a:solidFill>
              </a:endParaRPr>
            </a:p>
          </p:txBody>
        </p:sp>
        <p:sp>
          <p:nvSpPr>
            <p:cNvPr id="21" name="文本框 20"/>
            <p:cNvSpPr txBox="1"/>
            <p:nvPr>
              <p:custDataLst>
                <p:tags r:id="rId20"/>
              </p:custDataLst>
            </p:nvPr>
          </p:nvSpPr>
          <p:spPr>
            <a:xfrm>
              <a:off x="11474" y="1974"/>
              <a:ext cx="2426" cy="624"/>
            </a:xfrm>
            <a:prstGeom prst="rect">
              <a:avLst/>
            </a:prstGeom>
            <a:noFill/>
          </p:spPr>
          <p:txBody>
            <a:bodyPr wrap="square"/>
            <a:lstStyle/>
            <a:p>
              <a:pPr algn="ctr"/>
              <a:r>
                <a:rPr lang="zh-CN" altLang="en-US" sz="2400" b="1" dirty="0">
                  <a:solidFill>
                    <a:srgbClr val="0043A8"/>
                  </a:solidFill>
                </a:rPr>
                <a:t>对  策</a:t>
              </a:r>
            </a:p>
          </p:txBody>
        </p:sp>
        <p:sp>
          <p:nvSpPr>
            <p:cNvPr id="23" name="文本框 22"/>
            <p:cNvSpPr txBox="1"/>
            <p:nvPr>
              <p:custDataLst>
                <p:tags r:id="rId21"/>
              </p:custDataLst>
            </p:nvPr>
          </p:nvSpPr>
          <p:spPr>
            <a:xfrm>
              <a:off x="3520" y="1974"/>
              <a:ext cx="2426" cy="624"/>
            </a:xfrm>
            <a:prstGeom prst="rect">
              <a:avLst/>
            </a:prstGeom>
            <a:noFill/>
          </p:spPr>
          <p:txBody>
            <a:bodyPr wrap="square"/>
            <a:lstStyle/>
            <a:p>
              <a:pPr algn="ctr"/>
              <a:r>
                <a:rPr lang="zh-CN" altLang="en-US" sz="2400" b="1" dirty="0">
                  <a:solidFill>
                    <a:srgbClr val="0043A8"/>
                  </a:solidFill>
                </a:rPr>
                <a:t>风险分析</a:t>
              </a:r>
            </a:p>
          </p:txBody>
        </p:sp>
        <p:grpSp>
          <p:nvGrpSpPr>
            <p:cNvPr id="26" name="组合 25"/>
            <p:cNvGrpSpPr/>
            <p:nvPr/>
          </p:nvGrpSpPr>
          <p:grpSpPr>
            <a:xfrm>
              <a:off x="15651" y="2736"/>
              <a:ext cx="2448" cy="7302"/>
              <a:chOff x="15942" y="2725"/>
              <a:chExt cx="2448" cy="7302"/>
            </a:xfrm>
          </p:grpSpPr>
          <p:sp>
            <p:nvSpPr>
              <p:cNvPr id="22" name="矩形 21"/>
              <p:cNvSpPr/>
              <p:nvPr>
                <p:custDataLst>
                  <p:tags r:id="rId22"/>
                </p:custDataLst>
              </p:nvPr>
            </p:nvSpPr>
            <p:spPr>
              <a:xfrm>
                <a:off x="15942" y="2725"/>
                <a:ext cx="2448" cy="7302"/>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normAutofit/>
              </a:bodyPr>
              <a:lstStyle/>
              <a:p>
                <a:pPr algn="ctr">
                  <a:lnSpc>
                    <a:spcPct val="150000"/>
                  </a:lnSpc>
                </a:pPr>
                <a:endParaRPr lang="en-US" altLang="zh-CN" sz="2400" b="1" dirty="0">
                  <a:solidFill>
                    <a:schemeClr val="tx1"/>
                  </a:solidFill>
                </a:endParaRPr>
              </a:p>
            </p:txBody>
          </p:sp>
          <p:sp>
            <p:nvSpPr>
              <p:cNvPr id="24" name="文本框 23"/>
              <p:cNvSpPr txBox="1"/>
              <p:nvPr>
                <p:custDataLst>
                  <p:tags r:id="rId23"/>
                </p:custDataLst>
              </p:nvPr>
            </p:nvSpPr>
            <p:spPr>
              <a:xfrm>
                <a:off x="15942" y="2725"/>
                <a:ext cx="2447" cy="7302"/>
              </a:xfrm>
              <a:prstGeom prst="rect">
                <a:avLst/>
              </a:prstGeom>
              <a:noFill/>
            </p:spPr>
            <p:txBody>
              <a:bodyPr vert="eaVert" wrap="square">
                <a:normAutofit/>
              </a:bodyPr>
              <a:lstStyle/>
              <a:p>
                <a:pPr algn="ctr">
                  <a:lnSpc>
                    <a:spcPct val="150000"/>
                  </a:lnSpc>
                </a:pPr>
                <a:r>
                  <a:rPr lang="zh-CN" altLang="en-US" sz="2400" b="1" dirty="0">
                    <a:ln w="0"/>
                    <a:solidFill>
                      <a:srgbClr val="0043A8"/>
                    </a:solidFill>
                    <a:effectLst/>
                  </a:rPr>
                  <a:t>已有针对性政策</a:t>
                </a:r>
              </a:p>
              <a:p>
                <a:pPr algn="ctr">
                  <a:lnSpc>
                    <a:spcPct val="150000"/>
                  </a:lnSpc>
                </a:pPr>
                <a:r>
                  <a:rPr lang="zh-CN" altLang="en-US" sz="2400" b="1" dirty="0">
                    <a:ln w="0"/>
                    <a:solidFill>
                      <a:srgbClr val="0043A8"/>
                    </a:solidFill>
                    <a:effectLst/>
                  </a:rPr>
                  <a:t>项目整体风险可控</a:t>
                </a:r>
              </a:p>
            </p:txBody>
          </p:sp>
        </p:grpSp>
      </p:grpSp>
      <p:cxnSp>
        <p:nvCxnSpPr>
          <p:cNvPr id="17" name="直接连接符 16"/>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fld id="{E077DA78-E013-4A8C-AD75-63A150561B10}" type="slidenum">
              <a:rPr lang="zh-CN" altLang="en-US" smtClean="0"/>
              <a:t>40</a:t>
            </a:fld>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06</a:t>
              </a:r>
            </a:p>
          </p:txBody>
        </p:sp>
        <p:sp>
          <p:nvSpPr>
            <p:cNvPr id="22" name="矩形 21"/>
            <p:cNvSpPr/>
            <p:nvPr/>
          </p:nvSpPr>
          <p:spPr>
            <a:xfrm rot="16200000">
              <a:off x="5949" y="4591"/>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3517" y="4648"/>
              <a:ext cx="4985" cy="1315"/>
            </a:xfrm>
            <a:prstGeom prst="rect">
              <a:avLst/>
            </a:prstGeom>
          </p:spPr>
          <p:txBody>
            <a:bodyPr wrap="square">
              <a:spAutoFit/>
            </a:bodyPr>
            <a:lstStyle/>
            <a:p>
              <a:pPr algn="ctr">
                <a:lnSpc>
                  <a:spcPct val="120000"/>
                </a:lnSpc>
              </a:pPr>
              <a:r>
                <a:rPr lang="zh-CN" altLang="en-US" sz="4400" b="1" dirty="0">
                  <a:solidFill>
                    <a:srgbClr val="003E9C"/>
                  </a:solidFill>
                  <a:cs typeface="+mj-cs"/>
                </a:rPr>
                <a:t>经费概算</a:t>
              </a:r>
              <a:endParaRPr lang="en-US" altLang="zh-CN" sz="4400" b="1" dirty="0">
                <a:solidFill>
                  <a:srgbClr val="003E9C"/>
                </a:solidFill>
                <a:cs typeface="+mj-cs"/>
              </a:endParaRP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6"/>
          <p:cNvSpPr txBox="1"/>
          <p:nvPr>
            <p:custDataLst>
              <p:tags r:id="rId2"/>
            </p:custDataLst>
          </p:nvPr>
        </p:nvSpPr>
        <p:spPr>
          <a:xfrm>
            <a:off x="647700" y="33771"/>
            <a:ext cx="1017905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altLang="en-US" sz="3000">
                <a:solidFill>
                  <a:srgbClr val="0043A8"/>
                </a:solidFill>
              </a:rPr>
              <a:t>经费概算</a:t>
            </a:r>
          </a:p>
        </p:txBody>
      </p:sp>
      <p:sp>
        <p:nvSpPr>
          <p:cNvPr id="4" name="矩形 3"/>
          <p:cNvSpPr/>
          <p:nvPr>
            <p:custDataLst>
              <p:tags r:id="rId3"/>
            </p:custDataLst>
          </p:nvPr>
        </p:nvSpPr>
        <p:spPr>
          <a:xfrm>
            <a:off x="1102244" y="1490344"/>
            <a:ext cx="659130" cy="2597785"/>
          </a:xfrm>
          <a:prstGeom prst="rect">
            <a:avLst/>
          </a:prstGeom>
          <a:solidFill>
            <a:srgbClr val="0043A8"/>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经费概况</a:t>
            </a:r>
          </a:p>
        </p:txBody>
      </p:sp>
      <p:sp>
        <p:nvSpPr>
          <p:cNvPr id="5" name="矩形 4"/>
          <p:cNvSpPr/>
          <p:nvPr>
            <p:custDataLst>
              <p:tags r:id="rId4"/>
            </p:custDataLst>
          </p:nvPr>
        </p:nvSpPr>
        <p:spPr>
          <a:xfrm>
            <a:off x="1102360" y="4006850"/>
            <a:ext cx="659130" cy="2501265"/>
          </a:xfrm>
          <a:prstGeom prst="rect">
            <a:avLst/>
          </a:prstGeom>
          <a:solidFill>
            <a:srgbClr val="0043A8"/>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成本构成</a:t>
            </a:r>
          </a:p>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1757275" y="2215424"/>
            <a:ext cx="3850277" cy="2046991"/>
          </a:xfrm>
          <a:prstGeom prst="rect">
            <a:avLst/>
          </a:prstGeom>
          <a:noFill/>
        </p:spPr>
        <p:txBody>
          <a:bodyPr wrap="square">
            <a:normAutofit/>
          </a:bodyPr>
          <a:lstStyle/>
          <a:p>
            <a:pPr marL="114935" indent="0" algn="just">
              <a:lnSpc>
                <a:spcPct val="110000"/>
              </a:lnSpc>
              <a:buFont typeface="+mj-lt"/>
              <a:buNone/>
            </a:pPr>
            <a:endParaRPr lang="zh-CN" altLang="en-US" dirty="0">
              <a:solidFill>
                <a:schemeClr val="tx1"/>
              </a:solidFill>
              <a:effectLst/>
              <a:latin typeface="微软雅黑" panose="020B0503020204020204" pitchFamily="34" charset="-122"/>
              <a:ea typeface="微软雅黑" panose="020B0503020204020204" pitchFamily="34" charset="-122"/>
            </a:endParaRPr>
          </a:p>
        </p:txBody>
      </p:sp>
      <p:sp>
        <p:nvSpPr>
          <p:cNvPr id="7" name="矩形 6"/>
          <p:cNvSpPr/>
          <p:nvPr>
            <p:custDataLst>
              <p:tags r:id="rId6"/>
            </p:custDataLst>
          </p:nvPr>
        </p:nvSpPr>
        <p:spPr>
          <a:xfrm>
            <a:off x="1761490" y="1513205"/>
            <a:ext cx="4310380" cy="4979670"/>
          </a:xfrm>
          <a:prstGeom prst="rect">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p:custDataLst>
              <p:tags r:id="rId7"/>
            </p:custDataLst>
          </p:nvPr>
        </p:nvSpPr>
        <p:spPr>
          <a:xfrm>
            <a:off x="1756930" y="1513364"/>
            <a:ext cx="4314998" cy="552926"/>
          </a:xfrm>
          <a:prstGeom prst="rect">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b="1" dirty="0">
                <a:solidFill>
                  <a:schemeClr val="lt1"/>
                </a:solidFill>
                <a:latin typeface="微软雅黑" panose="020B0503020204020204" pitchFamily="34" charset="-122"/>
                <a:ea typeface="微软雅黑" panose="020B0503020204020204" pitchFamily="34" charset="-122"/>
              </a:rPr>
              <a:t>项目经费分类概算</a:t>
            </a:r>
          </a:p>
        </p:txBody>
      </p:sp>
      <p:cxnSp>
        <p:nvCxnSpPr>
          <p:cNvPr id="9" name="直接连接符 8"/>
          <p:cNvCxnSpPr/>
          <p:nvPr>
            <p:custDataLst>
              <p:tags r:id="rId8"/>
            </p:custDataLst>
          </p:nvPr>
        </p:nvCxnSpPr>
        <p:spPr>
          <a:xfrm>
            <a:off x="2099548" y="3993424"/>
            <a:ext cx="3552077" cy="0"/>
          </a:xfrm>
          <a:prstGeom prst="line">
            <a:avLst/>
          </a:prstGeom>
          <a:ln w="38100">
            <a:solidFill>
              <a:srgbClr val="0043A8"/>
            </a:solidFill>
            <a:prstDash val="sysDash"/>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9"/>
            </p:custDataLst>
          </p:nvPr>
        </p:nvSpPr>
        <p:spPr>
          <a:xfrm>
            <a:off x="1757307" y="2095205"/>
            <a:ext cx="4218838" cy="1868805"/>
          </a:xfrm>
          <a:prstGeom prst="rect">
            <a:avLst/>
          </a:prstGeom>
          <a:noFill/>
        </p:spPr>
        <p:txBody>
          <a:bodyPr wrap="square">
            <a:normAutofit fontScale="90000" lnSpcReduction="10000"/>
          </a:bodyPr>
          <a:lstStyle/>
          <a:p>
            <a:pPr marL="457200" indent="-342265" algn="just">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经费：</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496.14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en-US" altLang="zh-CN"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342265" algn="just">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项目周期：</a:t>
            </a:r>
            <a:r>
              <a:rPr lang="en-US" altLang="zh-CN"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2024-2026</a:t>
            </a: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endParaRPr lang="en-US" altLang="zh-CN"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342265" algn="just">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项目</a:t>
            </a:r>
            <a:r>
              <a:rPr lang="zh-CN" altLang="en-US"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承研单位：上海交通大学、中国电子科技集团公司第七研究所、空军研究院通信与导航研究所</a:t>
            </a:r>
          </a:p>
        </p:txBody>
      </p:sp>
      <p:sp>
        <p:nvSpPr>
          <p:cNvPr id="11" name="文本框 10"/>
          <p:cNvSpPr txBox="1"/>
          <p:nvPr>
            <p:custDataLst>
              <p:tags r:id="rId10"/>
            </p:custDataLst>
          </p:nvPr>
        </p:nvSpPr>
        <p:spPr>
          <a:xfrm>
            <a:off x="6714864" y="2372269"/>
            <a:ext cx="3850277" cy="1720011"/>
          </a:xfrm>
          <a:prstGeom prst="rect">
            <a:avLst/>
          </a:prstGeom>
          <a:noFill/>
        </p:spPr>
        <p:txBody>
          <a:bodyPr wrap="square">
            <a:normAutofit/>
          </a:bodyPr>
          <a:lstStyle/>
          <a:p>
            <a:pPr>
              <a:lnSpc>
                <a:spcPct val="110000"/>
              </a:lnSpc>
            </a:pPr>
            <a:endParaRPr lang="zh-CN" altLang="en-US"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custDataLst>
              <p:tags r:id="rId11"/>
            </p:custDataLst>
          </p:nvPr>
        </p:nvSpPr>
        <p:spPr>
          <a:xfrm>
            <a:off x="6714864" y="4350725"/>
            <a:ext cx="4002405" cy="2047240"/>
          </a:xfrm>
          <a:prstGeom prst="rect">
            <a:avLst/>
          </a:prstGeom>
          <a:noFill/>
        </p:spPr>
        <p:txBody>
          <a:bodyPr wrap="square">
            <a:normAutofit/>
          </a:bodyPr>
          <a:lstStyle/>
          <a:p>
            <a:pPr marL="342900" indent="-342900" algn="just">
              <a:lnSpc>
                <a:spcPct val="150000"/>
              </a:lnSpc>
              <a:buFont typeface="+mj-lt"/>
              <a:buAutoNum type="arabicPeriod"/>
            </a:pPr>
            <a:endParaRPr lang="zh-CN" altLang="en-US"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custDataLst>
              <p:tags r:id="rId12"/>
            </p:custDataLst>
          </p:nvPr>
        </p:nvSpPr>
        <p:spPr>
          <a:xfrm>
            <a:off x="6484620" y="1782445"/>
            <a:ext cx="4938395" cy="4710430"/>
          </a:xfrm>
          <a:prstGeom prst="rect">
            <a:avLst/>
          </a:prstGeom>
          <a:noFill/>
          <a:ln w="3810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custDataLst>
              <p:tags r:id="rId13"/>
            </p:custDataLst>
          </p:nvPr>
        </p:nvSpPr>
        <p:spPr>
          <a:xfrm>
            <a:off x="6469380" y="1513205"/>
            <a:ext cx="4938395" cy="553085"/>
          </a:xfrm>
          <a:prstGeom prst="rect">
            <a:avLst/>
          </a:prstGeom>
          <a:solidFill>
            <a:srgbClr val="0043A8"/>
          </a:solidFill>
          <a:ln>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406400" algn="just" defTabSz="266700">
              <a:lnSpc>
                <a:spcPts val="2895"/>
              </a:lnSpc>
              <a:spcBef>
                <a:spcPct val="0"/>
              </a:spcBef>
              <a:spcAft>
                <a:spcPts val="1000"/>
              </a:spcAft>
            </a:pPr>
            <a:r>
              <a:rPr lang="zh-CN" altLang="en-US" sz="2000" b="1">
                <a:latin typeface="微软雅黑" panose="020B0503020204020204" pitchFamily="34" charset="-122"/>
                <a:ea typeface="微软雅黑" panose="020B0503020204020204" pitchFamily="34" charset="-122"/>
                <a:sym typeface="+mn-ea"/>
              </a:rPr>
              <a:t>按研究内容和年度分解经费概算</a:t>
            </a:r>
            <a:endParaRPr lang="zh-CN" altLang="en-US" sz="2000" b="1" dirty="0">
              <a:solidFill>
                <a:schemeClr val="lt1"/>
              </a:solidFill>
              <a:latin typeface="微软雅黑" panose="020B0503020204020204" pitchFamily="34" charset="-122"/>
              <a:ea typeface="微软雅黑" panose="020B0503020204020204" pitchFamily="34" charset="-122"/>
              <a:sym typeface="+mn-ea"/>
            </a:endParaRPr>
          </a:p>
        </p:txBody>
      </p:sp>
      <p:sp>
        <p:nvSpPr>
          <p:cNvPr id="17" name="箭头: 右 53"/>
          <p:cNvSpPr/>
          <p:nvPr>
            <p:custDataLst>
              <p:tags r:id="rId14"/>
            </p:custDataLst>
          </p:nvPr>
        </p:nvSpPr>
        <p:spPr>
          <a:xfrm>
            <a:off x="5924741" y="5035571"/>
            <a:ext cx="731501" cy="640787"/>
          </a:xfrm>
          <a:prstGeom prst="rightArrow">
            <a:avLst/>
          </a:prstGeom>
          <a:solidFill>
            <a:srgbClr val="0043A8"/>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7500" lnSpcReduction="10000"/>
          </a:bodyPr>
          <a:lstStyle/>
          <a:p>
            <a:pPr algn="ctr"/>
            <a:endParaRPr lang="zh-CN" altLang="en-US" sz="1600" b="1" dirty="0">
              <a:solidFill>
                <a:schemeClr val="lt1"/>
              </a:solidFill>
              <a:latin typeface="微软雅黑" panose="020B0503020204020204" pitchFamily="34" charset="-122"/>
              <a:ea typeface="微软雅黑" panose="020B0503020204020204" pitchFamily="34" charset="-122"/>
            </a:endParaRPr>
          </a:p>
        </p:txBody>
      </p:sp>
      <p:cxnSp>
        <p:nvCxnSpPr>
          <p:cNvPr id="2" name="直接连接符 1"/>
          <p:cNvCxnSpPr/>
          <p:nvPr>
            <p:custDataLst>
              <p:tags r:id="rId15"/>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fld id="{E077DA78-E013-4A8C-AD75-63A150561B10}" type="slidenum">
              <a:rPr lang="zh-CN" altLang="en-US" smtClean="0"/>
              <a:t>42</a:t>
            </a:fld>
            <a:endParaRPr lang="zh-CN" altLang="en-US"/>
          </a:p>
        </p:txBody>
      </p:sp>
      <p:graphicFrame>
        <p:nvGraphicFramePr>
          <p:cNvPr id="23" name="图表 22"/>
          <p:cNvGraphicFramePr/>
          <p:nvPr/>
        </p:nvGraphicFramePr>
        <p:xfrm>
          <a:off x="1991360" y="3437890"/>
          <a:ext cx="3703320" cy="3164840"/>
        </p:xfrm>
        <a:graphic>
          <a:graphicData uri="http://schemas.openxmlformats.org/drawingml/2006/chart">
            <c:chart xmlns:c="http://schemas.openxmlformats.org/drawingml/2006/chart" xmlns:r="http://schemas.openxmlformats.org/officeDocument/2006/relationships" r:id="rId19"/>
          </a:graphicData>
        </a:graphic>
      </p:graphicFrame>
      <p:sp>
        <p:nvSpPr>
          <p:cNvPr id="24" name="文本框 23"/>
          <p:cNvSpPr txBox="1"/>
          <p:nvPr/>
        </p:nvSpPr>
        <p:spPr>
          <a:xfrm>
            <a:off x="3204845" y="4772025"/>
            <a:ext cx="1341120" cy="413385"/>
          </a:xfrm>
          <a:prstGeom prst="rect">
            <a:avLst/>
          </a:prstGeom>
          <a:noFill/>
        </p:spPr>
        <p:txBody>
          <a:bodyPr wrap="square" rtlCol="0">
            <a:noAutofit/>
          </a:bodyPr>
          <a:lstStyle/>
          <a:p>
            <a:pPr algn="ct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496.14</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900">
                <a:latin typeface="微软雅黑" panose="020B0503020204020204" pitchFamily="34" charset="-122"/>
                <a:ea typeface="微软雅黑" panose="020B0503020204020204" pitchFamily="34" charset="-122"/>
                <a:cs typeface="微软雅黑" panose="020B0503020204020204" pitchFamily="34" charset="-122"/>
              </a:rPr>
              <a:t>预计成本（万元）</a:t>
            </a:r>
          </a:p>
        </p:txBody>
      </p:sp>
      <p:graphicFrame>
        <p:nvGraphicFramePr>
          <p:cNvPr id="25" name="表格 24"/>
          <p:cNvGraphicFramePr/>
          <p:nvPr>
            <p:custDataLst>
              <p:tags r:id="rId16"/>
            </p:custDataLst>
          </p:nvPr>
        </p:nvGraphicFramePr>
        <p:xfrm>
          <a:off x="6645275" y="2701290"/>
          <a:ext cx="4708525" cy="3289300"/>
        </p:xfrm>
        <a:graphic>
          <a:graphicData uri="http://schemas.openxmlformats.org/drawingml/2006/table">
            <a:tbl>
              <a:tblPr firstRow="1"/>
              <a:tblGrid>
                <a:gridCol w="752475">
                  <a:extLst>
                    <a:ext uri="{9D8B030D-6E8A-4147-A177-3AD203B41FA5}">
                      <a16:colId xmlns:a16="http://schemas.microsoft.com/office/drawing/2014/main" val="20000"/>
                    </a:ext>
                  </a:extLst>
                </a:gridCol>
                <a:gridCol w="1144905">
                  <a:extLst>
                    <a:ext uri="{9D8B030D-6E8A-4147-A177-3AD203B41FA5}">
                      <a16:colId xmlns:a16="http://schemas.microsoft.com/office/drawing/2014/main" val="20001"/>
                    </a:ext>
                  </a:extLst>
                </a:gridCol>
                <a:gridCol w="1005205">
                  <a:extLst>
                    <a:ext uri="{9D8B030D-6E8A-4147-A177-3AD203B41FA5}">
                      <a16:colId xmlns:a16="http://schemas.microsoft.com/office/drawing/2014/main" val="20002"/>
                    </a:ext>
                  </a:extLst>
                </a:gridCol>
                <a:gridCol w="818515">
                  <a:extLst>
                    <a:ext uri="{9D8B030D-6E8A-4147-A177-3AD203B41FA5}">
                      <a16:colId xmlns:a16="http://schemas.microsoft.com/office/drawing/2014/main" val="20003"/>
                    </a:ext>
                  </a:extLst>
                </a:gridCol>
                <a:gridCol w="987425">
                  <a:extLst>
                    <a:ext uri="{9D8B030D-6E8A-4147-A177-3AD203B41FA5}">
                      <a16:colId xmlns:a16="http://schemas.microsoft.com/office/drawing/2014/main" val="20004"/>
                    </a:ext>
                  </a:extLst>
                </a:gridCol>
              </a:tblGrid>
              <a:tr h="424815">
                <a:tc>
                  <a:txBody>
                    <a:bodyPr/>
                    <a:lstStyle/>
                    <a:p>
                      <a:pPr marL="0" indent="0" algn="ctr">
                        <a:lnSpc>
                          <a:spcPts val="1400"/>
                        </a:lnSpc>
                        <a:spcBef>
                          <a:spcPct val="0"/>
                        </a:spcBef>
                        <a:spcAft>
                          <a:spcPct val="0"/>
                        </a:spcAft>
                      </a:pPr>
                      <a:r>
                        <a:rPr lang="zh-CN" sz="1200"/>
                        <a:t>序号</a:t>
                      </a:r>
                    </a:p>
                  </a:txBody>
                  <a:tcPr marL="68580" marR="68580" marT="0" marB="0" anchor="ctr"/>
                </a:tc>
                <a:tc>
                  <a:txBody>
                    <a:bodyPr/>
                    <a:lstStyle/>
                    <a:p>
                      <a:pPr marL="0" indent="0" algn="ctr">
                        <a:lnSpc>
                          <a:spcPts val="1400"/>
                        </a:lnSpc>
                        <a:spcBef>
                          <a:spcPct val="0"/>
                        </a:spcBef>
                        <a:spcAft>
                          <a:spcPct val="0"/>
                        </a:spcAft>
                      </a:pPr>
                      <a:r>
                        <a:rPr lang="zh-CN" sz="1200"/>
                        <a:t>研究内容</a:t>
                      </a:r>
                      <a:endParaRPr lang="zh-CN" sz="1200">
                        <a:highlight>
                          <a:srgbClr val="FFFF00"/>
                        </a:highlight>
                      </a:endParaRPr>
                    </a:p>
                  </a:txBody>
                  <a:tcPr marL="68580" marR="68580" marT="0" marB="0" anchor="ctr"/>
                </a:tc>
                <a:tc>
                  <a:txBody>
                    <a:bodyPr/>
                    <a:lstStyle/>
                    <a:p>
                      <a:pPr marL="0" indent="0" algn="ctr">
                        <a:lnSpc>
                          <a:spcPts val="1400"/>
                        </a:lnSpc>
                        <a:spcBef>
                          <a:spcPct val="0"/>
                        </a:spcBef>
                        <a:spcAft>
                          <a:spcPct val="0"/>
                        </a:spcAft>
                      </a:pPr>
                      <a:r>
                        <a:rPr lang="zh-CN" sz="1200"/>
                        <a:t>研究经费（万元）</a:t>
                      </a:r>
                    </a:p>
                  </a:txBody>
                  <a:tcPr marL="68580" marR="68580" marT="0" marB="0" anchor="ctr"/>
                </a:tc>
                <a:tc>
                  <a:txBody>
                    <a:bodyPr/>
                    <a:lstStyle/>
                    <a:p>
                      <a:pPr marL="0" indent="0" algn="ctr">
                        <a:lnSpc>
                          <a:spcPts val="1400"/>
                        </a:lnSpc>
                        <a:spcBef>
                          <a:spcPct val="0"/>
                        </a:spcBef>
                        <a:spcAft>
                          <a:spcPct val="0"/>
                        </a:spcAft>
                      </a:pPr>
                      <a:r>
                        <a:rPr lang="en-US" altLang="zh-CN" sz="1200"/>
                        <a:t>2024</a:t>
                      </a:r>
                      <a:r>
                        <a:rPr lang="zh-CN" sz="1200"/>
                        <a:t>年</a:t>
                      </a:r>
                    </a:p>
                    <a:p>
                      <a:pPr marL="0" indent="0" algn="ctr">
                        <a:lnSpc>
                          <a:spcPts val="1400"/>
                        </a:lnSpc>
                        <a:spcBef>
                          <a:spcPct val="0"/>
                        </a:spcBef>
                        <a:spcAft>
                          <a:spcPct val="0"/>
                        </a:spcAft>
                      </a:pPr>
                      <a:r>
                        <a:rPr lang="zh-CN" sz="1200"/>
                        <a:t>经费</a:t>
                      </a:r>
                    </a:p>
                  </a:txBody>
                  <a:tcPr marL="68580" marR="68580" marT="0" marB="0" anchor="ctr"/>
                </a:tc>
                <a:tc>
                  <a:txBody>
                    <a:bodyPr/>
                    <a:lstStyle/>
                    <a:p>
                      <a:pPr marL="0" indent="0" algn="ctr">
                        <a:lnSpc>
                          <a:spcPts val="1400"/>
                        </a:lnSpc>
                        <a:spcBef>
                          <a:spcPct val="0"/>
                        </a:spcBef>
                        <a:spcAft>
                          <a:spcPct val="0"/>
                        </a:spcAft>
                      </a:pPr>
                      <a:r>
                        <a:rPr lang="en-US" altLang="zh-CN" sz="1200"/>
                        <a:t>2025</a:t>
                      </a:r>
                      <a:r>
                        <a:rPr lang="zh-CN" sz="1200"/>
                        <a:t>年</a:t>
                      </a:r>
                    </a:p>
                    <a:p>
                      <a:pPr marL="0" indent="0" algn="ctr">
                        <a:lnSpc>
                          <a:spcPts val="1400"/>
                        </a:lnSpc>
                        <a:spcBef>
                          <a:spcPct val="0"/>
                        </a:spcBef>
                        <a:spcAft>
                          <a:spcPct val="0"/>
                        </a:spcAft>
                      </a:pPr>
                      <a:r>
                        <a:rPr lang="zh-CN" sz="1200"/>
                        <a:t>经费</a:t>
                      </a:r>
                    </a:p>
                  </a:txBody>
                  <a:tcPr marL="68580" marR="68580" marT="0" marB="0" anchor="ctr"/>
                </a:tc>
                <a:extLst>
                  <a:ext uri="{0D108BD9-81ED-4DB2-BD59-A6C34878D82A}">
                    <a16:rowId xmlns:a16="http://schemas.microsoft.com/office/drawing/2014/main" val="10000"/>
                  </a:ext>
                </a:extLst>
              </a:tr>
              <a:tr h="426085">
                <a:tc>
                  <a:txBody>
                    <a:bodyPr/>
                    <a:lstStyle/>
                    <a:p>
                      <a:pPr marL="0" indent="0" algn="ctr">
                        <a:lnSpc>
                          <a:spcPts val="2895"/>
                        </a:lnSpc>
                        <a:spcBef>
                          <a:spcPct val="0"/>
                        </a:spcBef>
                        <a:spcAft>
                          <a:spcPct val="0"/>
                        </a:spcAft>
                      </a:pPr>
                      <a:r>
                        <a:rPr lang="en-US" altLang="zh-CN" sz="1200"/>
                        <a:t>1</a:t>
                      </a:r>
                    </a:p>
                  </a:txBody>
                  <a:tcPr marL="68580" marR="68580" marT="0" marB="0" anchor="ctr"/>
                </a:tc>
                <a:tc>
                  <a:txBody>
                    <a:bodyPr/>
                    <a:lstStyle/>
                    <a:p>
                      <a:pPr marL="0" indent="0" algn="just">
                        <a:lnSpc>
                          <a:spcPct val="100000"/>
                        </a:lnSpc>
                        <a:spcBef>
                          <a:spcPct val="0"/>
                        </a:spcBef>
                        <a:spcAft>
                          <a:spcPct val="0"/>
                        </a:spcAft>
                      </a:pPr>
                      <a:r>
                        <a:rPr lang="zh-CN" sz="1200"/>
                        <a:t>多域多维电磁特征提取</a:t>
                      </a:r>
                      <a:r>
                        <a:rPr lang="en-US" altLang="zh-CN" sz="1200"/>
                        <a:t>/</a:t>
                      </a:r>
                      <a:r>
                        <a:rPr lang="zh-CN" sz="1200"/>
                        <a:t>研究</a:t>
                      </a:r>
                    </a:p>
                  </a:txBody>
                  <a:tcPr marL="68580" marR="68580" marT="0" marB="0" anchor="ctr"/>
                </a:tc>
                <a:tc>
                  <a:txBody>
                    <a:bodyPr/>
                    <a:lstStyle/>
                    <a:p>
                      <a:pPr marL="0" indent="0" algn="ctr">
                        <a:lnSpc>
                          <a:spcPts val="2895"/>
                        </a:lnSpc>
                        <a:spcBef>
                          <a:spcPct val="0"/>
                        </a:spcBef>
                        <a:spcAft>
                          <a:spcPct val="0"/>
                        </a:spcAft>
                      </a:pPr>
                      <a:r>
                        <a:rPr lang="en-US" altLang="zh-CN" sz="1200"/>
                        <a:t>100</a:t>
                      </a:r>
                    </a:p>
                  </a:txBody>
                  <a:tcPr marL="68580" marR="68580" marT="0" marB="0" anchor="ctr"/>
                </a:tc>
                <a:tc>
                  <a:txBody>
                    <a:bodyPr/>
                    <a:lstStyle/>
                    <a:p>
                      <a:pPr marL="0" indent="0" algn="ctr">
                        <a:lnSpc>
                          <a:spcPts val="2895"/>
                        </a:lnSpc>
                        <a:spcBef>
                          <a:spcPct val="0"/>
                        </a:spcBef>
                        <a:spcAft>
                          <a:spcPct val="0"/>
                        </a:spcAft>
                      </a:pPr>
                      <a:r>
                        <a:rPr lang="en-US" altLang="zh-CN" sz="1200"/>
                        <a:t>50</a:t>
                      </a:r>
                    </a:p>
                  </a:txBody>
                  <a:tcPr marL="68580" marR="68580" marT="0" marB="0" anchor="ctr"/>
                </a:tc>
                <a:tc>
                  <a:txBody>
                    <a:bodyPr/>
                    <a:lstStyle/>
                    <a:p>
                      <a:pPr marL="0" indent="0" algn="ctr">
                        <a:lnSpc>
                          <a:spcPts val="2895"/>
                        </a:lnSpc>
                        <a:spcBef>
                          <a:spcPct val="0"/>
                        </a:spcBef>
                        <a:spcAft>
                          <a:spcPct val="0"/>
                        </a:spcAft>
                      </a:pPr>
                      <a:r>
                        <a:rPr lang="en-US" altLang="zh-CN" sz="1200"/>
                        <a:t>50</a:t>
                      </a:r>
                    </a:p>
                  </a:txBody>
                  <a:tcPr marL="68580" marR="68580" marT="0" marB="0" anchor="ctr"/>
                </a:tc>
                <a:extLst>
                  <a:ext uri="{0D108BD9-81ED-4DB2-BD59-A6C34878D82A}">
                    <a16:rowId xmlns:a16="http://schemas.microsoft.com/office/drawing/2014/main" val="10001"/>
                  </a:ext>
                </a:extLst>
              </a:tr>
              <a:tr h="914400">
                <a:tc>
                  <a:txBody>
                    <a:bodyPr/>
                    <a:lstStyle/>
                    <a:p>
                      <a:pPr marL="0" indent="0" algn="ctr">
                        <a:lnSpc>
                          <a:spcPts val="2895"/>
                        </a:lnSpc>
                        <a:spcBef>
                          <a:spcPct val="0"/>
                        </a:spcBef>
                        <a:spcAft>
                          <a:spcPct val="0"/>
                        </a:spcAft>
                      </a:pPr>
                      <a:r>
                        <a:rPr lang="en-US" altLang="zh-CN" sz="1200"/>
                        <a:t>2</a:t>
                      </a:r>
                    </a:p>
                  </a:txBody>
                  <a:tcPr marL="68580" marR="68580" marT="0" marB="0" anchor="ctr"/>
                </a:tc>
                <a:tc>
                  <a:txBody>
                    <a:bodyPr/>
                    <a:lstStyle/>
                    <a:p>
                      <a:pPr marL="0" indent="0" algn="just">
                        <a:lnSpc>
                          <a:spcPct val="100000"/>
                        </a:lnSpc>
                        <a:spcBef>
                          <a:spcPct val="0"/>
                        </a:spcBef>
                        <a:spcAft>
                          <a:spcPct val="0"/>
                        </a:spcAft>
                      </a:pPr>
                      <a:r>
                        <a:rPr lang="zh-CN" sz="1200"/>
                        <a:t>被动感知机理建立与算法设计，被动感知模块软件与嵌入式设计</a:t>
                      </a:r>
                      <a:endParaRPr lang="zh-CN" sz="1200">
                        <a:highlight>
                          <a:srgbClr val="FFFF00"/>
                        </a:highlight>
                      </a:endParaRPr>
                    </a:p>
                  </a:txBody>
                  <a:tcPr marL="68580" marR="68580" marT="0" marB="0" anchor="ctr"/>
                </a:tc>
                <a:tc>
                  <a:txBody>
                    <a:bodyPr/>
                    <a:lstStyle/>
                    <a:p>
                      <a:pPr marL="0" indent="0" algn="ctr">
                        <a:lnSpc>
                          <a:spcPts val="2895"/>
                        </a:lnSpc>
                        <a:spcBef>
                          <a:spcPct val="0"/>
                        </a:spcBef>
                        <a:spcAft>
                          <a:spcPct val="0"/>
                        </a:spcAft>
                      </a:pPr>
                      <a:r>
                        <a:rPr lang="en-US" altLang="zh-CN" sz="1200"/>
                        <a:t>100</a:t>
                      </a:r>
                    </a:p>
                  </a:txBody>
                  <a:tcPr marL="68580" marR="68580" marT="0" marB="0" anchor="ctr"/>
                </a:tc>
                <a:tc>
                  <a:txBody>
                    <a:bodyPr/>
                    <a:lstStyle/>
                    <a:p>
                      <a:pPr marL="0" indent="0" algn="ctr">
                        <a:lnSpc>
                          <a:spcPts val="2895"/>
                        </a:lnSpc>
                        <a:spcBef>
                          <a:spcPct val="0"/>
                        </a:spcBef>
                        <a:spcAft>
                          <a:spcPct val="0"/>
                        </a:spcAft>
                      </a:pPr>
                      <a:r>
                        <a:rPr lang="en-US" altLang="zh-CN" sz="1200"/>
                        <a:t>50</a:t>
                      </a:r>
                    </a:p>
                  </a:txBody>
                  <a:tcPr marL="68580" marR="68580" marT="0" marB="0" anchor="ctr"/>
                </a:tc>
                <a:tc>
                  <a:txBody>
                    <a:bodyPr/>
                    <a:lstStyle/>
                    <a:p>
                      <a:pPr marL="0" indent="0" algn="ctr">
                        <a:lnSpc>
                          <a:spcPts val="2895"/>
                        </a:lnSpc>
                        <a:spcBef>
                          <a:spcPct val="0"/>
                        </a:spcBef>
                        <a:spcAft>
                          <a:spcPct val="0"/>
                        </a:spcAft>
                      </a:pPr>
                      <a:r>
                        <a:rPr lang="en-US" altLang="zh-CN" sz="1200"/>
                        <a:t>50</a:t>
                      </a:r>
                    </a:p>
                  </a:txBody>
                  <a:tcPr marL="68580" marR="68580" marT="0" marB="0" anchor="ctr"/>
                </a:tc>
                <a:extLst>
                  <a:ext uri="{0D108BD9-81ED-4DB2-BD59-A6C34878D82A}">
                    <a16:rowId xmlns:a16="http://schemas.microsoft.com/office/drawing/2014/main" val="10002"/>
                  </a:ext>
                </a:extLst>
              </a:tr>
              <a:tr h="424815">
                <a:tc>
                  <a:txBody>
                    <a:bodyPr/>
                    <a:lstStyle/>
                    <a:p>
                      <a:pPr marL="0" indent="0" algn="ctr">
                        <a:lnSpc>
                          <a:spcPts val="2895"/>
                        </a:lnSpc>
                        <a:spcBef>
                          <a:spcPct val="0"/>
                        </a:spcBef>
                        <a:spcAft>
                          <a:spcPct val="0"/>
                        </a:spcAft>
                      </a:pPr>
                      <a:r>
                        <a:rPr lang="en-US" altLang="zh-CN" sz="1200"/>
                        <a:t>3</a:t>
                      </a:r>
                    </a:p>
                  </a:txBody>
                  <a:tcPr marL="68580" marR="68580" marT="0" marB="0" anchor="ctr"/>
                </a:tc>
                <a:tc>
                  <a:txBody>
                    <a:bodyPr/>
                    <a:lstStyle/>
                    <a:p>
                      <a:pPr marL="0" indent="0" algn="just">
                        <a:lnSpc>
                          <a:spcPct val="100000"/>
                        </a:lnSpc>
                        <a:spcBef>
                          <a:spcPct val="0"/>
                        </a:spcBef>
                        <a:spcAft>
                          <a:spcPct val="0"/>
                        </a:spcAft>
                      </a:pPr>
                      <a:r>
                        <a:rPr lang="zh-CN" sz="1200"/>
                        <a:t>分布式探测与定位研究</a:t>
                      </a:r>
                    </a:p>
                  </a:txBody>
                  <a:tcPr marL="68580" marR="68580" marT="0" marB="0" anchor="ctr"/>
                </a:tc>
                <a:tc>
                  <a:txBody>
                    <a:bodyPr/>
                    <a:lstStyle/>
                    <a:p>
                      <a:pPr marL="0" indent="0" algn="ctr">
                        <a:lnSpc>
                          <a:spcPts val="2895"/>
                        </a:lnSpc>
                        <a:spcBef>
                          <a:spcPct val="0"/>
                        </a:spcBef>
                        <a:spcAft>
                          <a:spcPct val="0"/>
                        </a:spcAft>
                      </a:pPr>
                      <a:r>
                        <a:rPr lang="en-US" altLang="zh-CN" sz="1200"/>
                        <a:t>100</a:t>
                      </a:r>
                    </a:p>
                  </a:txBody>
                  <a:tcPr marL="68580" marR="68580" marT="0" marB="0" anchor="ctr"/>
                </a:tc>
                <a:tc>
                  <a:txBody>
                    <a:bodyPr/>
                    <a:lstStyle/>
                    <a:p>
                      <a:pPr marL="0" indent="0" algn="ctr">
                        <a:lnSpc>
                          <a:spcPts val="2895"/>
                        </a:lnSpc>
                        <a:spcBef>
                          <a:spcPct val="0"/>
                        </a:spcBef>
                        <a:spcAft>
                          <a:spcPct val="0"/>
                        </a:spcAft>
                      </a:pPr>
                      <a:r>
                        <a:rPr lang="en-US" altLang="zh-CN" sz="1200"/>
                        <a:t>50</a:t>
                      </a:r>
                    </a:p>
                  </a:txBody>
                  <a:tcPr marL="68580" marR="68580" marT="0" marB="0" anchor="ctr"/>
                </a:tc>
                <a:tc>
                  <a:txBody>
                    <a:bodyPr/>
                    <a:lstStyle/>
                    <a:p>
                      <a:pPr marL="0" indent="0" algn="ctr">
                        <a:lnSpc>
                          <a:spcPts val="2895"/>
                        </a:lnSpc>
                        <a:spcBef>
                          <a:spcPct val="0"/>
                        </a:spcBef>
                        <a:spcAft>
                          <a:spcPct val="0"/>
                        </a:spcAft>
                      </a:pPr>
                      <a:r>
                        <a:rPr lang="en-US" altLang="zh-CN" sz="1200"/>
                        <a:t>50</a:t>
                      </a:r>
                    </a:p>
                  </a:txBody>
                  <a:tcPr marL="68580" marR="68580" marT="0" marB="0" anchor="ctr"/>
                </a:tc>
                <a:extLst>
                  <a:ext uri="{0D108BD9-81ED-4DB2-BD59-A6C34878D82A}">
                    <a16:rowId xmlns:a16="http://schemas.microsoft.com/office/drawing/2014/main" val="10003"/>
                  </a:ext>
                </a:extLst>
              </a:tr>
              <a:tr h="731520">
                <a:tc>
                  <a:txBody>
                    <a:bodyPr/>
                    <a:lstStyle/>
                    <a:p>
                      <a:pPr marL="0" indent="0" algn="ctr">
                        <a:lnSpc>
                          <a:spcPts val="2895"/>
                        </a:lnSpc>
                        <a:spcBef>
                          <a:spcPct val="0"/>
                        </a:spcBef>
                        <a:spcAft>
                          <a:spcPct val="0"/>
                        </a:spcAft>
                      </a:pPr>
                      <a:r>
                        <a:rPr lang="en-US" altLang="zh-CN" sz="1200"/>
                        <a:t>4</a:t>
                      </a:r>
                    </a:p>
                  </a:txBody>
                  <a:tcPr marL="68580" marR="68580" marT="0" marB="0" anchor="ctr"/>
                </a:tc>
                <a:tc>
                  <a:txBody>
                    <a:bodyPr/>
                    <a:lstStyle/>
                    <a:p>
                      <a:pPr marL="0" indent="0" algn="just">
                        <a:lnSpc>
                          <a:spcPct val="100000"/>
                        </a:lnSpc>
                        <a:spcBef>
                          <a:spcPct val="0"/>
                        </a:spcBef>
                        <a:spcAft>
                          <a:spcPct val="0"/>
                        </a:spcAft>
                      </a:pPr>
                      <a:r>
                        <a:rPr lang="zh-CN" sz="1200"/>
                        <a:t>典型复杂电磁场景被动感知验证和被动感知样机研制</a:t>
                      </a:r>
                    </a:p>
                  </a:txBody>
                  <a:tcPr marL="68580" marR="68580" marT="0" marB="0" anchor="ctr"/>
                </a:tc>
                <a:tc>
                  <a:txBody>
                    <a:bodyPr/>
                    <a:lstStyle/>
                    <a:p>
                      <a:pPr marL="0" indent="0" algn="ctr">
                        <a:lnSpc>
                          <a:spcPts val="2895"/>
                        </a:lnSpc>
                        <a:spcBef>
                          <a:spcPct val="0"/>
                        </a:spcBef>
                        <a:spcAft>
                          <a:spcPct val="0"/>
                        </a:spcAft>
                      </a:pPr>
                      <a:r>
                        <a:rPr lang="en-US" altLang="zh-CN" sz="1200"/>
                        <a:t>196.14</a:t>
                      </a:r>
                    </a:p>
                  </a:txBody>
                  <a:tcPr marL="68580" marR="68580" marT="0" marB="0" anchor="ctr"/>
                </a:tc>
                <a:tc>
                  <a:txBody>
                    <a:bodyPr/>
                    <a:lstStyle/>
                    <a:p>
                      <a:pPr marL="0" indent="0" algn="ctr">
                        <a:lnSpc>
                          <a:spcPts val="2895"/>
                        </a:lnSpc>
                        <a:spcBef>
                          <a:spcPct val="0"/>
                        </a:spcBef>
                        <a:spcAft>
                          <a:spcPct val="0"/>
                        </a:spcAft>
                      </a:pPr>
                      <a:r>
                        <a:rPr lang="en-US" altLang="zh-CN" sz="1200"/>
                        <a:t>80.00</a:t>
                      </a:r>
                    </a:p>
                  </a:txBody>
                  <a:tcPr marL="68580" marR="68580" marT="0" marB="0" anchor="ctr"/>
                </a:tc>
                <a:tc>
                  <a:txBody>
                    <a:bodyPr/>
                    <a:lstStyle/>
                    <a:p>
                      <a:pPr marL="0" indent="0" algn="ctr">
                        <a:lnSpc>
                          <a:spcPts val="2895"/>
                        </a:lnSpc>
                        <a:spcBef>
                          <a:spcPct val="0"/>
                        </a:spcBef>
                        <a:spcAft>
                          <a:spcPct val="0"/>
                        </a:spcAft>
                      </a:pPr>
                      <a:r>
                        <a:rPr lang="en-US" altLang="zh-CN" sz="1200"/>
                        <a:t>116.14</a:t>
                      </a:r>
                    </a:p>
                  </a:txBody>
                  <a:tcPr marL="68580" marR="68580" marT="0" marB="0" anchor="ctr"/>
                </a:tc>
                <a:extLst>
                  <a:ext uri="{0D108BD9-81ED-4DB2-BD59-A6C34878D82A}">
                    <a16:rowId xmlns:a16="http://schemas.microsoft.com/office/drawing/2014/main" val="10004"/>
                  </a:ext>
                </a:extLst>
              </a:tr>
              <a:tr h="367665">
                <a:tc>
                  <a:txBody>
                    <a:bodyPr/>
                    <a:lstStyle/>
                    <a:p>
                      <a:pPr marL="0" indent="0" algn="ctr">
                        <a:lnSpc>
                          <a:spcPts val="2895"/>
                        </a:lnSpc>
                        <a:spcBef>
                          <a:spcPct val="0"/>
                        </a:spcBef>
                        <a:spcAft>
                          <a:spcPct val="0"/>
                        </a:spcAft>
                      </a:pPr>
                      <a:r>
                        <a:rPr lang="en-US" altLang="zh-CN" sz="1200"/>
                        <a:t> </a:t>
                      </a:r>
                    </a:p>
                  </a:txBody>
                  <a:tcPr marL="68580" marR="68580" marT="0" marB="0" anchor="ctr"/>
                </a:tc>
                <a:tc>
                  <a:txBody>
                    <a:bodyPr/>
                    <a:lstStyle/>
                    <a:p>
                      <a:pPr marL="0" indent="0" algn="ctr">
                        <a:lnSpc>
                          <a:spcPct val="100000"/>
                        </a:lnSpc>
                        <a:spcBef>
                          <a:spcPct val="0"/>
                        </a:spcBef>
                        <a:spcAft>
                          <a:spcPct val="0"/>
                        </a:spcAft>
                      </a:pPr>
                      <a:r>
                        <a:rPr lang="zh-CN" sz="1200"/>
                        <a:t>合计</a:t>
                      </a:r>
                    </a:p>
                  </a:txBody>
                  <a:tcPr marL="68580" marR="68580" marT="0" marB="0" anchor="ctr"/>
                </a:tc>
                <a:tc>
                  <a:txBody>
                    <a:bodyPr/>
                    <a:lstStyle/>
                    <a:p>
                      <a:pPr marL="0" indent="0" algn="ctr">
                        <a:lnSpc>
                          <a:spcPts val="2895"/>
                        </a:lnSpc>
                        <a:spcBef>
                          <a:spcPct val="0"/>
                        </a:spcBef>
                        <a:spcAft>
                          <a:spcPct val="0"/>
                        </a:spcAft>
                      </a:pPr>
                      <a:r>
                        <a:rPr lang="en-US" altLang="zh-CN" sz="1200"/>
                        <a:t>496.14</a:t>
                      </a:r>
                    </a:p>
                  </a:txBody>
                  <a:tcPr marL="68580" marR="68580" marT="0" marB="0" anchor="ctr"/>
                </a:tc>
                <a:tc>
                  <a:txBody>
                    <a:bodyPr/>
                    <a:lstStyle/>
                    <a:p>
                      <a:pPr marL="0" indent="0" algn="ctr">
                        <a:lnSpc>
                          <a:spcPts val="2895"/>
                        </a:lnSpc>
                        <a:spcBef>
                          <a:spcPct val="0"/>
                        </a:spcBef>
                        <a:spcAft>
                          <a:spcPct val="0"/>
                        </a:spcAft>
                      </a:pPr>
                      <a:r>
                        <a:rPr lang="en-US" altLang="zh-CN" sz="1200"/>
                        <a:t> </a:t>
                      </a:r>
                    </a:p>
                  </a:txBody>
                  <a:tcPr marL="68580" marR="68580" marT="0" marB="0" anchor="ctr"/>
                </a:tc>
                <a:tc>
                  <a:txBody>
                    <a:bodyPr/>
                    <a:lstStyle/>
                    <a:p>
                      <a:pPr marL="0" indent="0" algn="ctr">
                        <a:lnSpc>
                          <a:spcPts val="2895"/>
                        </a:lnSpc>
                        <a:spcBef>
                          <a:spcPct val="0"/>
                        </a:spcBef>
                        <a:spcAft>
                          <a:spcPct val="0"/>
                        </a:spcAft>
                      </a:pPr>
                      <a:r>
                        <a:rPr lang="en-US" altLang="zh-CN" sz="1200"/>
                        <a:t> </a:t>
                      </a:r>
                    </a:p>
                  </a:txBody>
                  <a:tcPr marL="68580" marR="68580" marT="0" marB="0" anchor="ct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ttps://docer-ks3.wpscdn.cn/picture/70901911/d7731b3b97faef8fe329f3fde440e51c_612.jpg" descr="全球通讯,背景,绘画插图,三维图形,地球形,全球商务,地球,（血管、淋巴管、神经等的）丛,太空,数据"/>
          <p:cNvPicPr>
            <a:picLocks noChangeAspect="1"/>
          </p:cNvPicPr>
          <p:nvPr/>
        </p:nvPicPr>
        <p:blipFill>
          <a:blip r:embed="rId4"/>
          <a:srcRect t="19813" b="20906"/>
          <a:stretch>
            <a:fillRect/>
          </a:stretch>
        </p:blipFill>
        <p:spPr>
          <a:xfrm>
            <a:off x="0" y="921179"/>
            <a:ext cx="12192000" cy="3878580"/>
          </a:xfrm>
          <a:prstGeom prst="rect">
            <a:avLst/>
          </a:prstGeom>
        </p:spPr>
      </p:pic>
      <p:sp>
        <p:nvSpPr>
          <p:cNvPr id="4" name="标题"/>
          <p:cNvSpPr>
            <a:spLocks noGrp="1"/>
          </p:cNvSpPr>
          <p:nvPr>
            <p:ph type="ctrTitle"/>
            <p:custDataLst>
              <p:tags r:id="rId2"/>
            </p:custDataLst>
          </p:nvPr>
        </p:nvSpPr>
        <p:spPr>
          <a:xfrm>
            <a:off x="8060690" y="2294890"/>
            <a:ext cx="3300730" cy="1134110"/>
          </a:xfrm>
        </p:spPr>
        <p:txBody>
          <a:bodyPr/>
          <a:lstStyle/>
          <a:p>
            <a:pPr algn="l"/>
            <a:r>
              <a:rPr lang="zh-CN" altLang="en-US" dirty="0"/>
              <a:t>感谢指导</a:t>
            </a:r>
          </a:p>
        </p:txBody>
      </p:sp>
      <p:pic>
        <p:nvPicPr>
          <p:cNvPr id="10" name="图片 9" descr="上交logo">
            <a:extLst>
              <a:ext uri="{FF2B5EF4-FFF2-40B4-BE49-F238E27FC236}">
                <a16:creationId xmlns:a16="http://schemas.microsoft.com/office/drawing/2014/main" id="{1F5210C8-AD33-4F6F-A2FF-86122F5D03B9}"/>
              </a:ext>
            </a:extLst>
          </p:cNvPr>
          <p:cNvPicPr>
            <a:picLocks noChangeAspect="1"/>
          </p:cNvPicPr>
          <p:nvPr/>
        </p:nvPicPr>
        <p:blipFill>
          <a:blip r:embed="rId5"/>
          <a:stretch>
            <a:fillRect/>
          </a:stretch>
        </p:blipFill>
        <p:spPr>
          <a:xfrm>
            <a:off x="2577830" y="5009745"/>
            <a:ext cx="1547940" cy="1575746"/>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custDataLst>
              <p:tags r:id="rId2"/>
            </p:custDataLst>
          </p:nvPr>
        </p:nvSpPr>
        <p:spPr>
          <a:xfrm>
            <a:off x="314325" y="901700"/>
            <a:ext cx="11566525" cy="589280"/>
          </a:xfrm>
          <a:prstGeom prst="roundRect">
            <a:avLst/>
          </a:prstGeom>
          <a:solidFill>
            <a:srgbClr val="0043A8"/>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国</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内</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研</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究</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现</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状</a:t>
            </a:r>
          </a:p>
        </p:txBody>
      </p:sp>
      <p:sp>
        <p:nvSpPr>
          <p:cNvPr id="36" name="文本框 35"/>
          <p:cNvSpPr txBox="1"/>
          <p:nvPr>
            <p:custDataLst>
              <p:tags r:id="rId3"/>
            </p:custDataLst>
          </p:nvPr>
        </p:nvSpPr>
        <p:spPr>
          <a:xfrm>
            <a:off x="487045" y="1456690"/>
            <a:ext cx="11320780" cy="1985645"/>
          </a:xfrm>
          <a:prstGeom prst="rect">
            <a:avLst/>
          </a:prstGeom>
          <a:noFill/>
        </p:spPr>
        <p:txBody>
          <a:bodyPr wrap="square" rtlCol="0"/>
          <a:lstStyle/>
          <a:p>
            <a:pPr marL="285750" indent="-285750" fontAlgn="auto">
              <a:lnSpc>
                <a:spcPct val="150000"/>
              </a:lnSpc>
              <a:spcBef>
                <a:spcPts val="600"/>
              </a:spcBef>
              <a:buFont typeface="Arial" panose="020B0604020202020204" pitchFamily="34" charset="0"/>
              <a:buChar char="•"/>
            </a:pPr>
            <a:r>
              <a:rPr lang="en-US" sz="1600" dirty="0">
                <a:solidFill>
                  <a:schemeClr val="tx1"/>
                </a:solidFill>
                <a:latin typeface="微软雅黑" panose="020B0503020204020204" charset="-122"/>
                <a:ea typeface="微软雅黑" panose="020B0503020204020204" charset="-122"/>
                <a:cs typeface="微软雅黑" panose="020B0503020204020204" charset="-122"/>
              </a:rPr>
              <a:t>2022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年，武汉大学电子信息学院团队提出了一种针对外辐射源雷达的空时联合恒虚警检测方法，减少了目标回波副峰和旁瓣对检测的影响，降低了虚警，改善了外辐射源雷达的目标探测性能。</a:t>
            </a:r>
          </a:p>
          <a:p>
            <a:pPr marL="285750" indent="-285750" fontAlgn="auto">
              <a:lnSpc>
                <a:spcPct val="150000"/>
              </a:lnSpc>
              <a:spcBef>
                <a:spcPts val="600"/>
              </a:spcBef>
              <a:buFont typeface="Arial" panose="020B0604020202020204" pitchFamily="34" charset="0"/>
              <a:buChar char="•"/>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2024</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年，西安电子科技大学广州研究院博士后左罗在雷达信号处理分论坛上作的《复杂城市环境下外辐射源雷达低慢小目标检测技术研究》学术报告</a:t>
            </a:r>
            <a:r>
              <a:rPr lang="zh-CN" sz="1600" dirty="0">
                <a:solidFill>
                  <a:schemeClr val="tx1"/>
                </a:solidFill>
                <a:latin typeface="微软雅黑" panose="020B0503020204020204" charset="-122"/>
                <a:ea typeface="微软雅黑" panose="020B0503020204020204" charset="-122"/>
                <a:cs typeface="微软雅黑" panose="020B0503020204020204" charset="-122"/>
              </a:rPr>
              <a:t>中，提出</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了一套基于软件无线电的轻量化外辐射源雷达探测系统，并提出了系列算法对复杂城市环境的电磁干扰进行抑制。实验结果表明，该系统可对大疆系列的无人机进行有效监测，探测距离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≥2km</a:t>
            </a:r>
          </a:p>
        </p:txBody>
      </p:sp>
      <p:grpSp>
        <p:nvGrpSpPr>
          <p:cNvPr id="39" name="组合 38"/>
          <p:cNvGrpSpPr/>
          <p:nvPr/>
        </p:nvGrpSpPr>
        <p:grpSpPr>
          <a:xfrm>
            <a:off x="2275840" y="5220335"/>
            <a:ext cx="3228340" cy="538480"/>
            <a:chOff x="3584" y="8185"/>
            <a:chExt cx="5084" cy="848"/>
          </a:xfrm>
        </p:grpSpPr>
        <p:sp>
          <p:nvSpPr>
            <p:cNvPr id="21" name="文本占位符 5"/>
            <p:cNvSpPr/>
            <p:nvPr>
              <p:custDataLst>
                <p:tags r:id="rId10"/>
              </p:custDataLst>
            </p:nvPr>
          </p:nvSpPr>
          <p:spPr>
            <a:xfrm>
              <a:off x="3584" y="8185"/>
              <a:ext cx="5084" cy="848"/>
            </a:xfrm>
            <a:prstGeom prst="rect">
              <a:avLst/>
            </a:prstGeom>
          </p:spPr>
          <p:txBody>
            <a:bodyPr anchor="ctr" anchorCtr="0"/>
            <a:lstStyle>
              <a:lvl1pPr marL="228600" indent="-228600" algn="l" defTabSz="914400" rtl="0" eaLnBrk="1" latinLnBrk="0" hangingPunct="1">
                <a:lnSpc>
                  <a:spcPct val="130000"/>
                </a:lnSpc>
                <a:spcBef>
                  <a:spcPts val="1000"/>
                </a:spcBef>
                <a:buFontTx/>
                <a:buBlip>
                  <a:blip r:embed="rId1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sz="1800">
                  <a:solidFill>
                    <a:schemeClr val="bg1"/>
                  </a:solidFill>
                  <a:latin typeface="微软雅黑" panose="020B0503020204020204" charset="-122"/>
                  <a:ea typeface="微软雅黑" panose="020B0503020204020204" charset="-122"/>
                </a:rPr>
                <a:t>可覆盖</a:t>
              </a:r>
              <a:r>
                <a:rPr sz="1800">
                  <a:solidFill>
                    <a:schemeClr val="bg1"/>
                  </a:solidFill>
                  <a:latin typeface="微软雅黑" panose="020B0503020204020204" charset="-122"/>
                  <a:ea typeface="微软雅黑" panose="020B0503020204020204" charset="-122"/>
                </a:rPr>
                <a:t>地面</a:t>
              </a:r>
              <a:r>
                <a:rPr lang="zh-CN" sz="1800">
                  <a:solidFill>
                    <a:schemeClr val="bg1"/>
                  </a:solidFill>
                  <a:latin typeface="微软雅黑" panose="020B0503020204020204" charset="-122"/>
                  <a:ea typeface="微软雅黑" panose="020B0503020204020204" charset="-122"/>
                </a:rPr>
                <a:t>网络难以</a:t>
              </a:r>
              <a:r>
                <a:rPr sz="1800">
                  <a:solidFill>
                    <a:schemeClr val="bg1"/>
                  </a:solidFill>
                  <a:latin typeface="微软雅黑" panose="020B0503020204020204" charset="-122"/>
                  <a:ea typeface="微软雅黑" panose="020B0503020204020204" charset="-122"/>
                </a:rPr>
                <a:t>覆盖区域</a:t>
              </a:r>
            </a:p>
          </p:txBody>
        </p:sp>
        <p:sp>
          <p:nvSpPr>
            <p:cNvPr id="38" name="圆角矩形 37"/>
            <p:cNvSpPr/>
            <p:nvPr>
              <p:custDataLst>
                <p:tags r:id="rId11"/>
              </p:custDataLst>
            </p:nvPr>
          </p:nvSpPr>
          <p:spPr>
            <a:xfrm flipV="1">
              <a:off x="3601" y="8378"/>
              <a:ext cx="4996" cy="611"/>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grpSp>
      <p:sp>
        <p:nvSpPr>
          <p:cNvPr id="2" name="文本框 6"/>
          <p:cNvSpPr txBox="1"/>
          <p:nvPr>
            <p:custDataLst>
              <p:tags r:id="rId4"/>
            </p:custDataLst>
          </p:nvPr>
        </p:nvSpPr>
        <p:spPr>
          <a:xfrm>
            <a:off x="647700" y="83820"/>
            <a:ext cx="324866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a:solidFill>
                  <a:srgbClr val="0043A8"/>
                </a:solidFill>
              </a:rPr>
              <a:t>国内外研究现状</a:t>
            </a:r>
          </a:p>
        </p:txBody>
      </p:sp>
      <p:cxnSp>
        <p:nvCxnSpPr>
          <p:cNvPr id="10" name="直接连接符 9"/>
          <p:cNvCxnSpPr/>
          <p:nvPr>
            <p:custDataLst>
              <p:tags r:id="rId5"/>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sp>
        <p:nvSpPr>
          <p:cNvPr id="20" name="圆角矩形 19"/>
          <p:cNvSpPr/>
          <p:nvPr>
            <p:custDataLst>
              <p:tags r:id="rId6"/>
            </p:custDataLst>
          </p:nvPr>
        </p:nvSpPr>
        <p:spPr>
          <a:xfrm>
            <a:off x="314325" y="1481455"/>
            <a:ext cx="11566525" cy="1985645"/>
          </a:xfrm>
          <a:prstGeom prst="roundRect">
            <a:avLst>
              <a:gd name="adj" fmla="val 8183"/>
            </a:avLst>
          </a:prstGeom>
          <a:no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灯片编号占位符 7"/>
          <p:cNvSpPr>
            <a:spLocks noGrp="1"/>
          </p:cNvSpPr>
          <p:nvPr>
            <p:ph type="sldNum" sz="quarter" idx="12"/>
          </p:nvPr>
        </p:nvSpPr>
        <p:spPr/>
        <p:txBody>
          <a:bodyPr/>
          <a:lstStyle/>
          <a:p>
            <a:fld id="{E077DA78-E013-4A8C-AD75-63A150561B10}" type="slidenum">
              <a:rPr lang="zh-CN" altLang="en-US" smtClean="0"/>
              <a:t>5</a:t>
            </a:fld>
            <a:endParaRPr lang="zh-CN" altLang="en-US"/>
          </a:p>
        </p:txBody>
      </p:sp>
      <p:sp>
        <p:nvSpPr>
          <p:cNvPr id="9" name="圆角矩形 8"/>
          <p:cNvSpPr/>
          <p:nvPr>
            <p:custDataLst>
              <p:tags r:id="rId7"/>
            </p:custDataLst>
          </p:nvPr>
        </p:nvSpPr>
        <p:spPr>
          <a:xfrm>
            <a:off x="320675" y="3634105"/>
            <a:ext cx="11566525" cy="589280"/>
          </a:xfrm>
          <a:prstGeom prst="roundRect">
            <a:avLst/>
          </a:prstGeom>
          <a:solidFill>
            <a:srgbClr val="0043A8"/>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国</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外</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研</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究</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现</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状</a:t>
            </a:r>
          </a:p>
        </p:txBody>
      </p:sp>
      <p:sp>
        <p:nvSpPr>
          <p:cNvPr id="41" name="文本框 40"/>
          <p:cNvSpPr txBox="1"/>
          <p:nvPr>
            <p:custDataLst>
              <p:tags r:id="rId8"/>
            </p:custDataLst>
          </p:nvPr>
        </p:nvSpPr>
        <p:spPr>
          <a:xfrm>
            <a:off x="487045" y="4218940"/>
            <a:ext cx="11320780" cy="2298700"/>
          </a:xfrm>
          <a:prstGeom prst="rect">
            <a:avLst/>
          </a:prstGeom>
          <a:noFill/>
        </p:spPr>
        <p:txBody>
          <a:bodyPr wrap="square" rtlCol="0"/>
          <a:lstStyle/>
          <a:p>
            <a:pPr marL="285750" indent="-285750" fontAlgn="auto">
              <a:lnSpc>
                <a:spcPct val="150000"/>
              </a:lnSpc>
              <a:spcBef>
                <a:spcPts val="600"/>
              </a:spcBef>
              <a:buFont typeface="Arial" panose="020B0604020202020204" pitchFamily="34" charset="0"/>
              <a:buChar char="•"/>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2020</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年，</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Pisciottano</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等人利用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FGAN-FHR</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研制的实验系统并采用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DVB-S</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信号成功</a:t>
            </a:r>
            <a:r>
              <a:rPr lang="zh-CN" altLang="en-US" sz="1600" dirty="0">
                <a:solidFill>
                  <a:srgbClr val="0043A8"/>
                </a:solidFill>
                <a:latin typeface="微软雅黑" panose="020B0503020204020204" charset="-122"/>
                <a:ea typeface="微软雅黑" panose="020B0503020204020204" charset="-122"/>
                <a:cs typeface="微软雅黑" panose="020B0503020204020204" charset="-122"/>
              </a:rPr>
              <a:t>实现了对船舶的成像</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a:t>
            </a:r>
          </a:p>
          <a:p>
            <a:pPr marL="285750" indent="-285750" fontAlgn="auto">
              <a:lnSpc>
                <a:spcPct val="150000"/>
              </a:lnSpc>
              <a:spcBef>
                <a:spcPts val="600"/>
              </a:spcBef>
              <a:buFont typeface="Arial" panose="020B0604020202020204" pitchFamily="34" charset="0"/>
              <a:buChar char="•"/>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2021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年，</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Filippini</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等人通过</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Leonardo S.p.A.</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系统对运动目标回波进行长时间积累，把</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DVB-T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信号作为外辐射源来</a:t>
            </a:r>
            <a:r>
              <a:rPr lang="zh-CN" altLang="en-US" sz="1600" dirty="0">
                <a:solidFill>
                  <a:srgbClr val="0043A8"/>
                </a:solidFill>
                <a:latin typeface="微软雅黑" panose="020B0503020204020204" charset="-122"/>
                <a:ea typeface="微软雅黑" panose="020B0503020204020204" charset="-122"/>
                <a:cs typeface="微软雅黑" panose="020B0503020204020204" charset="-122"/>
              </a:rPr>
              <a:t>实现对弱目标的检测功能</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a:t>
            </a:r>
          </a:p>
          <a:p>
            <a:pPr marL="285750" indent="-285750" fontAlgn="auto">
              <a:lnSpc>
                <a:spcPct val="150000"/>
              </a:lnSpc>
              <a:spcBef>
                <a:spcPts val="600"/>
              </a:spcBef>
              <a:buFont typeface="Arial" panose="020B0604020202020204" pitchFamily="34" charset="0"/>
              <a:buChar char="•"/>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2024</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年，德国国防部利用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Starlink</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星链信号开发</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Sabbia 2.0</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无源雷达，使用高增益参考天线接收来自选定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Starlink</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卫星的信号，并结合监视天线探测指定观察区域内目标的回波</a:t>
            </a:r>
            <a:r>
              <a:rPr lang="zh-CN" altLang="en-US" sz="1600" dirty="0">
                <a:latin typeface="微软雅黑" panose="020B0503020204020204" charset="-122"/>
                <a:ea typeface="微软雅黑" panose="020B0503020204020204" charset="-122"/>
                <a:cs typeface="微软雅黑" panose="020B0503020204020204" charset="-122"/>
                <a:sym typeface="+mn-ea"/>
              </a:rPr>
              <a:t>，可以应用在</a:t>
            </a:r>
            <a:r>
              <a:rPr lang="zh-CN" altLang="en-US" sz="1600" dirty="0">
                <a:solidFill>
                  <a:srgbClr val="0043A8"/>
                </a:solidFill>
                <a:latin typeface="微软雅黑" panose="020B0503020204020204" charset="-122"/>
                <a:ea typeface="微软雅黑" panose="020B0503020204020204" charset="-122"/>
                <a:cs typeface="微软雅黑" panose="020B0503020204020204" charset="-122"/>
                <a:sym typeface="+mn-ea"/>
              </a:rPr>
              <a:t>目标检测、分类和遥感</a:t>
            </a:r>
            <a:r>
              <a:rPr lang="zh-CN" altLang="en-US" sz="1600" dirty="0">
                <a:latin typeface="微软雅黑" panose="020B0503020204020204" charset="-122"/>
                <a:ea typeface="微软雅黑" panose="020B0503020204020204" charset="-122"/>
                <a:cs typeface="微软雅黑" panose="020B0503020204020204" charset="-122"/>
                <a:sym typeface="+mn-ea"/>
              </a:rPr>
              <a:t>等任务中</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a:t>
            </a:r>
          </a:p>
        </p:txBody>
      </p:sp>
      <p:sp>
        <p:nvSpPr>
          <p:cNvPr id="42" name="圆角矩形 41"/>
          <p:cNvSpPr/>
          <p:nvPr>
            <p:custDataLst>
              <p:tags r:id="rId9"/>
            </p:custDataLst>
          </p:nvPr>
        </p:nvSpPr>
        <p:spPr>
          <a:xfrm>
            <a:off x="320675" y="4213860"/>
            <a:ext cx="11566525" cy="2311400"/>
          </a:xfrm>
          <a:prstGeom prst="roundRect">
            <a:avLst>
              <a:gd name="adj" fmla="val 8183"/>
            </a:avLst>
          </a:prstGeom>
          <a:noFill/>
          <a:ln w="28575" cmpd="sng">
            <a:solidFill>
              <a:srgbClr val="0043A8"/>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custDataLst>
              <p:tags r:id="rId2"/>
            </p:custDataLst>
          </p:nvPr>
        </p:nvSpPr>
        <p:spPr>
          <a:xfrm>
            <a:off x="647700" y="83820"/>
            <a:ext cx="3056890"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国内外研究现状</a:t>
            </a:r>
          </a:p>
        </p:txBody>
      </p:sp>
      <p:cxnSp>
        <p:nvCxnSpPr>
          <p:cNvPr id="8" name="直接连接符 7"/>
          <p:cNvCxnSpPr/>
          <p:nvPr>
            <p:custDataLst>
              <p:tags r:id="rId3"/>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344170" y="812165"/>
            <a:ext cx="11554292" cy="5809535"/>
            <a:chOff x="1082" y="1680"/>
            <a:chExt cx="17061" cy="8578"/>
          </a:xfrm>
        </p:grpSpPr>
        <p:sp>
          <p:nvSpPr>
            <p:cNvPr id="4" name="矩形: 圆角 7"/>
            <p:cNvSpPr/>
            <p:nvPr>
              <p:custDataLst>
                <p:tags r:id="rId4"/>
              </p:custDataLst>
            </p:nvPr>
          </p:nvSpPr>
          <p:spPr>
            <a:xfrm>
              <a:off x="1082" y="1685"/>
              <a:ext cx="5573" cy="8572"/>
            </a:xfrm>
            <a:prstGeom prst="roundRect">
              <a:avLst>
                <a:gd name="adj" fmla="val 11733"/>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1925" y="1769"/>
              <a:ext cx="3692" cy="556"/>
            </a:xfrm>
            <a:prstGeom prst="rect">
              <a:avLst/>
            </a:prstGeom>
            <a:noFill/>
          </p:spPr>
          <p:txBody>
            <a:bodyPr wrap="square" rtlCol="0"/>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EPAWSS-</a:t>
              </a:r>
              <a:r>
                <a:rPr kumimoji="0" lang="zh-CN" altLang="en-US"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美国</a:t>
              </a:r>
            </a:p>
          </p:txBody>
        </p:sp>
        <p:sp>
          <p:nvSpPr>
            <p:cNvPr id="6" name="文本框 5"/>
            <p:cNvSpPr txBox="1"/>
            <p:nvPr>
              <p:custDataLst>
                <p:tags r:id="rId5"/>
              </p:custDataLst>
            </p:nvPr>
          </p:nvSpPr>
          <p:spPr>
            <a:xfrm>
              <a:off x="1241" y="2794"/>
              <a:ext cx="5256" cy="2910"/>
            </a:xfrm>
            <a:prstGeom prst="rect">
              <a:avLst/>
            </a:prstGeom>
            <a:noFill/>
          </p:spPr>
          <p:txBody>
            <a:bodyPr wrap="square" rtlCol="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EPAWSS(Eagle Passive Active Warning Survivability System)</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是美国</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KJ</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为</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F-15 ZDJ</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开发的先进电子</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Z</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系统。</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endPar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通过被动接收和分析</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DF</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雷达或通信信号，无需自身发射信号即可实现对威胁目标的精确定位。</a:t>
              </a:r>
            </a:p>
          </p:txBody>
        </p:sp>
        <p:sp>
          <p:nvSpPr>
            <p:cNvPr id="13" name="矩形: 圆角 84"/>
            <p:cNvSpPr/>
            <p:nvPr>
              <p:custDataLst>
                <p:tags r:id="rId6"/>
              </p:custDataLst>
            </p:nvPr>
          </p:nvSpPr>
          <p:spPr>
            <a:xfrm>
              <a:off x="6897" y="1680"/>
              <a:ext cx="5748" cy="8578"/>
            </a:xfrm>
            <a:prstGeom prst="roundRect">
              <a:avLst>
                <a:gd name="adj" fmla="val 11707"/>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4" name="文本框 13"/>
            <p:cNvSpPr txBox="1"/>
            <p:nvPr/>
          </p:nvSpPr>
          <p:spPr>
            <a:xfrm>
              <a:off x="7450" y="1749"/>
              <a:ext cx="4789" cy="556"/>
            </a:xfrm>
            <a:prstGeom prst="rect">
              <a:avLst/>
            </a:prstGeom>
            <a:noFill/>
          </p:spPr>
          <p:txBody>
            <a:bodyPr wrap="square" rtlCol="0"/>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Krauss-Maffei Wegmann-</a:t>
              </a:r>
              <a:r>
                <a:rPr kumimoji="0" lang="zh-CN" altLang="en-US"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德国</a:t>
              </a:r>
            </a:p>
          </p:txBody>
        </p:sp>
        <p:sp>
          <p:nvSpPr>
            <p:cNvPr id="16" name="文本框 15"/>
            <p:cNvSpPr txBox="1"/>
            <p:nvPr>
              <p:custDataLst>
                <p:tags r:id="rId7"/>
              </p:custDataLst>
            </p:nvPr>
          </p:nvSpPr>
          <p:spPr>
            <a:xfrm>
              <a:off x="7154" y="2794"/>
              <a:ext cx="5221" cy="3282"/>
            </a:xfrm>
            <a:prstGeom prst="rect">
              <a:avLst/>
            </a:prstGeom>
            <a:noFill/>
          </p:spPr>
          <p:txBody>
            <a:bodyPr wrap="square" rtlCol="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KMW</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在无源检测和电子支援措施领域具备强大能力，能够进行隐蔽的</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DF</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目标侦察和定位。</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endPar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允许其车辆在不发射信号的情况下，通过接收和分析</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DF</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雷达、通信及红外信号实现精准定位和威胁识别。</a:t>
              </a:r>
            </a:p>
          </p:txBody>
        </p:sp>
        <p:grpSp>
          <p:nvGrpSpPr>
            <p:cNvPr id="30" name="组合 29"/>
            <p:cNvGrpSpPr/>
            <p:nvPr/>
          </p:nvGrpSpPr>
          <p:grpSpPr>
            <a:xfrm>
              <a:off x="12905" y="1680"/>
              <a:ext cx="5238" cy="8577"/>
              <a:chOff x="12869" y="1680"/>
              <a:chExt cx="5238" cy="8577"/>
            </a:xfrm>
          </p:grpSpPr>
          <p:sp>
            <p:nvSpPr>
              <p:cNvPr id="21" name="文本框 20"/>
              <p:cNvSpPr txBox="1"/>
              <p:nvPr/>
            </p:nvSpPr>
            <p:spPr>
              <a:xfrm>
                <a:off x="13111" y="1749"/>
                <a:ext cx="4953" cy="556"/>
              </a:xfrm>
              <a:prstGeom prst="rect">
                <a:avLst/>
              </a:prstGeom>
              <a:noFill/>
            </p:spPr>
            <p:txBody>
              <a:bodyPr wrap="square" rtlCol="0"/>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DWL-002</a:t>
                </a:r>
                <a:r>
                  <a:rPr kumimoji="0" lang="zh-CN" altLang="en-US"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无源探测雷达系统</a:t>
                </a:r>
                <a:r>
                  <a:rPr kumimoji="0" lang="en-US" altLang="zh-CN"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中国</a:t>
                </a:r>
              </a:p>
            </p:txBody>
          </p:sp>
          <p:sp>
            <p:nvSpPr>
              <p:cNvPr id="24" name="文本框 23"/>
              <p:cNvSpPr txBox="1"/>
              <p:nvPr/>
            </p:nvSpPr>
            <p:spPr>
              <a:xfrm>
                <a:off x="13575" y="6016"/>
                <a:ext cx="4061" cy="556"/>
              </a:xfrm>
              <a:prstGeom prst="rect">
                <a:avLst/>
              </a:prstGeom>
              <a:noFill/>
            </p:spPr>
            <p:txBody>
              <a:bodyPr wrap="square" rtlCol="0"/>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YLC-20</a:t>
                </a:r>
                <a:r>
                  <a:rPr kumimoji="0" lang="zh-CN" altLang="en-US"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无源探测雷达</a:t>
                </a:r>
                <a:r>
                  <a:rPr kumimoji="0" lang="en-US" altLang="zh-CN"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600" b="1" i="0" u="sng"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中国</a:t>
                </a:r>
              </a:p>
            </p:txBody>
          </p:sp>
          <p:sp>
            <p:nvSpPr>
              <p:cNvPr id="9" name="矩形: 圆角 84"/>
              <p:cNvSpPr/>
              <p:nvPr>
                <p:custDataLst>
                  <p:tags r:id="rId8"/>
                </p:custDataLst>
              </p:nvPr>
            </p:nvSpPr>
            <p:spPr>
              <a:xfrm>
                <a:off x="12869" y="1680"/>
                <a:ext cx="5238" cy="4022"/>
              </a:xfrm>
              <a:prstGeom prst="roundRect">
                <a:avLst>
                  <a:gd name="adj" fmla="val 11707"/>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5" name="矩形: 圆角 84"/>
              <p:cNvSpPr/>
              <p:nvPr>
                <p:custDataLst>
                  <p:tags r:id="rId9"/>
                </p:custDataLst>
              </p:nvPr>
            </p:nvSpPr>
            <p:spPr>
              <a:xfrm>
                <a:off x="12869" y="5917"/>
                <a:ext cx="5238" cy="4340"/>
              </a:xfrm>
              <a:prstGeom prst="roundRect">
                <a:avLst>
                  <a:gd name="adj" fmla="val 11707"/>
                </a:avLst>
              </a:prstGeom>
              <a:noFill/>
              <a:ln w="19050">
                <a:solidFill>
                  <a:srgbClr val="004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grpSp>
      <p:sp>
        <p:nvSpPr>
          <p:cNvPr id="3" name="灯片编号占位符 2"/>
          <p:cNvSpPr>
            <a:spLocks noGrp="1"/>
          </p:cNvSpPr>
          <p:nvPr>
            <p:ph type="sldNum" sz="quarter" idx="12"/>
          </p:nvPr>
        </p:nvSpPr>
        <p:spPr/>
        <p:txBody>
          <a:bodyPr/>
          <a:lstStyle/>
          <a:p>
            <a:fld id="{E077DA78-E013-4A8C-AD75-63A150561B10}" type="slidenum">
              <a:rPr lang="zh-CN" altLang="en-US" smtClean="0"/>
              <a:t>6</a:t>
            </a:fld>
            <a:endParaRPr lang="zh-CN" altLang="en-US"/>
          </a:p>
        </p:txBody>
      </p:sp>
      <p:pic>
        <p:nvPicPr>
          <p:cNvPr id="43" name="图片 43" descr="微信图片_2024102414212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a:xfrm>
            <a:off x="4456430" y="3796030"/>
            <a:ext cx="3553460" cy="1829435"/>
          </a:xfrm>
          <a:prstGeom prst="rect">
            <a:avLst/>
          </a:prstGeom>
          <a:noFill/>
          <a:ln>
            <a:noFill/>
          </a:ln>
        </p:spPr>
      </p:pic>
      <p:pic>
        <p:nvPicPr>
          <p:cNvPr id="27" name="图片 19" descr="5c08ec59caaa90c0c8025f6b40b4b4aa"/>
          <p:cNvPicPr/>
          <p:nvPr/>
        </p:nvPicPr>
        <p:blipFill>
          <a:blip r:embed="rId13"/>
          <a:stretch>
            <a:fillRect/>
          </a:stretch>
        </p:blipFill>
        <p:spPr>
          <a:xfrm>
            <a:off x="9768205" y="1301750"/>
            <a:ext cx="965200" cy="1393825"/>
          </a:xfrm>
          <a:prstGeom prst="rect">
            <a:avLst/>
          </a:prstGeom>
        </p:spPr>
      </p:pic>
      <p:pic>
        <p:nvPicPr>
          <p:cNvPr id="28" name="图片 18" descr="7f45c7ccb8338fa_w600_h577"/>
          <p:cNvPicPr/>
          <p:nvPr/>
        </p:nvPicPr>
        <p:blipFill>
          <a:blip r:embed="rId14"/>
          <a:stretch>
            <a:fillRect/>
          </a:stretch>
        </p:blipFill>
        <p:spPr>
          <a:xfrm>
            <a:off x="9583420" y="4268470"/>
            <a:ext cx="1216660" cy="1285875"/>
          </a:xfrm>
          <a:prstGeom prst="rect">
            <a:avLst/>
          </a:prstGeom>
        </p:spPr>
      </p:pic>
      <p:pic>
        <p:nvPicPr>
          <p:cNvPr id="32" name="图片 31" descr="ef8e884eaab4727917417e8f23cdae03"/>
          <p:cNvPicPr>
            <a:picLocks noChangeAspect="1"/>
          </p:cNvPicPr>
          <p:nvPr/>
        </p:nvPicPr>
        <p:blipFill>
          <a:blip r:embed="rId15"/>
          <a:stretch>
            <a:fillRect/>
          </a:stretch>
        </p:blipFill>
        <p:spPr>
          <a:xfrm>
            <a:off x="744220" y="3537585"/>
            <a:ext cx="3096895" cy="2087880"/>
          </a:xfrm>
          <a:prstGeom prst="rect">
            <a:avLst/>
          </a:prstGeom>
        </p:spPr>
      </p:pic>
      <p:sp>
        <p:nvSpPr>
          <p:cNvPr id="33" name="文本框 32"/>
          <p:cNvSpPr txBox="1"/>
          <p:nvPr/>
        </p:nvSpPr>
        <p:spPr>
          <a:xfrm>
            <a:off x="8607425" y="2780665"/>
            <a:ext cx="347980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sz="1200"/>
              <a:t>具备测向和时差定位功能</a:t>
            </a:r>
          </a:p>
          <a:p>
            <a:pPr marL="285750" indent="-285750">
              <a:buFont typeface="Arial" panose="020B0604020202020204" pitchFamily="34" charset="0"/>
              <a:buChar char="•"/>
            </a:pPr>
            <a:r>
              <a:rPr lang="zh-CN" altLang="en-US" sz="1200"/>
              <a:t>独立的脉冲信号分析系统</a:t>
            </a:r>
          </a:p>
          <a:p>
            <a:pPr marL="285750" indent="-285750">
              <a:buFont typeface="Arial" panose="020B0604020202020204" pitchFamily="34" charset="0"/>
              <a:buChar char="•"/>
            </a:pPr>
            <a:r>
              <a:rPr lang="zh-CN" altLang="en-US" sz="1200"/>
              <a:t>精确分析脉冲宽度内的信号特征</a:t>
            </a:r>
          </a:p>
        </p:txBody>
      </p:sp>
      <p:sp>
        <p:nvSpPr>
          <p:cNvPr id="34" name="文本框 33"/>
          <p:cNvSpPr txBox="1"/>
          <p:nvPr/>
        </p:nvSpPr>
        <p:spPr>
          <a:xfrm>
            <a:off x="8514715" y="5734685"/>
            <a:ext cx="3441065"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sz="1200"/>
              <a:t>采用无源探测技术，通过捕捉</a:t>
            </a:r>
            <a:r>
              <a:rPr lang="en-US" altLang="zh-CN" sz="1200"/>
              <a:t>DF</a:t>
            </a:r>
            <a:r>
              <a:rPr lang="zh-CN" altLang="en-US" sz="1200"/>
              <a:t>雷达和通信信号进行目标探测</a:t>
            </a:r>
          </a:p>
          <a:p>
            <a:pPr marL="285750" indent="-285750">
              <a:buFont typeface="Arial" panose="020B0604020202020204" pitchFamily="34" charset="0"/>
              <a:buChar char="•"/>
            </a:pPr>
            <a:r>
              <a:rPr lang="zh-CN" altLang="en-US" sz="1200"/>
              <a:t>能够识别多种空中目标，并实现高精度定位</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272"/>
          <p:cNvSpPr/>
          <p:nvPr>
            <p:custDataLst>
              <p:tags r:id="rId2"/>
            </p:custDataLst>
          </p:nvPr>
        </p:nvSpPr>
        <p:spPr>
          <a:xfrm>
            <a:off x="6364605" y="1244600"/>
            <a:ext cx="554863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6" name="矩形 5"/>
          <p:cNvSpPr/>
          <p:nvPr>
            <p:custDataLst>
              <p:tags r:id="rId3"/>
            </p:custDataLst>
          </p:nvPr>
        </p:nvSpPr>
        <p:spPr>
          <a:xfrm flipH="1">
            <a:off x="8317230" y="1597780"/>
            <a:ext cx="3141345"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en-US" altLang="zh-CN" sz="1200" dirty="0">
                <a:solidFill>
                  <a:srgbClr val="0043A8"/>
                </a:solidFill>
                <a:latin typeface="Arial" panose="020B0604020202020204" pitchFamily="34" charset="0"/>
                <a:ea typeface="微软雅黑" panose="020B0503020204020204" charset="-122"/>
              </a:rPr>
              <a:t>    </a:t>
            </a:r>
            <a:r>
              <a:rPr kumimoji="1" lang="zh-CN" altLang="en-US" sz="1200" dirty="0">
                <a:solidFill>
                  <a:srgbClr val="0043A8"/>
                </a:solidFill>
                <a:latin typeface="Arial" panose="020B0604020202020204" pitchFamily="34" charset="0"/>
                <a:ea typeface="微软雅黑" panose="020B0503020204020204" charset="-122"/>
              </a:rPr>
              <a:t>目前的无源定位系统在探测距离上仍有一定的限制，特别是对于远距离小型目标的探测能力不强。</a:t>
            </a:r>
          </a:p>
        </p:txBody>
      </p:sp>
      <p:pic>
        <p:nvPicPr>
          <p:cNvPr id="7" name="Picture 2" descr="南非 Mponeng 金矿"/>
          <p:cNvPicPr>
            <a:picLocks noChangeAspect="1" noChangeArrowheads="1"/>
          </p:cNvPicPr>
          <p:nvPr/>
        </p:nvPicPr>
        <p:blipFill>
          <a:blip r:embed="rId47"/>
          <a:srcRect/>
          <a:stretch>
            <a:fillRect/>
          </a:stretch>
        </p:blipFill>
        <p:spPr bwMode="auto">
          <a:xfrm>
            <a:off x="6482238" y="1215467"/>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矩形: 圆角 262"/>
          <p:cNvSpPr/>
          <p:nvPr>
            <p:custDataLst>
              <p:tags r:id="rId4"/>
            </p:custDataLst>
          </p:nvPr>
        </p:nvSpPr>
        <p:spPr>
          <a:xfrm>
            <a:off x="338455" y="1244600"/>
            <a:ext cx="5630545"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1" name="矩形 10"/>
          <p:cNvSpPr/>
          <p:nvPr>
            <p:custDataLst>
              <p:tags r:id="rId5"/>
            </p:custDataLst>
          </p:nvPr>
        </p:nvSpPr>
        <p:spPr>
          <a:xfrm flipH="1">
            <a:off x="727710" y="1597780"/>
            <a:ext cx="350393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en-US" altLang="zh-CN" sz="1200" dirty="0">
                <a:solidFill>
                  <a:srgbClr val="0043A8"/>
                </a:solidFill>
                <a:latin typeface="Arial" panose="020B0604020202020204" pitchFamily="34" charset="0"/>
                <a:ea typeface="微软雅黑" panose="020B0503020204020204" charset="-122"/>
              </a:rPr>
              <a:t>    </a:t>
            </a:r>
            <a:r>
              <a:rPr kumimoji="1" lang="zh-CN" altLang="en-US" sz="1200" dirty="0">
                <a:solidFill>
                  <a:srgbClr val="0043A8"/>
                </a:solidFill>
                <a:latin typeface="Arial" panose="020B0604020202020204" pitchFamily="34" charset="0"/>
                <a:ea typeface="微软雅黑" panose="020B0503020204020204" charset="-122"/>
              </a:rPr>
              <a:t>在面对多种复杂环境，如电磁干扰、地杂波和海杂波等背景时，其检测精度和抗干扰能力仍存在较大提升空间。</a:t>
            </a:r>
          </a:p>
        </p:txBody>
      </p:sp>
      <p:pic>
        <p:nvPicPr>
          <p:cNvPr id="12" name="图片 11"/>
          <p:cNvPicPr>
            <a:picLocks noChangeAspect="1"/>
          </p:cNvPicPr>
          <p:nvPr/>
        </p:nvPicPr>
        <p:blipFill>
          <a:blip r:embed="rId48"/>
          <a:stretch>
            <a:fillRect/>
          </a:stretch>
        </p:blipFill>
        <p:spPr>
          <a:xfrm>
            <a:off x="4133855" y="1215467"/>
            <a:ext cx="1619760" cy="1350097"/>
          </a:xfrm>
          <a:prstGeom prst="ellipse">
            <a:avLst/>
          </a:prstGeom>
          <a:ln>
            <a:noFill/>
          </a:ln>
          <a:effectLst>
            <a:softEdge rad="112500"/>
          </a:effectLst>
        </p:spPr>
      </p:pic>
      <p:sp>
        <p:nvSpPr>
          <p:cNvPr id="13" name="矩形: 圆角 289"/>
          <p:cNvSpPr/>
          <p:nvPr>
            <p:custDataLst>
              <p:tags r:id="rId6"/>
            </p:custDataLst>
          </p:nvPr>
        </p:nvSpPr>
        <p:spPr>
          <a:xfrm>
            <a:off x="337185" y="3164205"/>
            <a:ext cx="5631815"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5" name="矩形 14"/>
          <p:cNvSpPr/>
          <p:nvPr>
            <p:custDataLst>
              <p:tags r:id="rId7"/>
            </p:custDataLst>
          </p:nvPr>
        </p:nvSpPr>
        <p:spPr>
          <a:xfrm flipH="1">
            <a:off x="419100" y="3537585"/>
            <a:ext cx="3054985"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en-US" altLang="zh-CN" sz="1200" dirty="0">
                <a:solidFill>
                  <a:srgbClr val="0043A8"/>
                </a:solidFill>
                <a:latin typeface="Arial" panose="020B0604020202020204" pitchFamily="34" charset="0"/>
                <a:ea typeface="微软雅黑" panose="020B0503020204020204" charset="-122"/>
              </a:rPr>
              <a:t>    </a:t>
            </a:r>
            <a:r>
              <a:rPr kumimoji="1" lang="zh-CN" altLang="en-US" sz="1200" dirty="0">
                <a:solidFill>
                  <a:srgbClr val="0043A8"/>
                </a:solidFill>
                <a:latin typeface="Arial" panose="020B0604020202020204" pitchFamily="34" charset="0"/>
                <a:ea typeface="微软雅黑" panose="020B0503020204020204" charset="-122"/>
              </a:rPr>
              <a:t>如何实现多源信号的高效融合，特别是在不同频段、不同性质的外部辐射源信号的情况下，是一个重要难题。</a:t>
            </a:r>
          </a:p>
        </p:txBody>
      </p:sp>
      <p:pic>
        <p:nvPicPr>
          <p:cNvPr id="16" name="Picture 6"/>
          <p:cNvPicPr>
            <a:picLocks noChangeArrowheads="1"/>
          </p:cNvPicPr>
          <p:nvPr/>
        </p:nvPicPr>
        <p:blipFill>
          <a:blip r:embed="rId49"/>
          <a:srcRect/>
          <a:stretch>
            <a:fillRect/>
          </a:stretch>
        </p:blipFill>
        <p:spPr bwMode="auto">
          <a:xfrm>
            <a:off x="3225299" y="3135249"/>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矩形: 圆角 296"/>
          <p:cNvSpPr/>
          <p:nvPr>
            <p:custDataLst>
              <p:tags r:id="rId8"/>
            </p:custDataLst>
          </p:nvPr>
        </p:nvSpPr>
        <p:spPr>
          <a:xfrm>
            <a:off x="6364605" y="3164205"/>
            <a:ext cx="554863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9" name="矩形 18"/>
          <p:cNvSpPr/>
          <p:nvPr>
            <p:custDataLst>
              <p:tags r:id="rId9"/>
            </p:custDataLst>
          </p:nvPr>
        </p:nvSpPr>
        <p:spPr>
          <a:xfrm flipH="1">
            <a:off x="8956675" y="3560445"/>
            <a:ext cx="303403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en-US" altLang="zh-CN" sz="1200" dirty="0">
                <a:solidFill>
                  <a:srgbClr val="0043A8"/>
                </a:solidFill>
                <a:latin typeface="Arial" panose="020B0604020202020204" pitchFamily="34" charset="0"/>
                <a:ea typeface="微软雅黑" panose="020B0503020204020204" charset="-122"/>
              </a:rPr>
              <a:t>    </a:t>
            </a:r>
            <a:r>
              <a:rPr kumimoji="1" lang="zh-CN" altLang="en-US" sz="1200" dirty="0">
                <a:solidFill>
                  <a:srgbClr val="0043A8"/>
                </a:solidFill>
                <a:latin typeface="Arial" panose="020B0604020202020204" pitchFamily="34" charset="0"/>
                <a:ea typeface="微软雅黑" panose="020B0503020204020204" charset="-122"/>
              </a:rPr>
              <a:t>充分利用这些新型辐射源，如</a:t>
            </a:r>
            <a:r>
              <a:rPr kumimoji="1" lang="en-US" altLang="zh-CN" sz="1200" dirty="0">
                <a:solidFill>
                  <a:srgbClr val="0043A8"/>
                </a:solidFill>
                <a:latin typeface="Arial" panose="020B0604020202020204" pitchFamily="34" charset="0"/>
                <a:ea typeface="微软雅黑" panose="020B0503020204020204" charset="-122"/>
              </a:rPr>
              <a:t>5G</a:t>
            </a:r>
            <a:r>
              <a:rPr kumimoji="1" lang="zh-CN" altLang="en-US" sz="1200" dirty="0">
                <a:solidFill>
                  <a:srgbClr val="0043A8"/>
                </a:solidFill>
                <a:latin typeface="Arial" panose="020B0604020202020204" pitchFamily="34" charset="0"/>
                <a:ea typeface="微软雅黑" panose="020B0503020204020204" charset="-122"/>
              </a:rPr>
              <a:t>信号、卫星互联网信号等，来提高无源定位系统的探测能力和灵活性。</a:t>
            </a:r>
          </a:p>
        </p:txBody>
      </p:sp>
      <p:pic>
        <p:nvPicPr>
          <p:cNvPr id="20" name="Picture 8" descr="C:/Users/cyk/Desktop/a46436d83693bdeb43aa18a242be7944.jpega46436d83693bdeb43aa18a242be7944"/>
          <p:cNvPicPr>
            <a:picLocks noChangeAspect="1" noChangeArrowheads="1"/>
          </p:cNvPicPr>
          <p:nvPr/>
        </p:nvPicPr>
        <p:blipFill rotWithShape="1">
          <a:blip r:embed="rId50"/>
          <a:srcRect l="14113" r="14113"/>
          <a:stretch>
            <a:fillRect/>
          </a:stretch>
        </p:blipFill>
        <p:spPr bwMode="auto">
          <a:xfrm>
            <a:off x="7395000" y="3135249"/>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矩形: 圆角 303"/>
          <p:cNvSpPr/>
          <p:nvPr>
            <p:custDataLst>
              <p:tags r:id="rId10"/>
            </p:custDataLst>
          </p:nvPr>
        </p:nvSpPr>
        <p:spPr>
          <a:xfrm>
            <a:off x="337820" y="5080000"/>
            <a:ext cx="563245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23" name="矩形 22"/>
          <p:cNvSpPr/>
          <p:nvPr>
            <p:custDataLst>
              <p:tags r:id="rId11"/>
            </p:custDataLst>
          </p:nvPr>
        </p:nvSpPr>
        <p:spPr>
          <a:xfrm flipH="1">
            <a:off x="414020" y="5490210"/>
            <a:ext cx="399288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en-US" altLang="zh-CN" sz="1200" dirty="0">
                <a:solidFill>
                  <a:srgbClr val="0043A8"/>
                </a:solidFill>
                <a:latin typeface="Arial" panose="020B0604020202020204" pitchFamily="34" charset="0"/>
                <a:ea typeface="微软雅黑" panose="020B0503020204020204" charset="-122"/>
              </a:rPr>
              <a:t>    </a:t>
            </a:r>
            <a:r>
              <a:rPr kumimoji="1" lang="zh-CN" altLang="en-US" sz="1200" dirty="0">
                <a:solidFill>
                  <a:srgbClr val="0043A8"/>
                </a:solidFill>
                <a:latin typeface="Arial" panose="020B0604020202020204" pitchFamily="34" charset="0"/>
                <a:ea typeface="微软雅黑" panose="020B0503020204020204" charset="-122"/>
              </a:rPr>
              <a:t>无源雷达系统在应对机动目标时的实时性与精度存在不足，系统的反应速度和跟踪精度需要进一步提高。</a:t>
            </a:r>
          </a:p>
        </p:txBody>
      </p:sp>
      <p:pic>
        <p:nvPicPr>
          <p:cNvPr id="24" name="Picture 4" descr="C:/Users/cyk/Desktop/437bcc9437fd86954bbc59e4ee2ece1a.jpeg437bcc9437fd86954bbc59e4ee2ece1a"/>
          <p:cNvPicPr>
            <a:picLocks noChangeAspect="1" noChangeArrowheads="1"/>
          </p:cNvPicPr>
          <p:nvPr/>
        </p:nvPicPr>
        <p:blipFill rotWithShape="1">
          <a:blip r:embed="rId51"/>
          <a:srcRect l="14701" r="14701"/>
          <a:stretch>
            <a:fillRect/>
          </a:stretch>
        </p:blipFill>
        <p:spPr bwMode="auto">
          <a:xfrm flipH="1">
            <a:off x="4192787" y="5051025"/>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矩形: 圆角 310"/>
          <p:cNvSpPr/>
          <p:nvPr>
            <p:custDataLst>
              <p:tags r:id="rId12"/>
            </p:custDataLst>
          </p:nvPr>
        </p:nvSpPr>
        <p:spPr>
          <a:xfrm>
            <a:off x="6364605" y="5083175"/>
            <a:ext cx="5548630" cy="1291590"/>
          </a:xfrm>
          <a:prstGeom prst="roundRect">
            <a:avLst>
              <a:gd name="adj" fmla="val 50000"/>
            </a:avLst>
          </a:prstGeom>
          <a:solidFill>
            <a:srgbClr val="438EF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27" name="矩形 26"/>
          <p:cNvSpPr/>
          <p:nvPr>
            <p:custDataLst>
              <p:tags r:id="rId13"/>
            </p:custDataLst>
          </p:nvPr>
        </p:nvSpPr>
        <p:spPr>
          <a:xfrm flipH="1">
            <a:off x="8079740" y="5471795"/>
            <a:ext cx="3616960" cy="585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lstStyle/>
          <a:p>
            <a:pPr>
              <a:lnSpc>
                <a:spcPct val="130000"/>
              </a:lnSpc>
            </a:pPr>
            <a:r>
              <a:rPr kumimoji="1" lang="en-US" altLang="zh-CN" sz="1200" dirty="0">
                <a:solidFill>
                  <a:srgbClr val="0043A8"/>
                </a:solidFill>
                <a:latin typeface="Arial" panose="020B0604020202020204" pitchFamily="34" charset="0"/>
                <a:ea typeface="微软雅黑" panose="020B0503020204020204" charset="-122"/>
              </a:rPr>
              <a:t>    </a:t>
            </a:r>
            <a:r>
              <a:rPr kumimoji="1" lang="zh-CN" altLang="en-US" sz="1200" dirty="0">
                <a:solidFill>
                  <a:srgbClr val="0043A8"/>
                </a:solidFill>
                <a:latin typeface="Arial" panose="020B0604020202020204" pitchFamily="34" charset="0"/>
                <a:ea typeface="微软雅黑" panose="020B0503020204020204" charset="-122"/>
              </a:rPr>
              <a:t>如何在提高系统实时性的同时降低计算负荷，尤其是在高动态环境中实现低时延的目标检测与跟踪，是研究中一个关键问题。</a:t>
            </a:r>
          </a:p>
        </p:txBody>
      </p:sp>
      <p:pic>
        <p:nvPicPr>
          <p:cNvPr id="28" name="Picture 12" descr="C:/Users/cyk/Desktop/图片2.png图片2"/>
          <p:cNvPicPr>
            <a:picLocks noChangeAspect="1" noChangeArrowheads="1"/>
          </p:cNvPicPr>
          <p:nvPr/>
        </p:nvPicPr>
        <p:blipFill rotWithShape="1">
          <a:blip r:embed="rId52"/>
          <a:srcRect t="55" b="55"/>
          <a:stretch>
            <a:fillRect/>
          </a:stretch>
        </p:blipFill>
        <p:spPr bwMode="auto">
          <a:xfrm>
            <a:off x="6432830" y="5053883"/>
            <a:ext cx="1619760" cy="135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îsḷîḓê"/>
          <p:cNvSpPr/>
          <p:nvPr>
            <p:custDataLst>
              <p:tags r:id="rId14"/>
            </p:custDataLst>
          </p:nvPr>
        </p:nvSpPr>
        <p:spPr bwMode="auto">
          <a:xfrm>
            <a:off x="4920221" y="2592948"/>
            <a:ext cx="2413269" cy="2413865"/>
          </a:xfrm>
          <a:prstGeom prst="ellipse">
            <a:avLst/>
          </a:prstGeom>
          <a:solidFill>
            <a:srgbClr val="286196"/>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0" name="iślïḑé"/>
          <p:cNvSpPr/>
          <p:nvPr>
            <p:custDataLst>
              <p:tags r:id="rId15"/>
            </p:custDataLst>
          </p:nvPr>
        </p:nvSpPr>
        <p:spPr bwMode="auto">
          <a:xfrm>
            <a:off x="4919626" y="2604853"/>
            <a:ext cx="2401364" cy="22686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327" y="0"/>
                </a:moveTo>
                <a:cubicBezTo>
                  <a:pt x="8042" y="194"/>
                  <a:pt x="6800" y="630"/>
                  <a:pt x="5660" y="1288"/>
                </a:cubicBezTo>
                <a:cubicBezTo>
                  <a:pt x="4451" y="1987"/>
                  <a:pt x="3379" y="2922"/>
                  <a:pt x="2500" y="4045"/>
                </a:cubicBezTo>
                <a:lnTo>
                  <a:pt x="2619" y="4152"/>
                </a:lnTo>
                <a:lnTo>
                  <a:pt x="2783" y="4205"/>
                </a:lnTo>
                <a:lnTo>
                  <a:pt x="2876" y="4198"/>
                </a:lnTo>
                <a:lnTo>
                  <a:pt x="2913" y="4135"/>
                </a:lnTo>
                <a:lnTo>
                  <a:pt x="2970" y="4135"/>
                </a:lnTo>
                <a:lnTo>
                  <a:pt x="2981" y="4194"/>
                </a:lnTo>
                <a:lnTo>
                  <a:pt x="2772" y="4291"/>
                </a:lnTo>
                <a:lnTo>
                  <a:pt x="2739" y="4374"/>
                </a:lnTo>
                <a:lnTo>
                  <a:pt x="2711" y="4438"/>
                </a:lnTo>
                <a:lnTo>
                  <a:pt x="2804" y="4460"/>
                </a:lnTo>
                <a:lnTo>
                  <a:pt x="2888" y="4395"/>
                </a:lnTo>
                <a:lnTo>
                  <a:pt x="3016" y="4383"/>
                </a:lnTo>
                <a:cubicBezTo>
                  <a:pt x="3025" y="4406"/>
                  <a:pt x="3046" y="4420"/>
                  <a:pt x="3069" y="4420"/>
                </a:cubicBezTo>
                <a:cubicBezTo>
                  <a:pt x="3112" y="4418"/>
                  <a:pt x="3136" y="4373"/>
                  <a:pt x="3161" y="4334"/>
                </a:cubicBezTo>
                <a:cubicBezTo>
                  <a:pt x="3186" y="4296"/>
                  <a:pt x="3219" y="4264"/>
                  <a:pt x="3257" y="4240"/>
                </a:cubicBezTo>
                <a:lnTo>
                  <a:pt x="3322" y="4155"/>
                </a:lnTo>
                <a:cubicBezTo>
                  <a:pt x="3305" y="4146"/>
                  <a:pt x="3286" y="4142"/>
                  <a:pt x="3267" y="4144"/>
                </a:cubicBezTo>
                <a:cubicBezTo>
                  <a:pt x="3239" y="4147"/>
                  <a:pt x="3214" y="4163"/>
                  <a:pt x="3198" y="4187"/>
                </a:cubicBezTo>
                <a:lnTo>
                  <a:pt x="3133" y="4222"/>
                </a:lnTo>
                <a:cubicBezTo>
                  <a:pt x="3125" y="4210"/>
                  <a:pt x="3121" y="4196"/>
                  <a:pt x="3120" y="4182"/>
                </a:cubicBezTo>
                <a:cubicBezTo>
                  <a:pt x="3119" y="4167"/>
                  <a:pt x="3122" y="4153"/>
                  <a:pt x="3128" y="4140"/>
                </a:cubicBezTo>
                <a:cubicBezTo>
                  <a:pt x="3143" y="4107"/>
                  <a:pt x="3175" y="4089"/>
                  <a:pt x="3201" y="4064"/>
                </a:cubicBezTo>
                <a:cubicBezTo>
                  <a:pt x="3226" y="4040"/>
                  <a:pt x="3244" y="4009"/>
                  <a:pt x="3253" y="3974"/>
                </a:cubicBezTo>
                <a:cubicBezTo>
                  <a:pt x="3253" y="3953"/>
                  <a:pt x="3255" y="3932"/>
                  <a:pt x="3263" y="3913"/>
                </a:cubicBezTo>
                <a:cubicBezTo>
                  <a:pt x="3281" y="3868"/>
                  <a:pt x="3321" y="3837"/>
                  <a:pt x="3367" y="3829"/>
                </a:cubicBezTo>
                <a:cubicBezTo>
                  <a:pt x="3391" y="3810"/>
                  <a:pt x="3415" y="3791"/>
                  <a:pt x="3439" y="3773"/>
                </a:cubicBezTo>
                <a:cubicBezTo>
                  <a:pt x="3474" y="3745"/>
                  <a:pt x="3509" y="3718"/>
                  <a:pt x="3544" y="3690"/>
                </a:cubicBezTo>
                <a:lnTo>
                  <a:pt x="3552" y="3559"/>
                </a:lnTo>
                <a:cubicBezTo>
                  <a:pt x="3513" y="3588"/>
                  <a:pt x="3457" y="3572"/>
                  <a:pt x="3437" y="3527"/>
                </a:cubicBezTo>
                <a:cubicBezTo>
                  <a:pt x="3369" y="3377"/>
                  <a:pt x="3644" y="3295"/>
                  <a:pt x="3663" y="3459"/>
                </a:cubicBezTo>
                <a:lnTo>
                  <a:pt x="3714" y="3504"/>
                </a:lnTo>
                <a:lnTo>
                  <a:pt x="3675" y="3563"/>
                </a:lnTo>
                <a:lnTo>
                  <a:pt x="3621" y="3605"/>
                </a:lnTo>
                <a:lnTo>
                  <a:pt x="3575" y="3743"/>
                </a:lnTo>
                <a:lnTo>
                  <a:pt x="3558" y="3820"/>
                </a:lnTo>
                <a:lnTo>
                  <a:pt x="3721" y="3775"/>
                </a:lnTo>
                <a:lnTo>
                  <a:pt x="3777" y="3696"/>
                </a:lnTo>
                <a:lnTo>
                  <a:pt x="3867" y="3696"/>
                </a:lnTo>
                <a:lnTo>
                  <a:pt x="3933" y="3701"/>
                </a:lnTo>
                <a:lnTo>
                  <a:pt x="3913" y="3775"/>
                </a:lnTo>
                <a:lnTo>
                  <a:pt x="3783" y="3833"/>
                </a:lnTo>
                <a:lnTo>
                  <a:pt x="3675" y="3924"/>
                </a:lnTo>
                <a:lnTo>
                  <a:pt x="3589" y="3987"/>
                </a:lnTo>
                <a:lnTo>
                  <a:pt x="3512" y="4037"/>
                </a:lnTo>
                <a:lnTo>
                  <a:pt x="3444" y="4122"/>
                </a:lnTo>
                <a:lnTo>
                  <a:pt x="3412" y="4197"/>
                </a:lnTo>
                <a:lnTo>
                  <a:pt x="3457" y="4343"/>
                </a:lnTo>
                <a:lnTo>
                  <a:pt x="3414" y="4378"/>
                </a:lnTo>
                <a:lnTo>
                  <a:pt x="3414" y="4457"/>
                </a:lnTo>
                <a:lnTo>
                  <a:pt x="3531" y="4433"/>
                </a:lnTo>
                <a:lnTo>
                  <a:pt x="3452" y="4533"/>
                </a:lnTo>
                <a:lnTo>
                  <a:pt x="3467" y="4592"/>
                </a:lnTo>
                <a:lnTo>
                  <a:pt x="3591" y="4533"/>
                </a:lnTo>
                <a:lnTo>
                  <a:pt x="3703" y="4409"/>
                </a:lnTo>
                <a:lnTo>
                  <a:pt x="3698" y="4326"/>
                </a:lnTo>
                <a:lnTo>
                  <a:pt x="3735" y="4255"/>
                </a:lnTo>
                <a:lnTo>
                  <a:pt x="3752" y="4185"/>
                </a:lnTo>
                <a:lnTo>
                  <a:pt x="3846" y="4103"/>
                </a:lnTo>
                <a:lnTo>
                  <a:pt x="3802" y="4048"/>
                </a:lnTo>
                <a:lnTo>
                  <a:pt x="3813" y="3966"/>
                </a:lnTo>
                <a:lnTo>
                  <a:pt x="3863" y="3929"/>
                </a:lnTo>
                <a:lnTo>
                  <a:pt x="3966" y="3890"/>
                </a:lnTo>
                <a:cubicBezTo>
                  <a:pt x="4007" y="3867"/>
                  <a:pt x="4045" y="3841"/>
                  <a:pt x="4083" y="3813"/>
                </a:cubicBezTo>
                <a:cubicBezTo>
                  <a:pt x="4142" y="3768"/>
                  <a:pt x="4197" y="3717"/>
                  <a:pt x="4247" y="3660"/>
                </a:cubicBezTo>
                <a:cubicBezTo>
                  <a:pt x="4258" y="3645"/>
                  <a:pt x="4269" y="3629"/>
                  <a:pt x="4280" y="3613"/>
                </a:cubicBezTo>
                <a:cubicBezTo>
                  <a:pt x="4310" y="3571"/>
                  <a:pt x="4339" y="3528"/>
                  <a:pt x="4368" y="3485"/>
                </a:cubicBezTo>
                <a:cubicBezTo>
                  <a:pt x="4357" y="3435"/>
                  <a:pt x="4367" y="3383"/>
                  <a:pt x="4396" y="3343"/>
                </a:cubicBezTo>
                <a:cubicBezTo>
                  <a:pt x="4414" y="3318"/>
                  <a:pt x="4438" y="3300"/>
                  <a:pt x="4465" y="3289"/>
                </a:cubicBezTo>
                <a:lnTo>
                  <a:pt x="4534" y="3261"/>
                </a:lnTo>
                <a:lnTo>
                  <a:pt x="4566" y="3132"/>
                </a:lnTo>
                <a:lnTo>
                  <a:pt x="4588" y="3057"/>
                </a:lnTo>
                <a:lnTo>
                  <a:pt x="4622" y="2988"/>
                </a:lnTo>
                <a:lnTo>
                  <a:pt x="4823" y="2788"/>
                </a:lnTo>
                <a:lnTo>
                  <a:pt x="4998" y="2630"/>
                </a:lnTo>
                <a:lnTo>
                  <a:pt x="5110" y="2560"/>
                </a:lnTo>
                <a:cubicBezTo>
                  <a:pt x="5128" y="2540"/>
                  <a:pt x="5145" y="2519"/>
                  <a:pt x="5162" y="2497"/>
                </a:cubicBezTo>
                <a:cubicBezTo>
                  <a:pt x="5194" y="2457"/>
                  <a:pt x="5224" y="2414"/>
                  <a:pt x="5249" y="2369"/>
                </a:cubicBezTo>
                <a:lnTo>
                  <a:pt x="5277" y="2310"/>
                </a:lnTo>
                <a:lnTo>
                  <a:pt x="5188" y="2343"/>
                </a:lnTo>
                <a:lnTo>
                  <a:pt x="5032" y="2437"/>
                </a:lnTo>
                <a:lnTo>
                  <a:pt x="4963" y="2437"/>
                </a:lnTo>
                <a:cubicBezTo>
                  <a:pt x="4944" y="2424"/>
                  <a:pt x="4931" y="2404"/>
                  <a:pt x="4926" y="2381"/>
                </a:cubicBezTo>
                <a:cubicBezTo>
                  <a:pt x="4913" y="2314"/>
                  <a:pt x="4969" y="2255"/>
                  <a:pt x="5033" y="2268"/>
                </a:cubicBezTo>
                <a:lnTo>
                  <a:pt x="5098" y="2235"/>
                </a:lnTo>
                <a:cubicBezTo>
                  <a:pt x="5137" y="2208"/>
                  <a:pt x="5175" y="2180"/>
                  <a:pt x="5213" y="2152"/>
                </a:cubicBezTo>
                <a:cubicBezTo>
                  <a:pt x="5239" y="2133"/>
                  <a:pt x="5266" y="2114"/>
                  <a:pt x="5291" y="2095"/>
                </a:cubicBezTo>
                <a:lnTo>
                  <a:pt x="5366" y="2041"/>
                </a:lnTo>
                <a:lnTo>
                  <a:pt x="5503" y="1929"/>
                </a:lnTo>
                <a:cubicBezTo>
                  <a:pt x="5506" y="1925"/>
                  <a:pt x="5509" y="1922"/>
                  <a:pt x="5513" y="1918"/>
                </a:cubicBezTo>
                <a:cubicBezTo>
                  <a:pt x="5516" y="1914"/>
                  <a:pt x="5519" y="1911"/>
                  <a:pt x="5522" y="1907"/>
                </a:cubicBezTo>
                <a:cubicBezTo>
                  <a:pt x="5525" y="1904"/>
                  <a:pt x="5529" y="1900"/>
                  <a:pt x="5532" y="1896"/>
                </a:cubicBezTo>
                <a:cubicBezTo>
                  <a:pt x="5535" y="1893"/>
                  <a:pt x="5538" y="1889"/>
                  <a:pt x="5541" y="1886"/>
                </a:cubicBezTo>
                <a:cubicBezTo>
                  <a:pt x="5552" y="1873"/>
                  <a:pt x="5562" y="1860"/>
                  <a:pt x="5573" y="1846"/>
                </a:cubicBezTo>
                <a:cubicBezTo>
                  <a:pt x="5583" y="1833"/>
                  <a:pt x="5593" y="1820"/>
                  <a:pt x="5602" y="1806"/>
                </a:cubicBezTo>
                <a:lnTo>
                  <a:pt x="5642" y="1669"/>
                </a:lnTo>
                <a:lnTo>
                  <a:pt x="5497" y="1732"/>
                </a:lnTo>
                <a:cubicBezTo>
                  <a:pt x="5462" y="1754"/>
                  <a:pt x="5424" y="1771"/>
                  <a:pt x="5384" y="1783"/>
                </a:cubicBezTo>
                <a:cubicBezTo>
                  <a:pt x="5335" y="1798"/>
                  <a:pt x="5285" y="1805"/>
                  <a:pt x="5234" y="1804"/>
                </a:cubicBezTo>
                <a:lnTo>
                  <a:pt x="5484" y="1676"/>
                </a:lnTo>
                <a:lnTo>
                  <a:pt x="5531" y="1636"/>
                </a:lnTo>
                <a:lnTo>
                  <a:pt x="5726" y="1626"/>
                </a:lnTo>
                <a:lnTo>
                  <a:pt x="5786" y="1615"/>
                </a:lnTo>
                <a:lnTo>
                  <a:pt x="5896" y="1621"/>
                </a:lnTo>
                <a:lnTo>
                  <a:pt x="5868" y="1682"/>
                </a:lnTo>
                <a:cubicBezTo>
                  <a:pt x="5840" y="1694"/>
                  <a:pt x="5814" y="1710"/>
                  <a:pt x="5788" y="1726"/>
                </a:cubicBezTo>
                <a:cubicBezTo>
                  <a:pt x="5749" y="1751"/>
                  <a:pt x="5712" y="1778"/>
                  <a:pt x="5678" y="1810"/>
                </a:cubicBezTo>
                <a:lnTo>
                  <a:pt x="5578" y="1946"/>
                </a:lnTo>
                <a:lnTo>
                  <a:pt x="5573" y="2010"/>
                </a:lnTo>
                <a:lnTo>
                  <a:pt x="5523" y="2044"/>
                </a:lnTo>
                <a:lnTo>
                  <a:pt x="5428" y="2110"/>
                </a:lnTo>
                <a:lnTo>
                  <a:pt x="5371" y="2191"/>
                </a:lnTo>
                <a:lnTo>
                  <a:pt x="5409" y="2242"/>
                </a:lnTo>
                <a:cubicBezTo>
                  <a:pt x="5440" y="2223"/>
                  <a:pt x="5472" y="2204"/>
                  <a:pt x="5503" y="2183"/>
                </a:cubicBezTo>
                <a:cubicBezTo>
                  <a:pt x="5531" y="2164"/>
                  <a:pt x="5558" y="2144"/>
                  <a:pt x="5585" y="2123"/>
                </a:cubicBezTo>
                <a:lnTo>
                  <a:pt x="5646" y="2099"/>
                </a:lnTo>
                <a:lnTo>
                  <a:pt x="5759" y="2088"/>
                </a:lnTo>
                <a:lnTo>
                  <a:pt x="5819" y="2054"/>
                </a:lnTo>
                <a:lnTo>
                  <a:pt x="5938" y="1968"/>
                </a:lnTo>
                <a:lnTo>
                  <a:pt x="5933" y="1892"/>
                </a:lnTo>
                <a:lnTo>
                  <a:pt x="6054" y="1799"/>
                </a:lnTo>
                <a:lnTo>
                  <a:pt x="6122" y="1759"/>
                </a:lnTo>
                <a:lnTo>
                  <a:pt x="6244" y="1688"/>
                </a:lnTo>
                <a:lnTo>
                  <a:pt x="6278" y="1754"/>
                </a:lnTo>
                <a:lnTo>
                  <a:pt x="6195" y="1802"/>
                </a:lnTo>
                <a:lnTo>
                  <a:pt x="6085" y="1854"/>
                </a:lnTo>
                <a:lnTo>
                  <a:pt x="6044" y="1913"/>
                </a:lnTo>
                <a:lnTo>
                  <a:pt x="6183" y="1940"/>
                </a:lnTo>
                <a:lnTo>
                  <a:pt x="6262" y="1904"/>
                </a:lnTo>
                <a:lnTo>
                  <a:pt x="6331" y="1864"/>
                </a:lnTo>
                <a:lnTo>
                  <a:pt x="6441" y="1748"/>
                </a:lnTo>
                <a:lnTo>
                  <a:pt x="6497" y="1679"/>
                </a:lnTo>
                <a:lnTo>
                  <a:pt x="6572" y="1586"/>
                </a:lnTo>
                <a:lnTo>
                  <a:pt x="6649" y="1509"/>
                </a:lnTo>
                <a:lnTo>
                  <a:pt x="6722" y="1468"/>
                </a:lnTo>
                <a:lnTo>
                  <a:pt x="6856" y="1403"/>
                </a:lnTo>
                <a:lnTo>
                  <a:pt x="6996" y="1349"/>
                </a:lnTo>
                <a:lnTo>
                  <a:pt x="7097" y="1279"/>
                </a:lnTo>
                <a:cubicBezTo>
                  <a:pt x="7108" y="1261"/>
                  <a:pt x="7120" y="1245"/>
                  <a:pt x="7133" y="1229"/>
                </a:cubicBezTo>
                <a:cubicBezTo>
                  <a:pt x="7174" y="1179"/>
                  <a:pt x="7226" y="1140"/>
                  <a:pt x="7285" y="1116"/>
                </a:cubicBezTo>
                <a:lnTo>
                  <a:pt x="7413" y="1080"/>
                </a:lnTo>
                <a:lnTo>
                  <a:pt x="7507" y="1026"/>
                </a:lnTo>
                <a:cubicBezTo>
                  <a:pt x="7533" y="1009"/>
                  <a:pt x="7557" y="989"/>
                  <a:pt x="7579" y="967"/>
                </a:cubicBezTo>
                <a:cubicBezTo>
                  <a:pt x="7610" y="936"/>
                  <a:pt x="7638" y="902"/>
                  <a:pt x="7660" y="863"/>
                </a:cubicBezTo>
                <a:lnTo>
                  <a:pt x="7688" y="772"/>
                </a:lnTo>
                <a:lnTo>
                  <a:pt x="7688" y="708"/>
                </a:lnTo>
                <a:lnTo>
                  <a:pt x="7583" y="712"/>
                </a:lnTo>
                <a:lnTo>
                  <a:pt x="7415" y="709"/>
                </a:lnTo>
                <a:lnTo>
                  <a:pt x="7526" y="632"/>
                </a:lnTo>
                <a:lnTo>
                  <a:pt x="7735" y="574"/>
                </a:lnTo>
                <a:lnTo>
                  <a:pt x="7861" y="541"/>
                </a:lnTo>
                <a:cubicBezTo>
                  <a:pt x="7894" y="532"/>
                  <a:pt x="7927" y="524"/>
                  <a:pt x="7961" y="517"/>
                </a:cubicBezTo>
                <a:cubicBezTo>
                  <a:pt x="7988" y="512"/>
                  <a:pt x="8015" y="507"/>
                  <a:pt x="8043" y="504"/>
                </a:cubicBezTo>
                <a:lnTo>
                  <a:pt x="7995" y="609"/>
                </a:lnTo>
                <a:lnTo>
                  <a:pt x="7904" y="663"/>
                </a:lnTo>
                <a:lnTo>
                  <a:pt x="7858" y="702"/>
                </a:lnTo>
                <a:lnTo>
                  <a:pt x="7808" y="767"/>
                </a:lnTo>
                <a:lnTo>
                  <a:pt x="7906" y="836"/>
                </a:lnTo>
                <a:lnTo>
                  <a:pt x="8035" y="747"/>
                </a:lnTo>
                <a:lnTo>
                  <a:pt x="8067" y="678"/>
                </a:lnTo>
                <a:lnTo>
                  <a:pt x="8128" y="606"/>
                </a:lnTo>
                <a:lnTo>
                  <a:pt x="8209" y="624"/>
                </a:lnTo>
                <a:lnTo>
                  <a:pt x="8165" y="683"/>
                </a:lnTo>
                <a:lnTo>
                  <a:pt x="8112" y="772"/>
                </a:lnTo>
                <a:lnTo>
                  <a:pt x="8229" y="782"/>
                </a:lnTo>
                <a:lnTo>
                  <a:pt x="8340" y="758"/>
                </a:lnTo>
                <a:cubicBezTo>
                  <a:pt x="8391" y="759"/>
                  <a:pt x="8443" y="759"/>
                  <a:pt x="8494" y="758"/>
                </a:cubicBezTo>
                <a:cubicBezTo>
                  <a:pt x="8539" y="757"/>
                  <a:pt x="8583" y="755"/>
                  <a:pt x="8627" y="752"/>
                </a:cubicBezTo>
                <a:lnTo>
                  <a:pt x="8791" y="752"/>
                </a:lnTo>
                <a:cubicBezTo>
                  <a:pt x="8831" y="753"/>
                  <a:pt x="8871" y="754"/>
                  <a:pt x="8912" y="758"/>
                </a:cubicBezTo>
                <a:cubicBezTo>
                  <a:pt x="8969" y="762"/>
                  <a:pt x="9026" y="769"/>
                  <a:pt x="9083" y="779"/>
                </a:cubicBezTo>
                <a:cubicBezTo>
                  <a:pt x="9091" y="802"/>
                  <a:pt x="9086" y="827"/>
                  <a:pt x="9071" y="845"/>
                </a:cubicBezTo>
                <a:cubicBezTo>
                  <a:pt x="9042" y="881"/>
                  <a:pt x="8989" y="877"/>
                  <a:pt x="8964" y="837"/>
                </a:cubicBezTo>
                <a:lnTo>
                  <a:pt x="8884" y="837"/>
                </a:lnTo>
                <a:lnTo>
                  <a:pt x="8793" y="843"/>
                </a:lnTo>
                <a:lnTo>
                  <a:pt x="8600" y="829"/>
                </a:lnTo>
                <a:lnTo>
                  <a:pt x="8353" y="828"/>
                </a:lnTo>
                <a:lnTo>
                  <a:pt x="8293" y="858"/>
                </a:lnTo>
                <a:cubicBezTo>
                  <a:pt x="8271" y="855"/>
                  <a:pt x="8249" y="855"/>
                  <a:pt x="8228" y="858"/>
                </a:cubicBezTo>
                <a:cubicBezTo>
                  <a:pt x="8187" y="862"/>
                  <a:pt x="8147" y="874"/>
                  <a:pt x="8110" y="893"/>
                </a:cubicBezTo>
                <a:cubicBezTo>
                  <a:pt x="8080" y="900"/>
                  <a:pt x="8051" y="913"/>
                  <a:pt x="8026" y="932"/>
                </a:cubicBezTo>
                <a:cubicBezTo>
                  <a:pt x="8009" y="944"/>
                  <a:pt x="7994" y="959"/>
                  <a:pt x="7981" y="975"/>
                </a:cubicBezTo>
                <a:lnTo>
                  <a:pt x="8054" y="1076"/>
                </a:lnTo>
                <a:cubicBezTo>
                  <a:pt x="8036" y="1114"/>
                  <a:pt x="8008" y="1145"/>
                  <a:pt x="7975" y="1168"/>
                </a:cubicBezTo>
                <a:cubicBezTo>
                  <a:pt x="7935" y="1196"/>
                  <a:pt x="7889" y="1211"/>
                  <a:pt x="7841" y="1210"/>
                </a:cubicBezTo>
                <a:cubicBezTo>
                  <a:pt x="7809" y="1216"/>
                  <a:pt x="7777" y="1223"/>
                  <a:pt x="7745" y="1233"/>
                </a:cubicBezTo>
                <a:cubicBezTo>
                  <a:pt x="7693" y="1249"/>
                  <a:pt x="7643" y="1272"/>
                  <a:pt x="7595" y="1299"/>
                </a:cubicBezTo>
                <a:lnTo>
                  <a:pt x="7533" y="1352"/>
                </a:lnTo>
                <a:lnTo>
                  <a:pt x="7472" y="1406"/>
                </a:lnTo>
                <a:lnTo>
                  <a:pt x="7385" y="1451"/>
                </a:lnTo>
                <a:lnTo>
                  <a:pt x="7231" y="1487"/>
                </a:lnTo>
                <a:lnTo>
                  <a:pt x="7253" y="1563"/>
                </a:lnTo>
                <a:lnTo>
                  <a:pt x="7325" y="1569"/>
                </a:lnTo>
                <a:lnTo>
                  <a:pt x="7293" y="1646"/>
                </a:lnTo>
                <a:lnTo>
                  <a:pt x="7217" y="1686"/>
                </a:lnTo>
                <a:lnTo>
                  <a:pt x="7124" y="1691"/>
                </a:lnTo>
                <a:lnTo>
                  <a:pt x="7097" y="1744"/>
                </a:lnTo>
                <a:lnTo>
                  <a:pt x="7064" y="1792"/>
                </a:lnTo>
                <a:lnTo>
                  <a:pt x="6907" y="1803"/>
                </a:lnTo>
                <a:lnTo>
                  <a:pt x="6825" y="1844"/>
                </a:lnTo>
                <a:lnTo>
                  <a:pt x="6696" y="1884"/>
                </a:lnTo>
                <a:lnTo>
                  <a:pt x="6603" y="1925"/>
                </a:lnTo>
                <a:lnTo>
                  <a:pt x="6519" y="1948"/>
                </a:lnTo>
                <a:lnTo>
                  <a:pt x="6394" y="2006"/>
                </a:lnTo>
                <a:lnTo>
                  <a:pt x="6321" y="2071"/>
                </a:lnTo>
                <a:lnTo>
                  <a:pt x="6225" y="2164"/>
                </a:lnTo>
                <a:lnTo>
                  <a:pt x="6161" y="2237"/>
                </a:lnTo>
                <a:lnTo>
                  <a:pt x="6098" y="2327"/>
                </a:lnTo>
                <a:lnTo>
                  <a:pt x="5983" y="2399"/>
                </a:lnTo>
                <a:lnTo>
                  <a:pt x="5899" y="2508"/>
                </a:lnTo>
                <a:lnTo>
                  <a:pt x="5832" y="2569"/>
                </a:lnTo>
                <a:lnTo>
                  <a:pt x="5744" y="2688"/>
                </a:lnTo>
                <a:lnTo>
                  <a:pt x="5678" y="2753"/>
                </a:lnTo>
                <a:lnTo>
                  <a:pt x="5655" y="2858"/>
                </a:lnTo>
                <a:lnTo>
                  <a:pt x="5687" y="2951"/>
                </a:lnTo>
                <a:lnTo>
                  <a:pt x="5636" y="3084"/>
                </a:lnTo>
                <a:lnTo>
                  <a:pt x="5706" y="3127"/>
                </a:lnTo>
                <a:cubicBezTo>
                  <a:pt x="5743" y="3100"/>
                  <a:pt x="5781" y="3075"/>
                  <a:pt x="5821" y="3054"/>
                </a:cubicBezTo>
                <a:cubicBezTo>
                  <a:pt x="5855" y="3036"/>
                  <a:pt x="5890" y="3019"/>
                  <a:pt x="5925" y="3005"/>
                </a:cubicBezTo>
                <a:lnTo>
                  <a:pt x="6103" y="2916"/>
                </a:lnTo>
                <a:lnTo>
                  <a:pt x="6233" y="2858"/>
                </a:lnTo>
                <a:cubicBezTo>
                  <a:pt x="6266" y="2841"/>
                  <a:pt x="6298" y="2821"/>
                  <a:pt x="6329" y="2799"/>
                </a:cubicBezTo>
                <a:cubicBezTo>
                  <a:pt x="6371" y="2768"/>
                  <a:pt x="6410" y="2732"/>
                  <a:pt x="6445" y="2692"/>
                </a:cubicBezTo>
                <a:lnTo>
                  <a:pt x="6537" y="2597"/>
                </a:lnTo>
                <a:lnTo>
                  <a:pt x="6593" y="2585"/>
                </a:lnTo>
                <a:lnTo>
                  <a:pt x="6769" y="2585"/>
                </a:lnTo>
                <a:lnTo>
                  <a:pt x="6909" y="2615"/>
                </a:lnTo>
                <a:cubicBezTo>
                  <a:pt x="6924" y="2600"/>
                  <a:pt x="6940" y="2587"/>
                  <a:pt x="6958" y="2576"/>
                </a:cubicBezTo>
                <a:cubicBezTo>
                  <a:pt x="7012" y="2542"/>
                  <a:pt x="7075" y="2529"/>
                  <a:pt x="7137" y="2512"/>
                </a:cubicBezTo>
                <a:cubicBezTo>
                  <a:pt x="7192" y="2497"/>
                  <a:pt x="7246" y="2477"/>
                  <a:pt x="7299" y="2453"/>
                </a:cubicBezTo>
                <a:lnTo>
                  <a:pt x="7411" y="2435"/>
                </a:lnTo>
                <a:cubicBezTo>
                  <a:pt x="7438" y="2442"/>
                  <a:pt x="7465" y="2447"/>
                  <a:pt x="7493" y="2450"/>
                </a:cubicBezTo>
                <a:cubicBezTo>
                  <a:pt x="7577" y="2461"/>
                  <a:pt x="7662" y="2458"/>
                  <a:pt x="7745" y="2439"/>
                </a:cubicBezTo>
                <a:lnTo>
                  <a:pt x="8054" y="2427"/>
                </a:lnTo>
                <a:lnTo>
                  <a:pt x="8180" y="2397"/>
                </a:lnTo>
                <a:lnTo>
                  <a:pt x="8246" y="2311"/>
                </a:lnTo>
                <a:cubicBezTo>
                  <a:pt x="8272" y="2279"/>
                  <a:pt x="8297" y="2245"/>
                  <a:pt x="8320" y="2210"/>
                </a:cubicBezTo>
                <a:cubicBezTo>
                  <a:pt x="8343" y="2172"/>
                  <a:pt x="8363" y="2133"/>
                  <a:pt x="8382" y="2092"/>
                </a:cubicBezTo>
                <a:cubicBezTo>
                  <a:pt x="8413" y="2086"/>
                  <a:pt x="8444" y="2076"/>
                  <a:pt x="8473" y="2062"/>
                </a:cubicBezTo>
                <a:cubicBezTo>
                  <a:pt x="8514" y="2044"/>
                  <a:pt x="8552" y="2019"/>
                  <a:pt x="8586" y="1988"/>
                </a:cubicBezTo>
                <a:lnTo>
                  <a:pt x="8665" y="1988"/>
                </a:lnTo>
                <a:cubicBezTo>
                  <a:pt x="8699" y="1991"/>
                  <a:pt x="8732" y="1980"/>
                  <a:pt x="8759" y="1958"/>
                </a:cubicBezTo>
                <a:cubicBezTo>
                  <a:pt x="8779" y="1942"/>
                  <a:pt x="8794" y="1920"/>
                  <a:pt x="8803" y="1895"/>
                </a:cubicBezTo>
                <a:lnTo>
                  <a:pt x="8927" y="1860"/>
                </a:lnTo>
                <a:lnTo>
                  <a:pt x="8976" y="1802"/>
                </a:lnTo>
                <a:lnTo>
                  <a:pt x="9013" y="1760"/>
                </a:lnTo>
                <a:cubicBezTo>
                  <a:pt x="9017" y="1751"/>
                  <a:pt x="9018" y="1740"/>
                  <a:pt x="9015" y="1730"/>
                </a:cubicBezTo>
                <a:cubicBezTo>
                  <a:pt x="9011" y="1718"/>
                  <a:pt x="9003" y="1715"/>
                  <a:pt x="8996" y="1709"/>
                </a:cubicBezTo>
                <a:lnTo>
                  <a:pt x="9099" y="1633"/>
                </a:lnTo>
                <a:lnTo>
                  <a:pt x="9217" y="1633"/>
                </a:lnTo>
                <a:lnTo>
                  <a:pt x="9261" y="1571"/>
                </a:lnTo>
                <a:lnTo>
                  <a:pt x="9290" y="1488"/>
                </a:lnTo>
                <a:lnTo>
                  <a:pt x="9367" y="1394"/>
                </a:lnTo>
                <a:lnTo>
                  <a:pt x="9498" y="1322"/>
                </a:lnTo>
                <a:lnTo>
                  <a:pt x="9605" y="1293"/>
                </a:lnTo>
                <a:lnTo>
                  <a:pt x="9723" y="1263"/>
                </a:lnTo>
                <a:lnTo>
                  <a:pt x="9824" y="1234"/>
                </a:lnTo>
                <a:lnTo>
                  <a:pt x="9915" y="1189"/>
                </a:lnTo>
                <a:lnTo>
                  <a:pt x="9797" y="1156"/>
                </a:lnTo>
                <a:lnTo>
                  <a:pt x="9757" y="1067"/>
                </a:lnTo>
                <a:lnTo>
                  <a:pt x="9808" y="997"/>
                </a:lnTo>
                <a:lnTo>
                  <a:pt x="9808" y="933"/>
                </a:lnTo>
                <a:lnTo>
                  <a:pt x="9734" y="874"/>
                </a:lnTo>
                <a:lnTo>
                  <a:pt x="9596" y="856"/>
                </a:lnTo>
                <a:lnTo>
                  <a:pt x="9484" y="849"/>
                </a:lnTo>
                <a:lnTo>
                  <a:pt x="9385" y="856"/>
                </a:lnTo>
                <a:lnTo>
                  <a:pt x="9319" y="856"/>
                </a:lnTo>
                <a:lnTo>
                  <a:pt x="9232" y="849"/>
                </a:lnTo>
                <a:lnTo>
                  <a:pt x="9232" y="781"/>
                </a:lnTo>
                <a:lnTo>
                  <a:pt x="9161" y="798"/>
                </a:lnTo>
                <a:lnTo>
                  <a:pt x="9332" y="729"/>
                </a:lnTo>
                <a:lnTo>
                  <a:pt x="9417" y="643"/>
                </a:lnTo>
                <a:lnTo>
                  <a:pt x="9421" y="556"/>
                </a:lnTo>
                <a:lnTo>
                  <a:pt x="9334" y="579"/>
                </a:lnTo>
                <a:lnTo>
                  <a:pt x="9292" y="486"/>
                </a:lnTo>
                <a:lnTo>
                  <a:pt x="9157" y="450"/>
                </a:lnTo>
                <a:lnTo>
                  <a:pt x="9022" y="442"/>
                </a:lnTo>
                <a:lnTo>
                  <a:pt x="8933" y="447"/>
                </a:lnTo>
                <a:lnTo>
                  <a:pt x="8873" y="459"/>
                </a:lnTo>
                <a:lnTo>
                  <a:pt x="8722" y="464"/>
                </a:lnTo>
                <a:lnTo>
                  <a:pt x="8632" y="494"/>
                </a:lnTo>
                <a:lnTo>
                  <a:pt x="8590" y="551"/>
                </a:lnTo>
                <a:lnTo>
                  <a:pt x="8478" y="597"/>
                </a:lnTo>
                <a:lnTo>
                  <a:pt x="8385" y="597"/>
                </a:lnTo>
                <a:lnTo>
                  <a:pt x="8335" y="562"/>
                </a:lnTo>
                <a:lnTo>
                  <a:pt x="8406" y="473"/>
                </a:lnTo>
                <a:lnTo>
                  <a:pt x="8501" y="506"/>
                </a:lnTo>
                <a:lnTo>
                  <a:pt x="8665" y="421"/>
                </a:lnTo>
                <a:lnTo>
                  <a:pt x="8787" y="392"/>
                </a:lnTo>
                <a:lnTo>
                  <a:pt x="8894" y="371"/>
                </a:lnTo>
                <a:lnTo>
                  <a:pt x="9043" y="355"/>
                </a:lnTo>
                <a:lnTo>
                  <a:pt x="9075" y="273"/>
                </a:lnTo>
                <a:lnTo>
                  <a:pt x="9214" y="197"/>
                </a:lnTo>
                <a:lnTo>
                  <a:pt x="9327" y="0"/>
                </a:lnTo>
                <a:close/>
                <a:moveTo>
                  <a:pt x="13362" y="198"/>
                </a:moveTo>
                <a:lnTo>
                  <a:pt x="13879" y="555"/>
                </a:lnTo>
                <a:lnTo>
                  <a:pt x="13814" y="591"/>
                </a:lnTo>
                <a:lnTo>
                  <a:pt x="13774" y="633"/>
                </a:lnTo>
                <a:lnTo>
                  <a:pt x="13849" y="674"/>
                </a:lnTo>
                <a:lnTo>
                  <a:pt x="13936" y="694"/>
                </a:lnTo>
                <a:lnTo>
                  <a:pt x="13991" y="712"/>
                </a:lnTo>
                <a:lnTo>
                  <a:pt x="13973" y="768"/>
                </a:lnTo>
                <a:lnTo>
                  <a:pt x="13908" y="785"/>
                </a:lnTo>
                <a:lnTo>
                  <a:pt x="13927" y="872"/>
                </a:lnTo>
                <a:lnTo>
                  <a:pt x="13852" y="951"/>
                </a:lnTo>
                <a:lnTo>
                  <a:pt x="13740" y="876"/>
                </a:lnTo>
                <a:lnTo>
                  <a:pt x="13627" y="794"/>
                </a:lnTo>
                <a:cubicBezTo>
                  <a:pt x="13604" y="773"/>
                  <a:pt x="13577" y="758"/>
                  <a:pt x="13548" y="749"/>
                </a:cubicBezTo>
                <a:cubicBezTo>
                  <a:pt x="13518" y="741"/>
                  <a:pt x="13488" y="738"/>
                  <a:pt x="13458" y="743"/>
                </a:cubicBezTo>
                <a:cubicBezTo>
                  <a:pt x="13437" y="745"/>
                  <a:pt x="13417" y="751"/>
                  <a:pt x="13398" y="759"/>
                </a:cubicBezTo>
                <a:cubicBezTo>
                  <a:pt x="13379" y="768"/>
                  <a:pt x="13361" y="780"/>
                  <a:pt x="13345" y="794"/>
                </a:cubicBezTo>
                <a:lnTo>
                  <a:pt x="13245" y="821"/>
                </a:lnTo>
                <a:lnTo>
                  <a:pt x="13183" y="827"/>
                </a:lnTo>
                <a:lnTo>
                  <a:pt x="13107" y="770"/>
                </a:lnTo>
                <a:lnTo>
                  <a:pt x="12943" y="759"/>
                </a:lnTo>
                <a:lnTo>
                  <a:pt x="12866" y="805"/>
                </a:lnTo>
                <a:lnTo>
                  <a:pt x="12771" y="799"/>
                </a:lnTo>
                <a:lnTo>
                  <a:pt x="12684" y="787"/>
                </a:lnTo>
                <a:lnTo>
                  <a:pt x="12539" y="745"/>
                </a:lnTo>
                <a:lnTo>
                  <a:pt x="12361" y="782"/>
                </a:lnTo>
                <a:lnTo>
                  <a:pt x="12426" y="859"/>
                </a:lnTo>
                <a:lnTo>
                  <a:pt x="12543" y="887"/>
                </a:lnTo>
                <a:lnTo>
                  <a:pt x="12652" y="929"/>
                </a:lnTo>
                <a:lnTo>
                  <a:pt x="12737" y="936"/>
                </a:lnTo>
                <a:lnTo>
                  <a:pt x="12818" y="924"/>
                </a:lnTo>
                <a:cubicBezTo>
                  <a:pt x="12849" y="906"/>
                  <a:pt x="12881" y="893"/>
                  <a:pt x="12915" y="886"/>
                </a:cubicBezTo>
                <a:cubicBezTo>
                  <a:pt x="12959" y="877"/>
                  <a:pt x="13004" y="877"/>
                  <a:pt x="13047" y="886"/>
                </a:cubicBezTo>
                <a:lnTo>
                  <a:pt x="13164" y="903"/>
                </a:lnTo>
                <a:lnTo>
                  <a:pt x="13241" y="903"/>
                </a:lnTo>
                <a:lnTo>
                  <a:pt x="13363" y="929"/>
                </a:lnTo>
                <a:lnTo>
                  <a:pt x="13445" y="963"/>
                </a:lnTo>
                <a:lnTo>
                  <a:pt x="13370" y="1001"/>
                </a:lnTo>
                <a:lnTo>
                  <a:pt x="13285" y="976"/>
                </a:lnTo>
                <a:lnTo>
                  <a:pt x="13297" y="1060"/>
                </a:lnTo>
                <a:lnTo>
                  <a:pt x="13371" y="1087"/>
                </a:lnTo>
                <a:lnTo>
                  <a:pt x="13436" y="1166"/>
                </a:lnTo>
                <a:lnTo>
                  <a:pt x="13445" y="1263"/>
                </a:lnTo>
                <a:lnTo>
                  <a:pt x="13468" y="1355"/>
                </a:lnTo>
                <a:lnTo>
                  <a:pt x="13541" y="1395"/>
                </a:lnTo>
                <a:lnTo>
                  <a:pt x="13643" y="1405"/>
                </a:lnTo>
                <a:lnTo>
                  <a:pt x="13612" y="1502"/>
                </a:lnTo>
                <a:lnTo>
                  <a:pt x="13696" y="1546"/>
                </a:lnTo>
                <a:lnTo>
                  <a:pt x="13858" y="1613"/>
                </a:lnTo>
                <a:lnTo>
                  <a:pt x="13901" y="1655"/>
                </a:lnTo>
                <a:lnTo>
                  <a:pt x="13754" y="1675"/>
                </a:lnTo>
                <a:lnTo>
                  <a:pt x="13691" y="1682"/>
                </a:lnTo>
                <a:lnTo>
                  <a:pt x="13733" y="1769"/>
                </a:lnTo>
                <a:lnTo>
                  <a:pt x="13737" y="1849"/>
                </a:lnTo>
                <a:lnTo>
                  <a:pt x="13598" y="1802"/>
                </a:lnTo>
                <a:cubicBezTo>
                  <a:pt x="13592" y="1789"/>
                  <a:pt x="13585" y="1778"/>
                  <a:pt x="13576" y="1767"/>
                </a:cubicBezTo>
                <a:cubicBezTo>
                  <a:pt x="13568" y="1756"/>
                  <a:pt x="13558" y="1746"/>
                  <a:pt x="13547" y="1737"/>
                </a:cubicBezTo>
                <a:cubicBezTo>
                  <a:pt x="13533" y="1725"/>
                  <a:pt x="13517" y="1716"/>
                  <a:pt x="13500" y="1710"/>
                </a:cubicBezTo>
                <a:cubicBezTo>
                  <a:pt x="13483" y="1703"/>
                  <a:pt x="13466" y="1699"/>
                  <a:pt x="13447" y="1698"/>
                </a:cubicBezTo>
                <a:lnTo>
                  <a:pt x="13305" y="1686"/>
                </a:lnTo>
                <a:lnTo>
                  <a:pt x="13365" y="1831"/>
                </a:lnTo>
                <a:lnTo>
                  <a:pt x="13459" y="1891"/>
                </a:lnTo>
                <a:lnTo>
                  <a:pt x="13491" y="2019"/>
                </a:lnTo>
                <a:lnTo>
                  <a:pt x="13547" y="2115"/>
                </a:lnTo>
                <a:lnTo>
                  <a:pt x="13657" y="2176"/>
                </a:lnTo>
                <a:lnTo>
                  <a:pt x="13788" y="2222"/>
                </a:lnTo>
                <a:lnTo>
                  <a:pt x="13853" y="2275"/>
                </a:lnTo>
                <a:lnTo>
                  <a:pt x="13741" y="2308"/>
                </a:lnTo>
                <a:lnTo>
                  <a:pt x="13602" y="2280"/>
                </a:lnTo>
                <a:lnTo>
                  <a:pt x="13456" y="2256"/>
                </a:lnTo>
                <a:lnTo>
                  <a:pt x="13322" y="2256"/>
                </a:lnTo>
                <a:lnTo>
                  <a:pt x="13232" y="2243"/>
                </a:lnTo>
                <a:lnTo>
                  <a:pt x="13260" y="2306"/>
                </a:lnTo>
                <a:cubicBezTo>
                  <a:pt x="13273" y="2314"/>
                  <a:pt x="13286" y="2322"/>
                  <a:pt x="13299" y="2329"/>
                </a:cubicBezTo>
                <a:cubicBezTo>
                  <a:pt x="13313" y="2336"/>
                  <a:pt x="13327" y="2342"/>
                  <a:pt x="13342" y="2347"/>
                </a:cubicBezTo>
                <a:cubicBezTo>
                  <a:pt x="13357" y="2353"/>
                  <a:pt x="13373" y="2358"/>
                  <a:pt x="13389" y="2362"/>
                </a:cubicBezTo>
                <a:cubicBezTo>
                  <a:pt x="13405" y="2365"/>
                  <a:pt x="13421" y="2368"/>
                  <a:pt x="13437" y="2370"/>
                </a:cubicBezTo>
                <a:lnTo>
                  <a:pt x="13470" y="2462"/>
                </a:lnTo>
                <a:lnTo>
                  <a:pt x="13393" y="2456"/>
                </a:lnTo>
                <a:lnTo>
                  <a:pt x="13321" y="2468"/>
                </a:lnTo>
                <a:lnTo>
                  <a:pt x="13262" y="2495"/>
                </a:lnTo>
                <a:lnTo>
                  <a:pt x="13201" y="2550"/>
                </a:lnTo>
                <a:lnTo>
                  <a:pt x="13125" y="2468"/>
                </a:lnTo>
                <a:lnTo>
                  <a:pt x="13075" y="2515"/>
                </a:lnTo>
                <a:lnTo>
                  <a:pt x="13033" y="2565"/>
                </a:lnTo>
                <a:lnTo>
                  <a:pt x="12915" y="2684"/>
                </a:lnTo>
                <a:lnTo>
                  <a:pt x="12859" y="2773"/>
                </a:lnTo>
                <a:lnTo>
                  <a:pt x="12891" y="2884"/>
                </a:lnTo>
                <a:lnTo>
                  <a:pt x="12798" y="2874"/>
                </a:lnTo>
                <a:lnTo>
                  <a:pt x="12619" y="2849"/>
                </a:lnTo>
                <a:lnTo>
                  <a:pt x="12733" y="2769"/>
                </a:lnTo>
                <a:lnTo>
                  <a:pt x="12669" y="2657"/>
                </a:lnTo>
                <a:lnTo>
                  <a:pt x="12492" y="2618"/>
                </a:lnTo>
                <a:lnTo>
                  <a:pt x="12518" y="2755"/>
                </a:lnTo>
                <a:lnTo>
                  <a:pt x="12567" y="2882"/>
                </a:lnTo>
                <a:lnTo>
                  <a:pt x="12626" y="2969"/>
                </a:lnTo>
                <a:lnTo>
                  <a:pt x="12637" y="3058"/>
                </a:lnTo>
                <a:lnTo>
                  <a:pt x="12572" y="3067"/>
                </a:lnTo>
                <a:lnTo>
                  <a:pt x="12472" y="3142"/>
                </a:lnTo>
                <a:lnTo>
                  <a:pt x="12479" y="3207"/>
                </a:lnTo>
                <a:lnTo>
                  <a:pt x="12368" y="3239"/>
                </a:lnTo>
                <a:lnTo>
                  <a:pt x="12327" y="3361"/>
                </a:lnTo>
                <a:cubicBezTo>
                  <a:pt x="12284" y="3392"/>
                  <a:pt x="12230" y="3397"/>
                  <a:pt x="12183" y="3374"/>
                </a:cubicBezTo>
                <a:cubicBezTo>
                  <a:pt x="12121" y="3343"/>
                  <a:pt x="12087" y="3273"/>
                  <a:pt x="12101" y="3203"/>
                </a:cubicBezTo>
                <a:lnTo>
                  <a:pt x="12013" y="3101"/>
                </a:lnTo>
                <a:lnTo>
                  <a:pt x="12125" y="3042"/>
                </a:lnTo>
                <a:lnTo>
                  <a:pt x="12235" y="3093"/>
                </a:lnTo>
                <a:lnTo>
                  <a:pt x="12355" y="3093"/>
                </a:lnTo>
                <a:lnTo>
                  <a:pt x="12512" y="3007"/>
                </a:lnTo>
                <a:lnTo>
                  <a:pt x="12490" y="2922"/>
                </a:lnTo>
                <a:lnTo>
                  <a:pt x="12425" y="2831"/>
                </a:lnTo>
                <a:lnTo>
                  <a:pt x="12382" y="2797"/>
                </a:lnTo>
                <a:lnTo>
                  <a:pt x="12264" y="2773"/>
                </a:lnTo>
                <a:cubicBezTo>
                  <a:pt x="12244" y="2771"/>
                  <a:pt x="12223" y="2768"/>
                  <a:pt x="12203" y="2764"/>
                </a:cubicBezTo>
                <a:cubicBezTo>
                  <a:pt x="12182" y="2760"/>
                  <a:pt x="12162" y="2755"/>
                  <a:pt x="12142" y="2750"/>
                </a:cubicBezTo>
                <a:cubicBezTo>
                  <a:pt x="12112" y="2742"/>
                  <a:pt x="12083" y="2734"/>
                  <a:pt x="12055" y="2724"/>
                </a:cubicBezTo>
                <a:cubicBezTo>
                  <a:pt x="12026" y="2714"/>
                  <a:pt x="11998" y="2703"/>
                  <a:pt x="11970" y="2691"/>
                </a:cubicBezTo>
                <a:lnTo>
                  <a:pt x="11850" y="2639"/>
                </a:lnTo>
                <a:lnTo>
                  <a:pt x="11744" y="2632"/>
                </a:lnTo>
                <a:lnTo>
                  <a:pt x="11578" y="2637"/>
                </a:lnTo>
                <a:lnTo>
                  <a:pt x="11561" y="2580"/>
                </a:lnTo>
                <a:lnTo>
                  <a:pt x="11473" y="2516"/>
                </a:lnTo>
                <a:lnTo>
                  <a:pt x="11365" y="2481"/>
                </a:lnTo>
                <a:lnTo>
                  <a:pt x="11271" y="2474"/>
                </a:lnTo>
                <a:lnTo>
                  <a:pt x="11178" y="2514"/>
                </a:lnTo>
                <a:lnTo>
                  <a:pt x="10945" y="2531"/>
                </a:lnTo>
                <a:cubicBezTo>
                  <a:pt x="10918" y="2557"/>
                  <a:pt x="10889" y="2581"/>
                  <a:pt x="10858" y="2601"/>
                </a:cubicBezTo>
                <a:cubicBezTo>
                  <a:pt x="10810" y="2632"/>
                  <a:pt x="10756" y="2654"/>
                  <a:pt x="10701" y="2666"/>
                </a:cubicBezTo>
                <a:lnTo>
                  <a:pt x="10628" y="2714"/>
                </a:lnTo>
                <a:lnTo>
                  <a:pt x="10498" y="2776"/>
                </a:lnTo>
                <a:lnTo>
                  <a:pt x="10396" y="2841"/>
                </a:lnTo>
                <a:lnTo>
                  <a:pt x="10331" y="2892"/>
                </a:lnTo>
                <a:lnTo>
                  <a:pt x="10379" y="2974"/>
                </a:lnTo>
                <a:lnTo>
                  <a:pt x="10344" y="3090"/>
                </a:lnTo>
                <a:lnTo>
                  <a:pt x="10289" y="3142"/>
                </a:lnTo>
                <a:lnTo>
                  <a:pt x="10203" y="3231"/>
                </a:lnTo>
                <a:cubicBezTo>
                  <a:pt x="10176" y="3264"/>
                  <a:pt x="10150" y="3297"/>
                  <a:pt x="10124" y="3331"/>
                </a:cubicBezTo>
                <a:cubicBezTo>
                  <a:pt x="10094" y="3370"/>
                  <a:pt x="10064" y="3410"/>
                  <a:pt x="10030" y="3444"/>
                </a:cubicBezTo>
                <a:cubicBezTo>
                  <a:pt x="10002" y="3472"/>
                  <a:pt x="9972" y="3496"/>
                  <a:pt x="9939" y="3516"/>
                </a:cubicBezTo>
                <a:lnTo>
                  <a:pt x="9873" y="3535"/>
                </a:lnTo>
                <a:lnTo>
                  <a:pt x="9819" y="3627"/>
                </a:lnTo>
                <a:lnTo>
                  <a:pt x="9744" y="3655"/>
                </a:lnTo>
                <a:lnTo>
                  <a:pt x="9643" y="3678"/>
                </a:lnTo>
                <a:lnTo>
                  <a:pt x="9542" y="3755"/>
                </a:lnTo>
                <a:lnTo>
                  <a:pt x="9404" y="3941"/>
                </a:lnTo>
                <a:lnTo>
                  <a:pt x="9349" y="4106"/>
                </a:lnTo>
                <a:lnTo>
                  <a:pt x="9349" y="4209"/>
                </a:lnTo>
                <a:lnTo>
                  <a:pt x="9361" y="4282"/>
                </a:lnTo>
                <a:lnTo>
                  <a:pt x="9388" y="4360"/>
                </a:lnTo>
                <a:lnTo>
                  <a:pt x="9404" y="4436"/>
                </a:lnTo>
                <a:lnTo>
                  <a:pt x="9490" y="4486"/>
                </a:lnTo>
                <a:lnTo>
                  <a:pt x="9586" y="4503"/>
                </a:lnTo>
                <a:lnTo>
                  <a:pt x="9643" y="4486"/>
                </a:lnTo>
                <a:lnTo>
                  <a:pt x="9772" y="4397"/>
                </a:lnTo>
                <a:lnTo>
                  <a:pt x="9877" y="4344"/>
                </a:lnTo>
                <a:lnTo>
                  <a:pt x="9962" y="4334"/>
                </a:lnTo>
                <a:lnTo>
                  <a:pt x="10063" y="4398"/>
                </a:lnTo>
                <a:cubicBezTo>
                  <a:pt x="10069" y="4410"/>
                  <a:pt x="10075" y="4423"/>
                  <a:pt x="10080" y="4436"/>
                </a:cubicBezTo>
                <a:cubicBezTo>
                  <a:pt x="10084" y="4449"/>
                  <a:pt x="10088" y="4463"/>
                  <a:pt x="10091" y="4476"/>
                </a:cubicBezTo>
                <a:cubicBezTo>
                  <a:pt x="10097" y="4502"/>
                  <a:pt x="10100" y="4529"/>
                  <a:pt x="10099" y="4556"/>
                </a:cubicBezTo>
                <a:cubicBezTo>
                  <a:pt x="10098" y="4583"/>
                  <a:pt x="10094" y="4609"/>
                  <a:pt x="10087" y="4636"/>
                </a:cubicBezTo>
                <a:lnTo>
                  <a:pt x="10072" y="4733"/>
                </a:lnTo>
                <a:lnTo>
                  <a:pt x="10028" y="4784"/>
                </a:lnTo>
                <a:lnTo>
                  <a:pt x="10101" y="4964"/>
                </a:lnTo>
                <a:cubicBezTo>
                  <a:pt x="10113" y="4968"/>
                  <a:pt x="10126" y="4972"/>
                  <a:pt x="10139" y="4973"/>
                </a:cubicBezTo>
                <a:cubicBezTo>
                  <a:pt x="10151" y="4975"/>
                  <a:pt x="10164" y="4976"/>
                  <a:pt x="10176" y="4975"/>
                </a:cubicBezTo>
                <a:cubicBezTo>
                  <a:pt x="10197" y="4972"/>
                  <a:pt x="10217" y="4966"/>
                  <a:pt x="10236" y="4956"/>
                </a:cubicBezTo>
                <a:cubicBezTo>
                  <a:pt x="10255" y="4947"/>
                  <a:pt x="10272" y="4934"/>
                  <a:pt x="10286" y="4918"/>
                </a:cubicBezTo>
                <a:lnTo>
                  <a:pt x="10331" y="4867"/>
                </a:lnTo>
                <a:lnTo>
                  <a:pt x="10465" y="4859"/>
                </a:lnTo>
                <a:lnTo>
                  <a:pt x="10557" y="4772"/>
                </a:lnTo>
                <a:lnTo>
                  <a:pt x="10661" y="4713"/>
                </a:lnTo>
                <a:lnTo>
                  <a:pt x="10589" y="4583"/>
                </a:lnTo>
                <a:cubicBezTo>
                  <a:pt x="10584" y="4530"/>
                  <a:pt x="10599" y="4477"/>
                  <a:pt x="10632" y="4436"/>
                </a:cubicBezTo>
                <a:cubicBezTo>
                  <a:pt x="10678" y="4378"/>
                  <a:pt x="10749" y="4353"/>
                  <a:pt x="10818" y="4368"/>
                </a:cubicBezTo>
                <a:lnTo>
                  <a:pt x="10858" y="4263"/>
                </a:lnTo>
                <a:lnTo>
                  <a:pt x="10797" y="4112"/>
                </a:lnTo>
                <a:lnTo>
                  <a:pt x="10693" y="4047"/>
                </a:lnTo>
                <a:lnTo>
                  <a:pt x="10668" y="3863"/>
                </a:lnTo>
                <a:cubicBezTo>
                  <a:pt x="10686" y="3827"/>
                  <a:pt x="10709" y="3794"/>
                  <a:pt x="10737" y="3766"/>
                </a:cubicBezTo>
                <a:cubicBezTo>
                  <a:pt x="10772" y="3729"/>
                  <a:pt x="10813" y="3700"/>
                  <a:pt x="10854" y="3670"/>
                </a:cubicBezTo>
                <a:cubicBezTo>
                  <a:pt x="10884" y="3648"/>
                  <a:pt x="10914" y="3626"/>
                  <a:pt x="10944" y="3604"/>
                </a:cubicBezTo>
                <a:lnTo>
                  <a:pt x="11016" y="3512"/>
                </a:lnTo>
                <a:lnTo>
                  <a:pt x="11025" y="3400"/>
                </a:lnTo>
                <a:lnTo>
                  <a:pt x="11176" y="3320"/>
                </a:lnTo>
                <a:lnTo>
                  <a:pt x="11266" y="3289"/>
                </a:lnTo>
                <a:lnTo>
                  <a:pt x="11330" y="3356"/>
                </a:lnTo>
                <a:lnTo>
                  <a:pt x="11256" y="3442"/>
                </a:lnTo>
                <a:lnTo>
                  <a:pt x="11125" y="3542"/>
                </a:lnTo>
                <a:lnTo>
                  <a:pt x="11037" y="3592"/>
                </a:lnTo>
                <a:lnTo>
                  <a:pt x="10995" y="3663"/>
                </a:lnTo>
                <a:lnTo>
                  <a:pt x="10995" y="3735"/>
                </a:lnTo>
                <a:lnTo>
                  <a:pt x="11010" y="3852"/>
                </a:lnTo>
                <a:lnTo>
                  <a:pt x="11016" y="3917"/>
                </a:lnTo>
                <a:lnTo>
                  <a:pt x="10988" y="4022"/>
                </a:lnTo>
                <a:lnTo>
                  <a:pt x="10988" y="4130"/>
                </a:lnTo>
                <a:lnTo>
                  <a:pt x="11127" y="4172"/>
                </a:lnTo>
                <a:lnTo>
                  <a:pt x="11317" y="4166"/>
                </a:lnTo>
                <a:lnTo>
                  <a:pt x="11403" y="4126"/>
                </a:lnTo>
                <a:lnTo>
                  <a:pt x="11518" y="4074"/>
                </a:lnTo>
                <a:lnTo>
                  <a:pt x="11681" y="4044"/>
                </a:lnTo>
                <a:lnTo>
                  <a:pt x="11754" y="4044"/>
                </a:lnTo>
                <a:lnTo>
                  <a:pt x="11795" y="4120"/>
                </a:lnTo>
                <a:lnTo>
                  <a:pt x="11667" y="4197"/>
                </a:lnTo>
                <a:lnTo>
                  <a:pt x="11611" y="4197"/>
                </a:lnTo>
                <a:lnTo>
                  <a:pt x="11474" y="4193"/>
                </a:lnTo>
                <a:lnTo>
                  <a:pt x="11240" y="4245"/>
                </a:lnTo>
                <a:lnTo>
                  <a:pt x="11173" y="4293"/>
                </a:lnTo>
                <a:lnTo>
                  <a:pt x="11097" y="4303"/>
                </a:lnTo>
                <a:lnTo>
                  <a:pt x="11108" y="4432"/>
                </a:lnTo>
                <a:lnTo>
                  <a:pt x="11103" y="4506"/>
                </a:lnTo>
                <a:lnTo>
                  <a:pt x="11038" y="4628"/>
                </a:lnTo>
                <a:lnTo>
                  <a:pt x="10998" y="4698"/>
                </a:lnTo>
                <a:lnTo>
                  <a:pt x="11015" y="4790"/>
                </a:lnTo>
                <a:lnTo>
                  <a:pt x="11019" y="4856"/>
                </a:lnTo>
                <a:lnTo>
                  <a:pt x="10929" y="4937"/>
                </a:lnTo>
                <a:lnTo>
                  <a:pt x="10892" y="5018"/>
                </a:lnTo>
                <a:cubicBezTo>
                  <a:pt x="10890" y="5031"/>
                  <a:pt x="10885" y="5043"/>
                  <a:pt x="10879" y="5055"/>
                </a:cubicBezTo>
                <a:cubicBezTo>
                  <a:pt x="10874" y="5067"/>
                  <a:pt x="10866" y="5078"/>
                  <a:pt x="10858" y="5088"/>
                </a:cubicBezTo>
                <a:cubicBezTo>
                  <a:pt x="10846" y="5103"/>
                  <a:pt x="10832" y="5116"/>
                  <a:pt x="10817" y="5126"/>
                </a:cubicBezTo>
                <a:cubicBezTo>
                  <a:pt x="10801" y="5136"/>
                  <a:pt x="10784" y="5143"/>
                  <a:pt x="10766" y="5146"/>
                </a:cubicBezTo>
                <a:lnTo>
                  <a:pt x="10691" y="5146"/>
                </a:lnTo>
                <a:lnTo>
                  <a:pt x="10684" y="5081"/>
                </a:lnTo>
                <a:lnTo>
                  <a:pt x="10570" y="5025"/>
                </a:lnTo>
                <a:lnTo>
                  <a:pt x="10493" y="5088"/>
                </a:lnTo>
                <a:lnTo>
                  <a:pt x="10422" y="5103"/>
                </a:lnTo>
                <a:lnTo>
                  <a:pt x="10290" y="5131"/>
                </a:lnTo>
                <a:lnTo>
                  <a:pt x="10225" y="5090"/>
                </a:lnTo>
                <a:lnTo>
                  <a:pt x="10145" y="5044"/>
                </a:lnTo>
                <a:lnTo>
                  <a:pt x="10034" y="5061"/>
                </a:lnTo>
                <a:lnTo>
                  <a:pt x="9970" y="4798"/>
                </a:lnTo>
                <a:lnTo>
                  <a:pt x="9860" y="4827"/>
                </a:lnTo>
                <a:lnTo>
                  <a:pt x="9877" y="4738"/>
                </a:lnTo>
                <a:lnTo>
                  <a:pt x="9933" y="4679"/>
                </a:lnTo>
                <a:lnTo>
                  <a:pt x="9933" y="4592"/>
                </a:lnTo>
                <a:lnTo>
                  <a:pt x="9888" y="4487"/>
                </a:lnTo>
                <a:lnTo>
                  <a:pt x="9760" y="4551"/>
                </a:lnTo>
                <a:lnTo>
                  <a:pt x="9671" y="4615"/>
                </a:lnTo>
                <a:lnTo>
                  <a:pt x="9509" y="4663"/>
                </a:lnTo>
                <a:lnTo>
                  <a:pt x="9521" y="4837"/>
                </a:lnTo>
                <a:lnTo>
                  <a:pt x="9554" y="4981"/>
                </a:lnTo>
                <a:lnTo>
                  <a:pt x="9563" y="5094"/>
                </a:lnTo>
                <a:lnTo>
                  <a:pt x="9529" y="5164"/>
                </a:lnTo>
                <a:lnTo>
                  <a:pt x="9351" y="5173"/>
                </a:lnTo>
                <a:lnTo>
                  <a:pt x="9268" y="5179"/>
                </a:lnTo>
                <a:lnTo>
                  <a:pt x="9161" y="5231"/>
                </a:lnTo>
                <a:lnTo>
                  <a:pt x="9119" y="5311"/>
                </a:lnTo>
                <a:lnTo>
                  <a:pt x="9015" y="5381"/>
                </a:lnTo>
                <a:lnTo>
                  <a:pt x="8932" y="5429"/>
                </a:lnTo>
                <a:lnTo>
                  <a:pt x="8783" y="5500"/>
                </a:lnTo>
                <a:lnTo>
                  <a:pt x="8701" y="5547"/>
                </a:lnTo>
                <a:lnTo>
                  <a:pt x="8630" y="5553"/>
                </a:lnTo>
                <a:lnTo>
                  <a:pt x="8625" y="5499"/>
                </a:lnTo>
                <a:cubicBezTo>
                  <a:pt x="8661" y="5484"/>
                  <a:pt x="8691" y="5456"/>
                  <a:pt x="8711" y="5420"/>
                </a:cubicBezTo>
                <a:cubicBezTo>
                  <a:pt x="8729" y="5390"/>
                  <a:pt x="8739" y="5356"/>
                  <a:pt x="8738" y="5321"/>
                </a:cubicBezTo>
                <a:cubicBezTo>
                  <a:pt x="8726" y="5282"/>
                  <a:pt x="8706" y="5245"/>
                  <a:pt x="8682" y="5214"/>
                </a:cubicBezTo>
                <a:cubicBezTo>
                  <a:pt x="8656" y="5181"/>
                  <a:pt x="8625" y="5154"/>
                  <a:pt x="8590" y="5134"/>
                </a:cubicBezTo>
                <a:cubicBezTo>
                  <a:pt x="8588" y="5066"/>
                  <a:pt x="8579" y="4999"/>
                  <a:pt x="8562" y="4933"/>
                </a:cubicBezTo>
                <a:cubicBezTo>
                  <a:pt x="8549" y="4880"/>
                  <a:pt x="8531" y="4828"/>
                  <a:pt x="8510" y="4779"/>
                </a:cubicBezTo>
                <a:lnTo>
                  <a:pt x="8422" y="4676"/>
                </a:lnTo>
                <a:cubicBezTo>
                  <a:pt x="8429" y="4650"/>
                  <a:pt x="8441" y="4626"/>
                  <a:pt x="8457" y="4606"/>
                </a:cubicBezTo>
                <a:cubicBezTo>
                  <a:pt x="8473" y="4585"/>
                  <a:pt x="8493" y="4568"/>
                  <a:pt x="8516" y="4556"/>
                </a:cubicBezTo>
                <a:cubicBezTo>
                  <a:pt x="8533" y="4547"/>
                  <a:pt x="8551" y="4540"/>
                  <a:pt x="8568" y="4531"/>
                </a:cubicBezTo>
                <a:cubicBezTo>
                  <a:pt x="8584" y="4523"/>
                  <a:pt x="8600" y="4513"/>
                  <a:pt x="8611" y="4497"/>
                </a:cubicBezTo>
                <a:cubicBezTo>
                  <a:pt x="8632" y="4465"/>
                  <a:pt x="8630" y="4420"/>
                  <a:pt x="8605" y="4390"/>
                </a:cubicBezTo>
                <a:cubicBezTo>
                  <a:pt x="8569" y="4346"/>
                  <a:pt x="8503" y="4348"/>
                  <a:pt x="8469" y="4394"/>
                </a:cubicBezTo>
                <a:lnTo>
                  <a:pt x="8612" y="4236"/>
                </a:lnTo>
                <a:lnTo>
                  <a:pt x="8635" y="4144"/>
                </a:lnTo>
                <a:lnTo>
                  <a:pt x="8516" y="4121"/>
                </a:lnTo>
                <a:lnTo>
                  <a:pt x="8428" y="4179"/>
                </a:lnTo>
                <a:lnTo>
                  <a:pt x="8345" y="4243"/>
                </a:lnTo>
                <a:lnTo>
                  <a:pt x="8247" y="4284"/>
                </a:lnTo>
                <a:lnTo>
                  <a:pt x="8165" y="4337"/>
                </a:lnTo>
                <a:lnTo>
                  <a:pt x="8187" y="4237"/>
                </a:lnTo>
                <a:lnTo>
                  <a:pt x="8169" y="4168"/>
                </a:lnTo>
                <a:lnTo>
                  <a:pt x="8101" y="4245"/>
                </a:lnTo>
                <a:cubicBezTo>
                  <a:pt x="8092" y="4260"/>
                  <a:pt x="8081" y="4275"/>
                  <a:pt x="8070" y="4288"/>
                </a:cubicBezTo>
                <a:cubicBezTo>
                  <a:pt x="8059" y="4302"/>
                  <a:pt x="8046" y="4315"/>
                  <a:pt x="8034" y="4328"/>
                </a:cubicBezTo>
                <a:cubicBezTo>
                  <a:pt x="8018" y="4343"/>
                  <a:pt x="8002" y="4357"/>
                  <a:pt x="7985" y="4371"/>
                </a:cubicBezTo>
                <a:cubicBezTo>
                  <a:pt x="7968" y="4384"/>
                  <a:pt x="7950" y="4396"/>
                  <a:pt x="7932" y="4406"/>
                </a:cubicBezTo>
                <a:lnTo>
                  <a:pt x="7988" y="4474"/>
                </a:lnTo>
                <a:lnTo>
                  <a:pt x="8011" y="4602"/>
                </a:lnTo>
                <a:lnTo>
                  <a:pt x="7961" y="4699"/>
                </a:lnTo>
                <a:cubicBezTo>
                  <a:pt x="7938" y="4693"/>
                  <a:pt x="7915" y="4691"/>
                  <a:pt x="7891" y="4691"/>
                </a:cubicBezTo>
                <a:cubicBezTo>
                  <a:pt x="7868" y="4692"/>
                  <a:pt x="7844" y="4697"/>
                  <a:pt x="7822" y="4705"/>
                </a:cubicBezTo>
                <a:cubicBezTo>
                  <a:pt x="7805" y="4711"/>
                  <a:pt x="7788" y="4720"/>
                  <a:pt x="7773" y="4730"/>
                </a:cubicBezTo>
                <a:cubicBezTo>
                  <a:pt x="7757" y="4741"/>
                  <a:pt x="7743" y="4754"/>
                  <a:pt x="7730" y="4768"/>
                </a:cubicBezTo>
                <a:lnTo>
                  <a:pt x="7653" y="4825"/>
                </a:lnTo>
                <a:lnTo>
                  <a:pt x="7523" y="4836"/>
                </a:lnTo>
                <a:lnTo>
                  <a:pt x="7439" y="4904"/>
                </a:lnTo>
                <a:lnTo>
                  <a:pt x="7417" y="4994"/>
                </a:lnTo>
                <a:lnTo>
                  <a:pt x="7422" y="5063"/>
                </a:lnTo>
                <a:cubicBezTo>
                  <a:pt x="7383" y="5079"/>
                  <a:pt x="7346" y="5102"/>
                  <a:pt x="7313" y="5130"/>
                </a:cubicBezTo>
                <a:cubicBezTo>
                  <a:pt x="7291" y="5148"/>
                  <a:pt x="7269" y="5170"/>
                  <a:pt x="7260" y="5198"/>
                </a:cubicBezTo>
                <a:cubicBezTo>
                  <a:pt x="7247" y="5241"/>
                  <a:pt x="7263" y="5288"/>
                  <a:pt x="7295" y="5321"/>
                </a:cubicBezTo>
                <a:cubicBezTo>
                  <a:pt x="7316" y="5341"/>
                  <a:pt x="7342" y="5354"/>
                  <a:pt x="7370" y="5359"/>
                </a:cubicBezTo>
                <a:cubicBezTo>
                  <a:pt x="7397" y="5364"/>
                  <a:pt x="7426" y="5361"/>
                  <a:pt x="7453" y="5349"/>
                </a:cubicBezTo>
                <a:lnTo>
                  <a:pt x="7542" y="5308"/>
                </a:lnTo>
                <a:lnTo>
                  <a:pt x="7633" y="5271"/>
                </a:lnTo>
                <a:cubicBezTo>
                  <a:pt x="7670" y="5268"/>
                  <a:pt x="7706" y="5257"/>
                  <a:pt x="7738" y="5237"/>
                </a:cubicBezTo>
                <a:cubicBezTo>
                  <a:pt x="7773" y="5215"/>
                  <a:pt x="7801" y="5184"/>
                  <a:pt x="7822" y="5148"/>
                </a:cubicBezTo>
                <a:lnTo>
                  <a:pt x="7849" y="5013"/>
                </a:lnTo>
                <a:lnTo>
                  <a:pt x="7909" y="4880"/>
                </a:lnTo>
                <a:lnTo>
                  <a:pt x="7993" y="4788"/>
                </a:lnTo>
                <a:lnTo>
                  <a:pt x="8068" y="4759"/>
                </a:lnTo>
                <a:lnTo>
                  <a:pt x="8124" y="4853"/>
                </a:lnTo>
                <a:lnTo>
                  <a:pt x="8082" y="4887"/>
                </a:lnTo>
                <a:lnTo>
                  <a:pt x="8120" y="4964"/>
                </a:lnTo>
                <a:cubicBezTo>
                  <a:pt x="8133" y="4966"/>
                  <a:pt x="8144" y="4969"/>
                  <a:pt x="8155" y="4974"/>
                </a:cubicBezTo>
                <a:cubicBezTo>
                  <a:pt x="8167" y="4979"/>
                  <a:pt x="8177" y="4986"/>
                  <a:pt x="8187" y="4994"/>
                </a:cubicBezTo>
                <a:cubicBezTo>
                  <a:pt x="8202" y="5006"/>
                  <a:pt x="8214" y="5021"/>
                  <a:pt x="8223" y="5038"/>
                </a:cubicBezTo>
                <a:cubicBezTo>
                  <a:pt x="8232" y="5055"/>
                  <a:pt x="8238" y="5074"/>
                  <a:pt x="8240" y="5094"/>
                </a:cubicBezTo>
                <a:lnTo>
                  <a:pt x="8164" y="5135"/>
                </a:lnTo>
                <a:lnTo>
                  <a:pt x="8063" y="5099"/>
                </a:lnTo>
                <a:lnTo>
                  <a:pt x="8006" y="5180"/>
                </a:lnTo>
                <a:lnTo>
                  <a:pt x="8026" y="5283"/>
                </a:lnTo>
                <a:lnTo>
                  <a:pt x="7983" y="5331"/>
                </a:lnTo>
                <a:lnTo>
                  <a:pt x="7888" y="5335"/>
                </a:lnTo>
                <a:lnTo>
                  <a:pt x="7868" y="5423"/>
                </a:lnTo>
                <a:cubicBezTo>
                  <a:pt x="7898" y="5416"/>
                  <a:pt x="7930" y="5428"/>
                  <a:pt x="7948" y="5456"/>
                </a:cubicBezTo>
                <a:cubicBezTo>
                  <a:pt x="7987" y="5514"/>
                  <a:pt x="7952" y="5594"/>
                  <a:pt x="7886" y="5601"/>
                </a:cubicBezTo>
                <a:cubicBezTo>
                  <a:pt x="7872" y="5601"/>
                  <a:pt x="7858" y="5601"/>
                  <a:pt x="7844" y="5602"/>
                </a:cubicBezTo>
                <a:cubicBezTo>
                  <a:pt x="7830" y="5603"/>
                  <a:pt x="7816" y="5605"/>
                  <a:pt x="7803" y="5608"/>
                </a:cubicBezTo>
                <a:cubicBezTo>
                  <a:pt x="7785" y="5613"/>
                  <a:pt x="7767" y="5619"/>
                  <a:pt x="7750" y="5627"/>
                </a:cubicBezTo>
                <a:cubicBezTo>
                  <a:pt x="7733" y="5635"/>
                  <a:pt x="7717" y="5644"/>
                  <a:pt x="7702" y="5656"/>
                </a:cubicBezTo>
                <a:lnTo>
                  <a:pt x="7800" y="5750"/>
                </a:lnTo>
                <a:cubicBezTo>
                  <a:pt x="7806" y="5735"/>
                  <a:pt x="7814" y="5721"/>
                  <a:pt x="7824" y="5708"/>
                </a:cubicBezTo>
                <a:cubicBezTo>
                  <a:pt x="7835" y="5696"/>
                  <a:pt x="7847" y="5686"/>
                  <a:pt x="7861" y="5678"/>
                </a:cubicBezTo>
                <a:cubicBezTo>
                  <a:pt x="7873" y="5673"/>
                  <a:pt x="7886" y="5669"/>
                  <a:pt x="7898" y="5666"/>
                </a:cubicBezTo>
                <a:cubicBezTo>
                  <a:pt x="7912" y="5664"/>
                  <a:pt x="7925" y="5664"/>
                  <a:pt x="7938" y="5666"/>
                </a:cubicBezTo>
                <a:lnTo>
                  <a:pt x="8058" y="5674"/>
                </a:lnTo>
                <a:lnTo>
                  <a:pt x="8180" y="5633"/>
                </a:lnTo>
                <a:cubicBezTo>
                  <a:pt x="8217" y="5631"/>
                  <a:pt x="8253" y="5631"/>
                  <a:pt x="8289" y="5633"/>
                </a:cubicBezTo>
                <a:cubicBezTo>
                  <a:pt x="8322" y="5634"/>
                  <a:pt x="8355" y="5636"/>
                  <a:pt x="8389" y="5639"/>
                </a:cubicBezTo>
                <a:lnTo>
                  <a:pt x="8523" y="5645"/>
                </a:lnTo>
                <a:lnTo>
                  <a:pt x="8594" y="5645"/>
                </a:lnTo>
                <a:lnTo>
                  <a:pt x="8632" y="5718"/>
                </a:lnTo>
                <a:cubicBezTo>
                  <a:pt x="8618" y="5731"/>
                  <a:pt x="8603" y="5742"/>
                  <a:pt x="8588" y="5753"/>
                </a:cubicBezTo>
                <a:cubicBezTo>
                  <a:pt x="8537" y="5790"/>
                  <a:pt x="8482" y="5820"/>
                  <a:pt x="8424" y="5842"/>
                </a:cubicBezTo>
                <a:cubicBezTo>
                  <a:pt x="8383" y="5858"/>
                  <a:pt x="8340" y="5869"/>
                  <a:pt x="8297" y="5876"/>
                </a:cubicBezTo>
                <a:lnTo>
                  <a:pt x="8225" y="5782"/>
                </a:lnTo>
                <a:lnTo>
                  <a:pt x="8165" y="5865"/>
                </a:lnTo>
                <a:lnTo>
                  <a:pt x="8147" y="5924"/>
                </a:lnTo>
                <a:lnTo>
                  <a:pt x="7804" y="5924"/>
                </a:lnTo>
                <a:lnTo>
                  <a:pt x="7702" y="5966"/>
                </a:lnTo>
                <a:lnTo>
                  <a:pt x="7750" y="6057"/>
                </a:lnTo>
                <a:lnTo>
                  <a:pt x="7822" y="6140"/>
                </a:lnTo>
                <a:lnTo>
                  <a:pt x="7879" y="6197"/>
                </a:lnTo>
                <a:lnTo>
                  <a:pt x="7944" y="6319"/>
                </a:lnTo>
                <a:lnTo>
                  <a:pt x="7970" y="6423"/>
                </a:lnTo>
                <a:lnTo>
                  <a:pt x="8027" y="6606"/>
                </a:lnTo>
                <a:lnTo>
                  <a:pt x="7994" y="6744"/>
                </a:lnTo>
                <a:lnTo>
                  <a:pt x="7952" y="6844"/>
                </a:lnTo>
                <a:lnTo>
                  <a:pt x="7906" y="6901"/>
                </a:lnTo>
                <a:lnTo>
                  <a:pt x="7800" y="6906"/>
                </a:lnTo>
                <a:cubicBezTo>
                  <a:pt x="7788" y="6904"/>
                  <a:pt x="7776" y="6902"/>
                  <a:pt x="7764" y="6900"/>
                </a:cubicBezTo>
                <a:cubicBezTo>
                  <a:pt x="7753" y="6898"/>
                  <a:pt x="7741" y="6896"/>
                  <a:pt x="7729" y="6894"/>
                </a:cubicBezTo>
                <a:cubicBezTo>
                  <a:pt x="7702" y="6890"/>
                  <a:pt x="7674" y="6887"/>
                  <a:pt x="7647" y="6884"/>
                </a:cubicBezTo>
                <a:cubicBezTo>
                  <a:pt x="7620" y="6880"/>
                  <a:pt x="7593" y="6878"/>
                  <a:pt x="7565" y="6875"/>
                </a:cubicBezTo>
                <a:lnTo>
                  <a:pt x="7410" y="6851"/>
                </a:lnTo>
                <a:lnTo>
                  <a:pt x="7314" y="6816"/>
                </a:lnTo>
                <a:lnTo>
                  <a:pt x="7203" y="6781"/>
                </a:lnTo>
                <a:lnTo>
                  <a:pt x="7114" y="6751"/>
                </a:lnTo>
                <a:cubicBezTo>
                  <a:pt x="7069" y="6728"/>
                  <a:pt x="7018" y="6725"/>
                  <a:pt x="6972" y="6744"/>
                </a:cubicBezTo>
                <a:cubicBezTo>
                  <a:pt x="6940" y="6757"/>
                  <a:pt x="6912" y="6780"/>
                  <a:pt x="6893" y="6809"/>
                </a:cubicBezTo>
                <a:lnTo>
                  <a:pt x="6839" y="6970"/>
                </a:lnTo>
                <a:cubicBezTo>
                  <a:pt x="6843" y="6992"/>
                  <a:pt x="6844" y="7014"/>
                  <a:pt x="6844" y="7036"/>
                </a:cubicBezTo>
                <a:cubicBezTo>
                  <a:pt x="6844" y="7075"/>
                  <a:pt x="6839" y="7113"/>
                  <a:pt x="6828" y="7151"/>
                </a:cubicBezTo>
                <a:lnTo>
                  <a:pt x="6768" y="7275"/>
                </a:lnTo>
                <a:cubicBezTo>
                  <a:pt x="6753" y="7304"/>
                  <a:pt x="6737" y="7333"/>
                  <a:pt x="6719" y="7360"/>
                </a:cubicBezTo>
                <a:cubicBezTo>
                  <a:pt x="6686" y="7411"/>
                  <a:pt x="6646" y="7458"/>
                  <a:pt x="6607" y="7505"/>
                </a:cubicBezTo>
                <a:cubicBezTo>
                  <a:pt x="6567" y="7552"/>
                  <a:pt x="6527" y="7599"/>
                  <a:pt x="6487" y="7645"/>
                </a:cubicBezTo>
                <a:lnTo>
                  <a:pt x="6525" y="7748"/>
                </a:lnTo>
                <a:lnTo>
                  <a:pt x="6565" y="7805"/>
                </a:lnTo>
                <a:lnTo>
                  <a:pt x="6521" y="7894"/>
                </a:lnTo>
                <a:cubicBezTo>
                  <a:pt x="6510" y="7908"/>
                  <a:pt x="6504" y="7927"/>
                  <a:pt x="6504" y="7945"/>
                </a:cubicBezTo>
                <a:cubicBezTo>
                  <a:pt x="6504" y="7963"/>
                  <a:pt x="6510" y="7982"/>
                  <a:pt x="6521" y="7996"/>
                </a:cubicBezTo>
                <a:cubicBezTo>
                  <a:pt x="6532" y="8010"/>
                  <a:pt x="6546" y="8019"/>
                  <a:pt x="6561" y="8022"/>
                </a:cubicBezTo>
                <a:cubicBezTo>
                  <a:pt x="6577" y="8026"/>
                  <a:pt x="6594" y="8025"/>
                  <a:pt x="6609" y="8018"/>
                </a:cubicBezTo>
                <a:lnTo>
                  <a:pt x="6701" y="8037"/>
                </a:lnTo>
                <a:lnTo>
                  <a:pt x="6843" y="8088"/>
                </a:lnTo>
                <a:lnTo>
                  <a:pt x="6861" y="8195"/>
                </a:lnTo>
                <a:lnTo>
                  <a:pt x="6916" y="8308"/>
                </a:lnTo>
                <a:lnTo>
                  <a:pt x="6992" y="8308"/>
                </a:lnTo>
                <a:lnTo>
                  <a:pt x="7079" y="8279"/>
                </a:lnTo>
                <a:cubicBezTo>
                  <a:pt x="7119" y="8261"/>
                  <a:pt x="7159" y="8247"/>
                  <a:pt x="7202" y="8237"/>
                </a:cubicBezTo>
                <a:cubicBezTo>
                  <a:pt x="7262" y="8223"/>
                  <a:pt x="7324" y="8216"/>
                  <a:pt x="7387" y="8219"/>
                </a:cubicBezTo>
                <a:lnTo>
                  <a:pt x="7553" y="8184"/>
                </a:lnTo>
                <a:lnTo>
                  <a:pt x="7684" y="8138"/>
                </a:lnTo>
                <a:lnTo>
                  <a:pt x="7861" y="8098"/>
                </a:lnTo>
                <a:cubicBezTo>
                  <a:pt x="7893" y="8074"/>
                  <a:pt x="7922" y="8046"/>
                  <a:pt x="7946" y="8015"/>
                </a:cubicBezTo>
                <a:cubicBezTo>
                  <a:pt x="7982" y="7969"/>
                  <a:pt x="8008" y="7917"/>
                  <a:pt x="8025" y="7860"/>
                </a:cubicBezTo>
                <a:cubicBezTo>
                  <a:pt x="8005" y="7849"/>
                  <a:pt x="7988" y="7833"/>
                  <a:pt x="7976" y="7814"/>
                </a:cubicBezTo>
                <a:cubicBezTo>
                  <a:pt x="7963" y="7794"/>
                  <a:pt x="7956" y="7771"/>
                  <a:pt x="7953" y="7748"/>
                </a:cubicBezTo>
                <a:cubicBezTo>
                  <a:pt x="7949" y="7708"/>
                  <a:pt x="7960" y="7670"/>
                  <a:pt x="7982" y="7641"/>
                </a:cubicBezTo>
                <a:cubicBezTo>
                  <a:pt x="8003" y="7611"/>
                  <a:pt x="8035" y="7590"/>
                  <a:pt x="8073" y="7584"/>
                </a:cubicBezTo>
                <a:cubicBezTo>
                  <a:pt x="8078" y="7568"/>
                  <a:pt x="8085" y="7552"/>
                  <a:pt x="8095" y="7538"/>
                </a:cubicBezTo>
                <a:cubicBezTo>
                  <a:pt x="8105" y="7524"/>
                  <a:pt x="8118" y="7512"/>
                  <a:pt x="8132" y="7503"/>
                </a:cubicBezTo>
                <a:cubicBezTo>
                  <a:pt x="8205" y="7457"/>
                  <a:pt x="8297" y="7491"/>
                  <a:pt x="8378" y="7470"/>
                </a:cubicBezTo>
                <a:cubicBezTo>
                  <a:pt x="8423" y="7458"/>
                  <a:pt x="8462" y="7429"/>
                  <a:pt x="8497" y="7398"/>
                </a:cubicBezTo>
                <a:cubicBezTo>
                  <a:pt x="8530" y="7369"/>
                  <a:pt x="8561" y="7337"/>
                  <a:pt x="8590" y="7303"/>
                </a:cubicBezTo>
                <a:lnTo>
                  <a:pt x="8630" y="7137"/>
                </a:lnTo>
                <a:cubicBezTo>
                  <a:pt x="8633" y="7101"/>
                  <a:pt x="8655" y="7069"/>
                  <a:pt x="8686" y="7054"/>
                </a:cubicBezTo>
                <a:cubicBezTo>
                  <a:pt x="8718" y="7038"/>
                  <a:pt x="8754" y="7042"/>
                  <a:pt x="8788" y="7052"/>
                </a:cubicBezTo>
                <a:cubicBezTo>
                  <a:pt x="8846" y="7070"/>
                  <a:pt x="8898" y="7104"/>
                  <a:pt x="8937" y="7152"/>
                </a:cubicBezTo>
                <a:cubicBezTo>
                  <a:pt x="8963" y="7158"/>
                  <a:pt x="8989" y="7158"/>
                  <a:pt x="9015" y="7152"/>
                </a:cubicBezTo>
                <a:cubicBezTo>
                  <a:pt x="9055" y="7143"/>
                  <a:pt x="9091" y="7120"/>
                  <a:pt x="9129" y="7102"/>
                </a:cubicBezTo>
                <a:cubicBezTo>
                  <a:pt x="9224" y="7057"/>
                  <a:pt x="9331" y="7046"/>
                  <a:pt x="9432" y="7070"/>
                </a:cubicBezTo>
                <a:lnTo>
                  <a:pt x="9453" y="6998"/>
                </a:lnTo>
                <a:lnTo>
                  <a:pt x="9623" y="7010"/>
                </a:lnTo>
                <a:lnTo>
                  <a:pt x="9646" y="7079"/>
                </a:lnTo>
                <a:lnTo>
                  <a:pt x="9618" y="7194"/>
                </a:lnTo>
                <a:lnTo>
                  <a:pt x="9714" y="7306"/>
                </a:lnTo>
                <a:cubicBezTo>
                  <a:pt x="9736" y="7317"/>
                  <a:pt x="9756" y="7329"/>
                  <a:pt x="9776" y="7341"/>
                </a:cubicBezTo>
                <a:cubicBezTo>
                  <a:pt x="9796" y="7354"/>
                  <a:pt x="9816" y="7367"/>
                  <a:pt x="9834" y="7382"/>
                </a:cubicBezTo>
                <a:cubicBezTo>
                  <a:pt x="9867" y="7406"/>
                  <a:pt x="9896" y="7432"/>
                  <a:pt x="9928" y="7456"/>
                </a:cubicBezTo>
                <a:cubicBezTo>
                  <a:pt x="10004" y="7515"/>
                  <a:pt x="10088" y="7562"/>
                  <a:pt x="10176" y="7594"/>
                </a:cubicBezTo>
                <a:cubicBezTo>
                  <a:pt x="10192" y="7646"/>
                  <a:pt x="10218" y="7694"/>
                  <a:pt x="10253" y="7734"/>
                </a:cubicBezTo>
                <a:cubicBezTo>
                  <a:pt x="10286" y="7773"/>
                  <a:pt x="10326" y="7804"/>
                  <a:pt x="10370" y="7825"/>
                </a:cubicBezTo>
                <a:lnTo>
                  <a:pt x="10415" y="7902"/>
                </a:lnTo>
                <a:cubicBezTo>
                  <a:pt x="10427" y="7920"/>
                  <a:pt x="10436" y="7942"/>
                  <a:pt x="10439" y="7964"/>
                </a:cubicBezTo>
                <a:cubicBezTo>
                  <a:pt x="10446" y="8008"/>
                  <a:pt x="10434" y="8051"/>
                  <a:pt x="10406" y="8084"/>
                </a:cubicBezTo>
                <a:cubicBezTo>
                  <a:pt x="10412" y="8109"/>
                  <a:pt x="10405" y="8134"/>
                  <a:pt x="10390" y="8153"/>
                </a:cubicBezTo>
                <a:cubicBezTo>
                  <a:pt x="10371" y="8175"/>
                  <a:pt x="10343" y="8185"/>
                  <a:pt x="10316" y="8179"/>
                </a:cubicBezTo>
                <a:lnTo>
                  <a:pt x="10244" y="8142"/>
                </a:lnTo>
                <a:lnTo>
                  <a:pt x="10174" y="8167"/>
                </a:lnTo>
                <a:lnTo>
                  <a:pt x="10117" y="8154"/>
                </a:lnTo>
                <a:lnTo>
                  <a:pt x="10058" y="8096"/>
                </a:lnTo>
                <a:cubicBezTo>
                  <a:pt x="10037" y="8088"/>
                  <a:pt x="10015" y="8084"/>
                  <a:pt x="9993" y="8084"/>
                </a:cubicBezTo>
                <a:cubicBezTo>
                  <a:pt x="9961" y="8084"/>
                  <a:pt x="9929" y="8092"/>
                  <a:pt x="9901" y="8107"/>
                </a:cubicBezTo>
                <a:lnTo>
                  <a:pt x="9824" y="8180"/>
                </a:lnTo>
                <a:lnTo>
                  <a:pt x="9935" y="8250"/>
                </a:lnTo>
                <a:lnTo>
                  <a:pt x="10041" y="8311"/>
                </a:lnTo>
                <a:lnTo>
                  <a:pt x="10157" y="8375"/>
                </a:lnTo>
                <a:cubicBezTo>
                  <a:pt x="10167" y="8370"/>
                  <a:pt x="10177" y="8368"/>
                  <a:pt x="10187" y="8369"/>
                </a:cubicBezTo>
                <a:cubicBezTo>
                  <a:pt x="10197" y="8370"/>
                  <a:pt x="10206" y="8374"/>
                  <a:pt x="10215" y="8380"/>
                </a:cubicBezTo>
                <a:cubicBezTo>
                  <a:pt x="10233" y="8392"/>
                  <a:pt x="10243" y="8414"/>
                  <a:pt x="10254" y="8434"/>
                </a:cubicBezTo>
                <a:cubicBezTo>
                  <a:pt x="10265" y="8454"/>
                  <a:pt x="10277" y="8473"/>
                  <a:pt x="10298" y="8481"/>
                </a:cubicBezTo>
                <a:cubicBezTo>
                  <a:pt x="10328" y="8494"/>
                  <a:pt x="10357" y="8481"/>
                  <a:pt x="10373" y="8458"/>
                </a:cubicBezTo>
                <a:cubicBezTo>
                  <a:pt x="10390" y="8435"/>
                  <a:pt x="10394" y="8402"/>
                  <a:pt x="10374" y="8375"/>
                </a:cubicBezTo>
                <a:lnTo>
                  <a:pt x="10393" y="8246"/>
                </a:lnTo>
                <a:lnTo>
                  <a:pt x="10494" y="8199"/>
                </a:lnTo>
                <a:lnTo>
                  <a:pt x="10554" y="8142"/>
                </a:lnTo>
                <a:lnTo>
                  <a:pt x="10580" y="8054"/>
                </a:lnTo>
                <a:cubicBezTo>
                  <a:pt x="10612" y="8045"/>
                  <a:pt x="10640" y="8018"/>
                  <a:pt x="10653" y="7986"/>
                </a:cubicBezTo>
                <a:cubicBezTo>
                  <a:pt x="10671" y="7938"/>
                  <a:pt x="10660" y="7884"/>
                  <a:pt x="10624" y="7849"/>
                </a:cubicBezTo>
                <a:lnTo>
                  <a:pt x="10619" y="7744"/>
                </a:lnTo>
                <a:lnTo>
                  <a:pt x="10672" y="7713"/>
                </a:lnTo>
                <a:lnTo>
                  <a:pt x="10733" y="7814"/>
                </a:lnTo>
                <a:lnTo>
                  <a:pt x="10793" y="7857"/>
                </a:lnTo>
                <a:lnTo>
                  <a:pt x="10864" y="7774"/>
                </a:lnTo>
                <a:lnTo>
                  <a:pt x="10787" y="7626"/>
                </a:lnTo>
                <a:lnTo>
                  <a:pt x="10665" y="7580"/>
                </a:lnTo>
                <a:cubicBezTo>
                  <a:pt x="10629" y="7560"/>
                  <a:pt x="10595" y="7534"/>
                  <a:pt x="10566" y="7503"/>
                </a:cubicBezTo>
                <a:cubicBezTo>
                  <a:pt x="10540" y="7476"/>
                  <a:pt x="10518" y="7448"/>
                  <a:pt x="10499" y="7416"/>
                </a:cubicBezTo>
                <a:lnTo>
                  <a:pt x="10392" y="7337"/>
                </a:lnTo>
                <a:lnTo>
                  <a:pt x="10286" y="7255"/>
                </a:lnTo>
                <a:lnTo>
                  <a:pt x="10131" y="7189"/>
                </a:lnTo>
                <a:lnTo>
                  <a:pt x="10091" y="7064"/>
                </a:lnTo>
                <a:lnTo>
                  <a:pt x="10058" y="6966"/>
                </a:lnTo>
                <a:lnTo>
                  <a:pt x="9993" y="6941"/>
                </a:lnTo>
                <a:lnTo>
                  <a:pt x="9970" y="6829"/>
                </a:lnTo>
                <a:lnTo>
                  <a:pt x="10013" y="6739"/>
                </a:lnTo>
                <a:lnTo>
                  <a:pt x="10077" y="6744"/>
                </a:lnTo>
                <a:lnTo>
                  <a:pt x="10122" y="6804"/>
                </a:lnTo>
                <a:lnTo>
                  <a:pt x="10162" y="6893"/>
                </a:lnTo>
                <a:lnTo>
                  <a:pt x="10215" y="6963"/>
                </a:lnTo>
                <a:lnTo>
                  <a:pt x="10310" y="6981"/>
                </a:lnTo>
                <a:lnTo>
                  <a:pt x="10392" y="7040"/>
                </a:lnTo>
                <a:cubicBezTo>
                  <a:pt x="10406" y="7043"/>
                  <a:pt x="10420" y="7049"/>
                  <a:pt x="10431" y="7059"/>
                </a:cubicBezTo>
                <a:cubicBezTo>
                  <a:pt x="10442" y="7069"/>
                  <a:pt x="10451" y="7081"/>
                  <a:pt x="10456" y="7095"/>
                </a:cubicBezTo>
                <a:cubicBezTo>
                  <a:pt x="10464" y="7117"/>
                  <a:pt x="10464" y="7140"/>
                  <a:pt x="10457" y="7160"/>
                </a:cubicBezTo>
                <a:cubicBezTo>
                  <a:pt x="10451" y="7181"/>
                  <a:pt x="10437" y="7199"/>
                  <a:pt x="10419" y="7210"/>
                </a:cubicBezTo>
                <a:lnTo>
                  <a:pt x="10541" y="7252"/>
                </a:lnTo>
                <a:lnTo>
                  <a:pt x="10616" y="7258"/>
                </a:lnTo>
                <a:cubicBezTo>
                  <a:pt x="10642" y="7261"/>
                  <a:pt x="10668" y="7270"/>
                  <a:pt x="10693" y="7280"/>
                </a:cubicBezTo>
                <a:cubicBezTo>
                  <a:pt x="10738" y="7300"/>
                  <a:pt x="10777" y="7328"/>
                  <a:pt x="10811" y="7364"/>
                </a:cubicBezTo>
                <a:lnTo>
                  <a:pt x="10877" y="7399"/>
                </a:lnTo>
                <a:lnTo>
                  <a:pt x="10955" y="7441"/>
                </a:lnTo>
                <a:lnTo>
                  <a:pt x="10952" y="7621"/>
                </a:lnTo>
                <a:lnTo>
                  <a:pt x="10988" y="7838"/>
                </a:lnTo>
                <a:lnTo>
                  <a:pt x="11132" y="7898"/>
                </a:lnTo>
                <a:lnTo>
                  <a:pt x="11187" y="7975"/>
                </a:lnTo>
                <a:lnTo>
                  <a:pt x="11183" y="8110"/>
                </a:lnTo>
                <a:lnTo>
                  <a:pt x="11183" y="8203"/>
                </a:lnTo>
                <a:lnTo>
                  <a:pt x="11213" y="8272"/>
                </a:lnTo>
                <a:lnTo>
                  <a:pt x="11280" y="8276"/>
                </a:lnTo>
                <a:lnTo>
                  <a:pt x="11317" y="8389"/>
                </a:lnTo>
                <a:lnTo>
                  <a:pt x="11408" y="8452"/>
                </a:lnTo>
                <a:lnTo>
                  <a:pt x="11525" y="8452"/>
                </a:lnTo>
                <a:cubicBezTo>
                  <a:pt x="11498" y="8491"/>
                  <a:pt x="11512" y="8548"/>
                  <a:pt x="11555" y="8568"/>
                </a:cubicBezTo>
                <a:cubicBezTo>
                  <a:pt x="11614" y="8595"/>
                  <a:pt x="11678" y="8538"/>
                  <a:pt x="11662" y="8472"/>
                </a:cubicBezTo>
                <a:cubicBezTo>
                  <a:pt x="11596" y="8465"/>
                  <a:pt x="11567" y="8381"/>
                  <a:pt x="11614" y="8330"/>
                </a:cubicBezTo>
                <a:cubicBezTo>
                  <a:pt x="11637" y="8305"/>
                  <a:pt x="11673" y="8301"/>
                  <a:pt x="11702" y="8321"/>
                </a:cubicBezTo>
                <a:lnTo>
                  <a:pt x="11768" y="8373"/>
                </a:lnTo>
                <a:lnTo>
                  <a:pt x="11785" y="8434"/>
                </a:lnTo>
                <a:lnTo>
                  <a:pt x="11791" y="8499"/>
                </a:lnTo>
                <a:lnTo>
                  <a:pt x="11829" y="8633"/>
                </a:lnTo>
                <a:lnTo>
                  <a:pt x="11728" y="8592"/>
                </a:lnTo>
                <a:lnTo>
                  <a:pt x="11659" y="8618"/>
                </a:lnTo>
                <a:cubicBezTo>
                  <a:pt x="11635" y="8642"/>
                  <a:pt x="11627" y="8678"/>
                  <a:pt x="11638" y="8710"/>
                </a:cubicBezTo>
                <a:cubicBezTo>
                  <a:pt x="11662" y="8784"/>
                  <a:pt x="11754" y="8801"/>
                  <a:pt x="11800" y="8739"/>
                </a:cubicBezTo>
                <a:cubicBezTo>
                  <a:pt x="11822" y="8744"/>
                  <a:pt x="11844" y="8748"/>
                  <a:pt x="11867" y="8751"/>
                </a:cubicBezTo>
                <a:cubicBezTo>
                  <a:pt x="11889" y="8754"/>
                  <a:pt x="11911" y="8756"/>
                  <a:pt x="11934" y="8757"/>
                </a:cubicBezTo>
                <a:cubicBezTo>
                  <a:pt x="11960" y="8758"/>
                  <a:pt x="11986" y="8759"/>
                  <a:pt x="12012" y="8758"/>
                </a:cubicBezTo>
                <a:cubicBezTo>
                  <a:pt x="12038" y="8757"/>
                  <a:pt x="12064" y="8755"/>
                  <a:pt x="12090" y="8751"/>
                </a:cubicBezTo>
                <a:cubicBezTo>
                  <a:pt x="12108" y="8726"/>
                  <a:pt x="12109" y="8692"/>
                  <a:pt x="12095" y="8664"/>
                </a:cubicBezTo>
                <a:cubicBezTo>
                  <a:pt x="12059" y="8594"/>
                  <a:pt x="11966" y="8596"/>
                  <a:pt x="11933" y="8666"/>
                </a:cubicBezTo>
                <a:lnTo>
                  <a:pt x="11897" y="8614"/>
                </a:lnTo>
                <a:lnTo>
                  <a:pt x="11865" y="8443"/>
                </a:lnTo>
                <a:lnTo>
                  <a:pt x="11936" y="8461"/>
                </a:lnTo>
                <a:lnTo>
                  <a:pt x="12035" y="8421"/>
                </a:lnTo>
                <a:cubicBezTo>
                  <a:pt x="12035" y="8410"/>
                  <a:pt x="12036" y="8398"/>
                  <a:pt x="12036" y="8387"/>
                </a:cubicBezTo>
                <a:cubicBezTo>
                  <a:pt x="12036" y="8376"/>
                  <a:pt x="12035" y="8365"/>
                  <a:pt x="12035" y="8354"/>
                </a:cubicBezTo>
                <a:cubicBezTo>
                  <a:pt x="12034" y="8339"/>
                  <a:pt x="12033" y="8323"/>
                  <a:pt x="12030" y="8308"/>
                </a:cubicBezTo>
                <a:cubicBezTo>
                  <a:pt x="12028" y="8293"/>
                  <a:pt x="12025" y="8278"/>
                  <a:pt x="12022" y="8262"/>
                </a:cubicBezTo>
                <a:cubicBezTo>
                  <a:pt x="11999" y="8239"/>
                  <a:pt x="11977" y="8215"/>
                  <a:pt x="11956" y="8191"/>
                </a:cubicBezTo>
                <a:cubicBezTo>
                  <a:pt x="11926" y="8159"/>
                  <a:pt x="11897" y="8126"/>
                  <a:pt x="11870" y="8092"/>
                </a:cubicBezTo>
                <a:lnTo>
                  <a:pt x="11746" y="8003"/>
                </a:lnTo>
                <a:lnTo>
                  <a:pt x="11741" y="7887"/>
                </a:lnTo>
                <a:lnTo>
                  <a:pt x="11686" y="7822"/>
                </a:lnTo>
                <a:lnTo>
                  <a:pt x="11610" y="7840"/>
                </a:lnTo>
                <a:lnTo>
                  <a:pt x="11619" y="7699"/>
                </a:lnTo>
                <a:cubicBezTo>
                  <a:pt x="11632" y="7700"/>
                  <a:pt x="11645" y="7700"/>
                  <a:pt x="11658" y="7698"/>
                </a:cubicBezTo>
                <a:cubicBezTo>
                  <a:pt x="11671" y="7697"/>
                  <a:pt x="11684" y="7694"/>
                  <a:pt x="11696" y="7690"/>
                </a:cubicBezTo>
                <a:cubicBezTo>
                  <a:pt x="11714" y="7683"/>
                  <a:pt x="11731" y="7675"/>
                  <a:pt x="11747" y="7664"/>
                </a:cubicBezTo>
                <a:cubicBezTo>
                  <a:pt x="11762" y="7653"/>
                  <a:pt x="11776" y="7640"/>
                  <a:pt x="11788" y="7625"/>
                </a:cubicBezTo>
                <a:cubicBezTo>
                  <a:pt x="11830" y="7583"/>
                  <a:pt x="11896" y="7592"/>
                  <a:pt x="11926" y="7642"/>
                </a:cubicBezTo>
                <a:cubicBezTo>
                  <a:pt x="11956" y="7691"/>
                  <a:pt x="11938" y="7756"/>
                  <a:pt x="11888" y="7780"/>
                </a:cubicBezTo>
                <a:lnTo>
                  <a:pt x="11913" y="7903"/>
                </a:lnTo>
                <a:lnTo>
                  <a:pt x="11979" y="8018"/>
                </a:lnTo>
                <a:lnTo>
                  <a:pt x="12027" y="8121"/>
                </a:lnTo>
                <a:lnTo>
                  <a:pt x="12084" y="8290"/>
                </a:lnTo>
                <a:lnTo>
                  <a:pt x="12100" y="8350"/>
                </a:lnTo>
                <a:lnTo>
                  <a:pt x="12176" y="8380"/>
                </a:lnTo>
                <a:lnTo>
                  <a:pt x="12253" y="8489"/>
                </a:lnTo>
                <a:lnTo>
                  <a:pt x="12268" y="8589"/>
                </a:lnTo>
                <a:lnTo>
                  <a:pt x="12216" y="8642"/>
                </a:lnTo>
                <a:lnTo>
                  <a:pt x="12238" y="8719"/>
                </a:lnTo>
                <a:lnTo>
                  <a:pt x="12318" y="8674"/>
                </a:lnTo>
                <a:lnTo>
                  <a:pt x="12318" y="8550"/>
                </a:lnTo>
                <a:lnTo>
                  <a:pt x="12389" y="8546"/>
                </a:lnTo>
                <a:lnTo>
                  <a:pt x="12383" y="8427"/>
                </a:lnTo>
                <a:lnTo>
                  <a:pt x="12472" y="8380"/>
                </a:lnTo>
                <a:lnTo>
                  <a:pt x="12545" y="8433"/>
                </a:lnTo>
                <a:lnTo>
                  <a:pt x="12583" y="8493"/>
                </a:lnTo>
                <a:lnTo>
                  <a:pt x="12680" y="8492"/>
                </a:lnTo>
                <a:lnTo>
                  <a:pt x="12719" y="8445"/>
                </a:lnTo>
                <a:lnTo>
                  <a:pt x="12771" y="8392"/>
                </a:lnTo>
                <a:lnTo>
                  <a:pt x="12859" y="8339"/>
                </a:lnTo>
                <a:lnTo>
                  <a:pt x="12943" y="8362"/>
                </a:lnTo>
                <a:lnTo>
                  <a:pt x="13031" y="8433"/>
                </a:lnTo>
                <a:lnTo>
                  <a:pt x="13205" y="8441"/>
                </a:lnTo>
                <a:lnTo>
                  <a:pt x="13250" y="8362"/>
                </a:lnTo>
                <a:cubicBezTo>
                  <a:pt x="13261" y="8344"/>
                  <a:pt x="13274" y="8328"/>
                  <a:pt x="13289" y="8313"/>
                </a:cubicBezTo>
                <a:cubicBezTo>
                  <a:pt x="13304" y="8298"/>
                  <a:pt x="13321" y="8285"/>
                  <a:pt x="13339" y="8275"/>
                </a:cubicBezTo>
                <a:cubicBezTo>
                  <a:pt x="13369" y="8257"/>
                  <a:pt x="13402" y="8246"/>
                  <a:pt x="13435" y="8242"/>
                </a:cubicBezTo>
                <a:cubicBezTo>
                  <a:pt x="13468" y="8238"/>
                  <a:pt x="13502" y="8241"/>
                  <a:pt x="13534" y="8250"/>
                </a:cubicBezTo>
                <a:cubicBezTo>
                  <a:pt x="13547" y="8256"/>
                  <a:pt x="13558" y="8264"/>
                  <a:pt x="13566" y="8274"/>
                </a:cubicBezTo>
                <a:cubicBezTo>
                  <a:pt x="13575" y="8284"/>
                  <a:pt x="13582" y="8297"/>
                  <a:pt x="13585" y="8310"/>
                </a:cubicBezTo>
                <a:cubicBezTo>
                  <a:pt x="13605" y="8377"/>
                  <a:pt x="13554" y="8437"/>
                  <a:pt x="13532" y="8502"/>
                </a:cubicBezTo>
                <a:cubicBezTo>
                  <a:pt x="13511" y="8561"/>
                  <a:pt x="13515" y="8626"/>
                  <a:pt x="13511" y="8689"/>
                </a:cubicBezTo>
                <a:cubicBezTo>
                  <a:pt x="13510" y="8714"/>
                  <a:pt x="13507" y="8739"/>
                  <a:pt x="13503" y="8764"/>
                </a:cubicBezTo>
                <a:cubicBezTo>
                  <a:pt x="13499" y="8789"/>
                  <a:pt x="13494" y="8814"/>
                  <a:pt x="13487" y="8838"/>
                </a:cubicBezTo>
                <a:cubicBezTo>
                  <a:pt x="13493" y="8881"/>
                  <a:pt x="13496" y="8923"/>
                  <a:pt x="13497" y="8966"/>
                </a:cubicBezTo>
                <a:cubicBezTo>
                  <a:pt x="13498" y="9010"/>
                  <a:pt x="13497" y="9053"/>
                  <a:pt x="13492" y="9096"/>
                </a:cubicBezTo>
                <a:lnTo>
                  <a:pt x="13456" y="9216"/>
                </a:lnTo>
                <a:cubicBezTo>
                  <a:pt x="13450" y="9229"/>
                  <a:pt x="13443" y="9241"/>
                  <a:pt x="13435" y="9253"/>
                </a:cubicBezTo>
                <a:cubicBezTo>
                  <a:pt x="13427" y="9264"/>
                  <a:pt x="13418" y="9275"/>
                  <a:pt x="13408" y="9285"/>
                </a:cubicBezTo>
                <a:cubicBezTo>
                  <a:pt x="13394" y="9299"/>
                  <a:pt x="13379" y="9311"/>
                  <a:pt x="13362" y="9321"/>
                </a:cubicBezTo>
                <a:cubicBezTo>
                  <a:pt x="13346" y="9331"/>
                  <a:pt x="13328" y="9339"/>
                  <a:pt x="13310" y="9344"/>
                </a:cubicBezTo>
                <a:cubicBezTo>
                  <a:pt x="13276" y="9346"/>
                  <a:pt x="13242" y="9346"/>
                  <a:pt x="13208" y="9344"/>
                </a:cubicBezTo>
                <a:cubicBezTo>
                  <a:pt x="13172" y="9342"/>
                  <a:pt x="13137" y="9338"/>
                  <a:pt x="13102" y="9332"/>
                </a:cubicBezTo>
                <a:lnTo>
                  <a:pt x="13000" y="9338"/>
                </a:lnTo>
                <a:lnTo>
                  <a:pt x="12807" y="9376"/>
                </a:lnTo>
                <a:lnTo>
                  <a:pt x="12754" y="9447"/>
                </a:lnTo>
                <a:lnTo>
                  <a:pt x="12606" y="9481"/>
                </a:lnTo>
                <a:lnTo>
                  <a:pt x="12495" y="9486"/>
                </a:lnTo>
                <a:lnTo>
                  <a:pt x="12345" y="9421"/>
                </a:lnTo>
                <a:lnTo>
                  <a:pt x="12252" y="9392"/>
                </a:lnTo>
                <a:lnTo>
                  <a:pt x="12102" y="9331"/>
                </a:lnTo>
                <a:lnTo>
                  <a:pt x="11902" y="9331"/>
                </a:lnTo>
                <a:lnTo>
                  <a:pt x="11739" y="9319"/>
                </a:lnTo>
                <a:lnTo>
                  <a:pt x="11645" y="9236"/>
                </a:lnTo>
                <a:lnTo>
                  <a:pt x="11536" y="9196"/>
                </a:lnTo>
                <a:lnTo>
                  <a:pt x="11362" y="9203"/>
                </a:lnTo>
                <a:cubicBezTo>
                  <a:pt x="11350" y="9223"/>
                  <a:pt x="11337" y="9241"/>
                  <a:pt x="11323" y="9259"/>
                </a:cubicBezTo>
                <a:cubicBezTo>
                  <a:pt x="11289" y="9301"/>
                  <a:pt x="11250" y="9337"/>
                  <a:pt x="11228" y="9386"/>
                </a:cubicBezTo>
                <a:cubicBezTo>
                  <a:pt x="11211" y="9423"/>
                  <a:pt x="11206" y="9464"/>
                  <a:pt x="11189" y="9500"/>
                </a:cubicBezTo>
                <a:cubicBezTo>
                  <a:pt x="11170" y="9538"/>
                  <a:pt x="11139" y="9568"/>
                  <a:pt x="11102" y="9584"/>
                </a:cubicBezTo>
                <a:cubicBezTo>
                  <a:pt x="11087" y="9591"/>
                  <a:pt x="11071" y="9598"/>
                  <a:pt x="11055" y="9604"/>
                </a:cubicBezTo>
                <a:cubicBezTo>
                  <a:pt x="11039" y="9609"/>
                  <a:pt x="11023" y="9614"/>
                  <a:pt x="11006" y="9617"/>
                </a:cubicBezTo>
                <a:cubicBezTo>
                  <a:pt x="10983" y="9622"/>
                  <a:pt x="10959" y="9625"/>
                  <a:pt x="10935" y="9625"/>
                </a:cubicBezTo>
                <a:cubicBezTo>
                  <a:pt x="10911" y="9625"/>
                  <a:pt x="10887" y="9622"/>
                  <a:pt x="10863" y="9617"/>
                </a:cubicBezTo>
                <a:lnTo>
                  <a:pt x="10757" y="9565"/>
                </a:lnTo>
                <a:lnTo>
                  <a:pt x="10668" y="9516"/>
                </a:lnTo>
                <a:cubicBezTo>
                  <a:pt x="10624" y="9488"/>
                  <a:pt x="10579" y="9463"/>
                  <a:pt x="10533" y="9440"/>
                </a:cubicBezTo>
                <a:cubicBezTo>
                  <a:pt x="10482" y="9416"/>
                  <a:pt x="10430" y="9394"/>
                  <a:pt x="10379" y="9369"/>
                </a:cubicBezTo>
                <a:cubicBezTo>
                  <a:pt x="10338" y="9348"/>
                  <a:pt x="10298" y="9324"/>
                  <a:pt x="10259" y="9299"/>
                </a:cubicBezTo>
                <a:lnTo>
                  <a:pt x="10088" y="9246"/>
                </a:lnTo>
                <a:lnTo>
                  <a:pt x="9903" y="9240"/>
                </a:lnTo>
                <a:lnTo>
                  <a:pt x="9745" y="9135"/>
                </a:lnTo>
                <a:lnTo>
                  <a:pt x="9665" y="9045"/>
                </a:lnTo>
                <a:lnTo>
                  <a:pt x="9588" y="8955"/>
                </a:lnTo>
                <a:lnTo>
                  <a:pt x="9471" y="8973"/>
                </a:lnTo>
                <a:lnTo>
                  <a:pt x="9504" y="8896"/>
                </a:lnTo>
                <a:lnTo>
                  <a:pt x="9632" y="8860"/>
                </a:lnTo>
                <a:lnTo>
                  <a:pt x="9655" y="8731"/>
                </a:lnTo>
                <a:lnTo>
                  <a:pt x="9572" y="8599"/>
                </a:lnTo>
                <a:lnTo>
                  <a:pt x="9578" y="8535"/>
                </a:lnTo>
                <a:lnTo>
                  <a:pt x="9652" y="8414"/>
                </a:lnTo>
                <a:lnTo>
                  <a:pt x="9669" y="8304"/>
                </a:lnTo>
                <a:lnTo>
                  <a:pt x="9582" y="8304"/>
                </a:lnTo>
                <a:lnTo>
                  <a:pt x="9512" y="8269"/>
                </a:lnTo>
                <a:lnTo>
                  <a:pt x="9421" y="8223"/>
                </a:lnTo>
                <a:cubicBezTo>
                  <a:pt x="9365" y="8235"/>
                  <a:pt x="9311" y="8245"/>
                  <a:pt x="9255" y="8253"/>
                </a:cubicBezTo>
                <a:cubicBezTo>
                  <a:pt x="9155" y="8267"/>
                  <a:pt x="9054" y="8274"/>
                  <a:pt x="8954" y="8275"/>
                </a:cubicBezTo>
                <a:cubicBezTo>
                  <a:pt x="8916" y="8290"/>
                  <a:pt x="8876" y="8301"/>
                  <a:pt x="8836" y="8309"/>
                </a:cubicBezTo>
                <a:cubicBezTo>
                  <a:pt x="8796" y="8316"/>
                  <a:pt x="8755" y="8320"/>
                  <a:pt x="8714" y="8321"/>
                </a:cubicBezTo>
                <a:cubicBezTo>
                  <a:pt x="8668" y="8321"/>
                  <a:pt x="8623" y="8317"/>
                  <a:pt x="8578" y="8308"/>
                </a:cubicBezTo>
                <a:cubicBezTo>
                  <a:pt x="8533" y="8300"/>
                  <a:pt x="8489" y="8287"/>
                  <a:pt x="8446" y="8269"/>
                </a:cubicBezTo>
                <a:lnTo>
                  <a:pt x="8385" y="8269"/>
                </a:lnTo>
                <a:lnTo>
                  <a:pt x="8346" y="8315"/>
                </a:lnTo>
                <a:lnTo>
                  <a:pt x="8293" y="8333"/>
                </a:lnTo>
                <a:lnTo>
                  <a:pt x="8221" y="8325"/>
                </a:lnTo>
                <a:lnTo>
                  <a:pt x="8119" y="8312"/>
                </a:lnTo>
                <a:lnTo>
                  <a:pt x="8058" y="8319"/>
                </a:lnTo>
                <a:lnTo>
                  <a:pt x="7953" y="8354"/>
                </a:lnTo>
                <a:cubicBezTo>
                  <a:pt x="7883" y="8367"/>
                  <a:pt x="7812" y="8379"/>
                  <a:pt x="7741" y="8389"/>
                </a:cubicBezTo>
                <a:cubicBezTo>
                  <a:pt x="7684" y="8398"/>
                  <a:pt x="7626" y="8407"/>
                  <a:pt x="7568" y="8414"/>
                </a:cubicBezTo>
                <a:lnTo>
                  <a:pt x="7385" y="8419"/>
                </a:lnTo>
                <a:lnTo>
                  <a:pt x="7279" y="8419"/>
                </a:lnTo>
                <a:cubicBezTo>
                  <a:pt x="7250" y="8421"/>
                  <a:pt x="7221" y="8424"/>
                  <a:pt x="7193" y="8426"/>
                </a:cubicBezTo>
                <a:cubicBezTo>
                  <a:pt x="7146" y="8429"/>
                  <a:pt x="7098" y="8431"/>
                  <a:pt x="7051" y="8431"/>
                </a:cubicBezTo>
                <a:lnTo>
                  <a:pt x="6971" y="8388"/>
                </a:lnTo>
                <a:lnTo>
                  <a:pt x="6893" y="8377"/>
                </a:lnTo>
                <a:lnTo>
                  <a:pt x="6843" y="8407"/>
                </a:lnTo>
                <a:lnTo>
                  <a:pt x="6811" y="8479"/>
                </a:lnTo>
                <a:lnTo>
                  <a:pt x="6732" y="8543"/>
                </a:lnTo>
                <a:lnTo>
                  <a:pt x="6622" y="8577"/>
                </a:lnTo>
                <a:lnTo>
                  <a:pt x="6560" y="8607"/>
                </a:lnTo>
                <a:cubicBezTo>
                  <a:pt x="6538" y="8615"/>
                  <a:pt x="6518" y="8624"/>
                  <a:pt x="6497" y="8634"/>
                </a:cubicBezTo>
                <a:cubicBezTo>
                  <a:pt x="6477" y="8645"/>
                  <a:pt x="6457" y="8656"/>
                  <a:pt x="6437" y="8668"/>
                </a:cubicBezTo>
                <a:cubicBezTo>
                  <a:pt x="6421" y="8678"/>
                  <a:pt x="6404" y="8689"/>
                  <a:pt x="6389" y="8701"/>
                </a:cubicBezTo>
                <a:cubicBezTo>
                  <a:pt x="6373" y="8713"/>
                  <a:pt x="6358" y="8725"/>
                  <a:pt x="6343" y="8738"/>
                </a:cubicBezTo>
                <a:lnTo>
                  <a:pt x="6252" y="8814"/>
                </a:lnTo>
                <a:lnTo>
                  <a:pt x="6163" y="8872"/>
                </a:lnTo>
                <a:lnTo>
                  <a:pt x="6140" y="8962"/>
                </a:lnTo>
                <a:lnTo>
                  <a:pt x="6123" y="9038"/>
                </a:lnTo>
                <a:lnTo>
                  <a:pt x="6102" y="9146"/>
                </a:lnTo>
                <a:lnTo>
                  <a:pt x="6091" y="9204"/>
                </a:lnTo>
                <a:lnTo>
                  <a:pt x="6068" y="9282"/>
                </a:lnTo>
                <a:lnTo>
                  <a:pt x="6015" y="9400"/>
                </a:lnTo>
                <a:lnTo>
                  <a:pt x="5920" y="9453"/>
                </a:lnTo>
                <a:lnTo>
                  <a:pt x="5871" y="9512"/>
                </a:lnTo>
                <a:lnTo>
                  <a:pt x="5756" y="9551"/>
                </a:lnTo>
                <a:cubicBezTo>
                  <a:pt x="5736" y="9563"/>
                  <a:pt x="5714" y="9572"/>
                  <a:pt x="5692" y="9581"/>
                </a:cubicBezTo>
                <a:cubicBezTo>
                  <a:pt x="5636" y="9602"/>
                  <a:pt x="5577" y="9613"/>
                  <a:pt x="5517" y="9615"/>
                </a:cubicBezTo>
                <a:cubicBezTo>
                  <a:pt x="5492" y="9626"/>
                  <a:pt x="5470" y="9642"/>
                  <a:pt x="5452" y="9662"/>
                </a:cubicBezTo>
                <a:cubicBezTo>
                  <a:pt x="5420" y="9697"/>
                  <a:pt x="5400" y="9741"/>
                  <a:pt x="5396" y="9789"/>
                </a:cubicBezTo>
                <a:lnTo>
                  <a:pt x="5328" y="9870"/>
                </a:lnTo>
                <a:cubicBezTo>
                  <a:pt x="5312" y="9894"/>
                  <a:pt x="5293" y="9915"/>
                  <a:pt x="5272" y="9935"/>
                </a:cubicBezTo>
                <a:cubicBezTo>
                  <a:pt x="5240" y="9965"/>
                  <a:pt x="5203" y="9989"/>
                  <a:pt x="5171" y="10020"/>
                </a:cubicBezTo>
                <a:cubicBezTo>
                  <a:pt x="5120" y="10071"/>
                  <a:pt x="5084" y="10135"/>
                  <a:pt x="5041" y="10193"/>
                </a:cubicBezTo>
                <a:cubicBezTo>
                  <a:pt x="5016" y="10226"/>
                  <a:pt x="4987" y="10257"/>
                  <a:pt x="4957" y="10285"/>
                </a:cubicBezTo>
                <a:lnTo>
                  <a:pt x="4810" y="10437"/>
                </a:lnTo>
                <a:lnTo>
                  <a:pt x="4726" y="10502"/>
                </a:lnTo>
                <a:lnTo>
                  <a:pt x="4670" y="10590"/>
                </a:lnTo>
                <a:lnTo>
                  <a:pt x="4573" y="10767"/>
                </a:lnTo>
                <a:lnTo>
                  <a:pt x="4511" y="10861"/>
                </a:lnTo>
                <a:lnTo>
                  <a:pt x="4472" y="10986"/>
                </a:lnTo>
                <a:lnTo>
                  <a:pt x="4534" y="11053"/>
                </a:lnTo>
                <a:lnTo>
                  <a:pt x="4584" y="11177"/>
                </a:lnTo>
                <a:lnTo>
                  <a:pt x="4590" y="11326"/>
                </a:lnTo>
                <a:lnTo>
                  <a:pt x="4579" y="11475"/>
                </a:lnTo>
                <a:lnTo>
                  <a:pt x="4523" y="11585"/>
                </a:lnTo>
                <a:lnTo>
                  <a:pt x="4485" y="11764"/>
                </a:lnTo>
                <a:lnTo>
                  <a:pt x="4451" y="11865"/>
                </a:lnTo>
                <a:lnTo>
                  <a:pt x="4408" y="11945"/>
                </a:lnTo>
                <a:cubicBezTo>
                  <a:pt x="4386" y="11975"/>
                  <a:pt x="4363" y="12004"/>
                  <a:pt x="4339" y="12032"/>
                </a:cubicBezTo>
                <a:cubicBezTo>
                  <a:pt x="4297" y="12082"/>
                  <a:pt x="4252" y="12130"/>
                  <a:pt x="4204" y="12174"/>
                </a:cubicBezTo>
                <a:lnTo>
                  <a:pt x="4204" y="12259"/>
                </a:lnTo>
                <a:lnTo>
                  <a:pt x="4303" y="12353"/>
                </a:lnTo>
                <a:lnTo>
                  <a:pt x="4343" y="12578"/>
                </a:lnTo>
                <a:lnTo>
                  <a:pt x="4366" y="12723"/>
                </a:lnTo>
                <a:lnTo>
                  <a:pt x="4391" y="12786"/>
                </a:lnTo>
                <a:lnTo>
                  <a:pt x="4430" y="12915"/>
                </a:lnTo>
                <a:lnTo>
                  <a:pt x="4460" y="13002"/>
                </a:lnTo>
                <a:lnTo>
                  <a:pt x="4506" y="13089"/>
                </a:lnTo>
                <a:lnTo>
                  <a:pt x="4538" y="13255"/>
                </a:lnTo>
                <a:lnTo>
                  <a:pt x="4593" y="13358"/>
                </a:lnTo>
                <a:lnTo>
                  <a:pt x="4649" y="13452"/>
                </a:lnTo>
                <a:lnTo>
                  <a:pt x="4755" y="13512"/>
                </a:lnTo>
                <a:lnTo>
                  <a:pt x="4765" y="13603"/>
                </a:lnTo>
                <a:lnTo>
                  <a:pt x="4754" y="13671"/>
                </a:lnTo>
                <a:lnTo>
                  <a:pt x="4774" y="13740"/>
                </a:lnTo>
                <a:lnTo>
                  <a:pt x="4811" y="13870"/>
                </a:lnTo>
                <a:lnTo>
                  <a:pt x="4828" y="13963"/>
                </a:lnTo>
                <a:lnTo>
                  <a:pt x="4918" y="14014"/>
                </a:lnTo>
                <a:lnTo>
                  <a:pt x="5065" y="14209"/>
                </a:lnTo>
                <a:lnTo>
                  <a:pt x="5105" y="14361"/>
                </a:lnTo>
                <a:lnTo>
                  <a:pt x="5178" y="14452"/>
                </a:lnTo>
                <a:lnTo>
                  <a:pt x="5271" y="14550"/>
                </a:lnTo>
                <a:lnTo>
                  <a:pt x="5411" y="14675"/>
                </a:lnTo>
                <a:lnTo>
                  <a:pt x="5541" y="14764"/>
                </a:lnTo>
                <a:lnTo>
                  <a:pt x="5710" y="14818"/>
                </a:lnTo>
                <a:lnTo>
                  <a:pt x="5814" y="14799"/>
                </a:lnTo>
                <a:lnTo>
                  <a:pt x="5956" y="14764"/>
                </a:lnTo>
                <a:lnTo>
                  <a:pt x="6176" y="14731"/>
                </a:lnTo>
                <a:cubicBezTo>
                  <a:pt x="6253" y="14717"/>
                  <a:pt x="6332" y="14721"/>
                  <a:pt x="6407" y="14742"/>
                </a:cubicBezTo>
                <a:cubicBezTo>
                  <a:pt x="6479" y="14763"/>
                  <a:pt x="6546" y="14799"/>
                  <a:pt x="6604" y="14847"/>
                </a:cubicBezTo>
                <a:lnTo>
                  <a:pt x="6745" y="14852"/>
                </a:lnTo>
                <a:lnTo>
                  <a:pt x="6895" y="14852"/>
                </a:lnTo>
                <a:lnTo>
                  <a:pt x="7064" y="14816"/>
                </a:lnTo>
                <a:lnTo>
                  <a:pt x="7264" y="14764"/>
                </a:lnTo>
                <a:lnTo>
                  <a:pt x="7405" y="14718"/>
                </a:lnTo>
                <a:cubicBezTo>
                  <a:pt x="7431" y="14719"/>
                  <a:pt x="7458" y="14719"/>
                  <a:pt x="7485" y="14717"/>
                </a:cubicBezTo>
                <a:cubicBezTo>
                  <a:pt x="7512" y="14716"/>
                  <a:pt x="7539" y="14713"/>
                  <a:pt x="7565" y="14708"/>
                </a:cubicBezTo>
                <a:cubicBezTo>
                  <a:pt x="7588" y="14705"/>
                  <a:pt x="7610" y="14700"/>
                  <a:pt x="7633" y="14694"/>
                </a:cubicBezTo>
                <a:cubicBezTo>
                  <a:pt x="7655" y="14689"/>
                  <a:pt x="7677" y="14682"/>
                  <a:pt x="7698" y="14675"/>
                </a:cubicBezTo>
                <a:cubicBezTo>
                  <a:pt x="7738" y="14679"/>
                  <a:pt x="7777" y="14678"/>
                  <a:pt x="7815" y="14675"/>
                </a:cubicBezTo>
                <a:cubicBezTo>
                  <a:pt x="7847" y="14671"/>
                  <a:pt x="7879" y="14666"/>
                  <a:pt x="7910" y="14675"/>
                </a:cubicBezTo>
                <a:cubicBezTo>
                  <a:pt x="7925" y="14679"/>
                  <a:pt x="7940" y="14688"/>
                  <a:pt x="7952" y="14699"/>
                </a:cubicBezTo>
                <a:cubicBezTo>
                  <a:pt x="7964" y="14710"/>
                  <a:pt x="7974" y="14724"/>
                  <a:pt x="7980" y="14739"/>
                </a:cubicBezTo>
                <a:lnTo>
                  <a:pt x="8137" y="14814"/>
                </a:lnTo>
                <a:lnTo>
                  <a:pt x="8184" y="14935"/>
                </a:lnTo>
                <a:lnTo>
                  <a:pt x="8234" y="15000"/>
                </a:lnTo>
                <a:lnTo>
                  <a:pt x="8300" y="15107"/>
                </a:lnTo>
                <a:lnTo>
                  <a:pt x="8459" y="15165"/>
                </a:lnTo>
                <a:lnTo>
                  <a:pt x="8658" y="15173"/>
                </a:lnTo>
                <a:lnTo>
                  <a:pt x="8768" y="15135"/>
                </a:lnTo>
                <a:lnTo>
                  <a:pt x="8881" y="15146"/>
                </a:lnTo>
                <a:lnTo>
                  <a:pt x="8995" y="15204"/>
                </a:lnTo>
                <a:lnTo>
                  <a:pt x="9104" y="15282"/>
                </a:lnTo>
                <a:lnTo>
                  <a:pt x="9113" y="15413"/>
                </a:lnTo>
                <a:lnTo>
                  <a:pt x="9090" y="15503"/>
                </a:lnTo>
                <a:lnTo>
                  <a:pt x="9084" y="15607"/>
                </a:lnTo>
                <a:lnTo>
                  <a:pt x="9067" y="15727"/>
                </a:lnTo>
                <a:lnTo>
                  <a:pt x="9013" y="15809"/>
                </a:lnTo>
                <a:lnTo>
                  <a:pt x="9053" y="15938"/>
                </a:lnTo>
                <a:lnTo>
                  <a:pt x="9065" y="16078"/>
                </a:lnTo>
                <a:lnTo>
                  <a:pt x="8992" y="16152"/>
                </a:lnTo>
                <a:lnTo>
                  <a:pt x="8947" y="16240"/>
                </a:lnTo>
                <a:lnTo>
                  <a:pt x="8976" y="16373"/>
                </a:lnTo>
                <a:lnTo>
                  <a:pt x="9131" y="16509"/>
                </a:lnTo>
                <a:lnTo>
                  <a:pt x="9203" y="16658"/>
                </a:lnTo>
                <a:lnTo>
                  <a:pt x="9281" y="16752"/>
                </a:lnTo>
                <a:lnTo>
                  <a:pt x="9372" y="16818"/>
                </a:lnTo>
                <a:lnTo>
                  <a:pt x="9453" y="16920"/>
                </a:lnTo>
                <a:cubicBezTo>
                  <a:pt x="9478" y="16955"/>
                  <a:pt x="9503" y="16990"/>
                  <a:pt x="9527" y="17026"/>
                </a:cubicBezTo>
                <a:cubicBezTo>
                  <a:pt x="9553" y="17065"/>
                  <a:pt x="9578" y="17105"/>
                  <a:pt x="9602" y="17145"/>
                </a:cubicBezTo>
                <a:cubicBezTo>
                  <a:pt x="9613" y="17185"/>
                  <a:pt x="9624" y="17224"/>
                  <a:pt x="9634" y="17263"/>
                </a:cubicBezTo>
                <a:cubicBezTo>
                  <a:pt x="9645" y="17305"/>
                  <a:pt x="9656" y="17347"/>
                  <a:pt x="9666" y="17390"/>
                </a:cubicBezTo>
                <a:lnTo>
                  <a:pt x="9727" y="17446"/>
                </a:lnTo>
                <a:lnTo>
                  <a:pt x="9769" y="17518"/>
                </a:lnTo>
                <a:lnTo>
                  <a:pt x="9855" y="17631"/>
                </a:lnTo>
                <a:lnTo>
                  <a:pt x="9923" y="17730"/>
                </a:lnTo>
                <a:lnTo>
                  <a:pt x="9855" y="17823"/>
                </a:lnTo>
                <a:lnTo>
                  <a:pt x="9883" y="17933"/>
                </a:lnTo>
                <a:lnTo>
                  <a:pt x="9967" y="18053"/>
                </a:lnTo>
                <a:lnTo>
                  <a:pt x="9984" y="18129"/>
                </a:lnTo>
                <a:lnTo>
                  <a:pt x="10012" y="18283"/>
                </a:lnTo>
                <a:lnTo>
                  <a:pt x="9989" y="18397"/>
                </a:lnTo>
                <a:lnTo>
                  <a:pt x="9928" y="18508"/>
                </a:lnTo>
                <a:lnTo>
                  <a:pt x="9882" y="18582"/>
                </a:lnTo>
                <a:lnTo>
                  <a:pt x="9805" y="18661"/>
                </a:lnTo>
                <a:lnTo>
                  <a:pt x="9762" y="18740"/>
                </a:lnTo>
                <a:lnTo>
                  <a:pt x="9729" y="18843"/>
                </a:lnTo>
                <a:lnTo>
                  <a:pt x="9723" y="18951"/>
                </a:lnTo>
                <a:lnTo>
                  <a:pt x="9706" y="19073"/>
                </a:lnTo>
                <a:lnTo>
                  <a:pt x="9675" y="19239"/>
                </a:lnTo>
                <a:lnTo>
                  <a:pt x="9686" y="19317"/>
                </a:lnTo>
                <a:lnTo>
                  <a:pt x="9730" y="19404"/>
                </a:lnTo>
                <a:lnTo>
                  <a:pt x="9741" y="19473"/>
                </a:lnTo>
                <a:lnTo>
                  <a:pt x="9804" y="19575"/>
                </a:lnTo>
                <a:lnTo>
                  <a:pt x="9882" y="19671"/>
                </a:lnTo>
                <a:lnTo>
                  <a:pt x="9948" y="19783"/>
                </a:lnTo>
                <a:lnTo>
                  <a:pt x="10014" y="19837"/>
                </a:lnTo>
                <a:lnTo>
                  <a:pt x="10087" y="19924"/>
                </a:lnTo>
                <a:lnTo>
                  <a:pt x="10134" y="20005"/>
                </a:lnTo>
                <a:lnTo>
                  <a:pt x="10183" y="20128"/>
                </a:lnTo>
                <a:lnTo>
                  <a:pt x="10234" y="20251"/>
                </a:lnTo>
                <a:lnTo>
                  <a:pt x="10265" y="20351"/>
                </a:lnTo>
                <a:lnTo>
                  <a:pt x="10340" y="20509"/>
                </a:lnTo>
                <a:lnTo>
                  <a:pt x="10395" y="20665"/>
                </a:lnTo>
                <a:lnTo>
                  <a:pt x="10452" y="20765"/>
                </a:lnTo>
                <a:lnTo>
                  <a:pt x="10508" y="20823"/>
                </a:lnTo>
                <a:lnTo>
                  <a:pt x="10586" y="20889"/>
                </a:lnTo>
                <a:cubicBezTo>
                  <a:pt x="10615" y="20907"/>
                  <a:pt x="10645" y="20925"/>
                  <a:pt x="10674" y="20942"/>
                </a:cubicBezTo>
                <a:cubicBezTo>
                  <a:pt x="10715" y="20967"/>
                  <a:pt x="10756" y="20991"/>
                  <a:pt x="10798" y="21015"/>
                </a:cubicBezTo>
                <a:lnTo>
                  <a:pt x="10881" y="21081"/>
                </a:lnTo>
                <a:lnTo>
                  <a:pt x="10965" y="21176"/>
                </a:lnTo>
                <a:lnTo>
                  <a:pt x="10975" y="21315"/>
                </a:lnTo>
                <a:lnTo>
                  <a:pt x="10912" y="21343"/>
                </a:lnTo>
                <a:lnTo>
                  <a:pt x="10908" y="21451"/>
                </a:lnTo>
                <a:lnTo>
                  <a:pt x="10975" y="21500"/>
                </a:lnTo>
                <a:lnTo>
                  <a:pt x="11095" y="21539"/>
                </a:lnTo>
                <a:lnTo>
                  <a:pt x="11268" y="21600"/>
                </a:lnTo>
                <a:lnTo>
                  <a:pt x="11338" y="21576"/>
                </a:lnTo>
                <a:lnTo>
                  <a:pt x="11418" y="21547"/>
                </a:lnTo>
                <a:lnTo>
                  <a:pt x="11644" y="21530"/>
                </a:lnTo>
                <a:lnTo>
                  <a:pt x="11850" y="21518"/>
                </a:lnTo>
                <a:lnTo>
                  <a:pt x="12007" y="21484"/>
                </a:lnTo>
                <a:lnTo>
                  <a:pt x="12158" y="21447"/>
                </a:lnTo>
                <a:lnTo>
                  <a:pt x="12317" y="21420"/>
                </a:lnTo>
                <a:cubicBezTo>
                  <a:pt x="12341" y="21414"/>
                  <a:pt x="12366" y="21407"/>
                  <a:pt x="12389" y="21398"/>
                </a:cubicBezTo>
                <a:cubicBezTo>
                  <a:pt x="12413" y="21389"/>
                  <a:pt x="12437" y="21380"/>
                  <a:pt x="12460" y="21369"/>
                </a:cubicBezTo>
                <a:cubicBezTo>
                  <a:pt x="12482" y="21358"/>
                  <a:pt x="12503" y="21346"/>
                  <a:pt x="12524" y="21334"/>
                </a:cubicBezTo>
                <a:cubicBezTo>
                  <a:pt x="12545" y="21321"/>
                  <a:pt x="12566" y="21308"/>
                  <a:pt x="12586" y="21293"/>
                </a:cubicBezTo>
                <a:lnTo>
                  <a:pt x="12693" y="21210"/>
                </a:lnTo>
                <a:lnTo>
                  <a:pt x="12876" y="21134"/>
                </a:lnTo>
                <a:lnTo>
                  <a:pt x="13001" y="21037"/>
                </a:lnTo>
                <a:lnTo>
                  <a:pt x="13089" y="20946"/>
                </a:lnTo>
                <a:lnTo>
                  <a:pt x="13162" y="20803"/>
                </a:lnTo>
                <a:lnTo>
                  <a:pt x="13268" y="20780"/>
                </a:lnTo>
                <a:lnTo>
                  <a:pt x="13358" y="20686"/>
                </a:lnTo>
                <a:lnTo>
                  <a:pt x="13402" y="20602"/>
                </a:lnTo>
                <a:lnTo>
                  <a:pt x="13492" y="20490"/>
                </a:lnTo>
                <a:lnTo>
                  <a:pt x="13492" y="20384"/>
                </a:lnTo>
                <a:lnTo>
                  <a:pt x="13493" y="20307"/>
                </a:lnTo>
                <a:lnTo>
                  <a:pt x="13566" y="20272"/>
                </a:lnTo>
                <a:lnTo>
                  <a:pt x="13835" y="20198"/>
                </a:lnTo>
                <a:lnTo>
                  <a:pt x="13971" y="20110"/>
                </a:lnTo>
                <a:lnTo>
                  <a:pt x="14042" y="19914"/>
                </a:lnTo>
                <a:lnTo>
                  <a:pt x="14032" y="19735"/>
                </a:lnTo>
                <a:lnTo>
                  <a:pt x="13916" y="19544"/>
                </a:lnTo>
                <a:lnTo>
                  <a:pt x="14042" y="19400"/>
                </a:lnTo>
                <a:cubicBezTo>
                  <a:pt x="14086" y="19352"/>
                  <a:pt x="14134" y="19310"/>
                  <a:pt x="14185" y="19271"/>
                </a:cubicBezTo>
                <a:cubicBezTo>
                  <a:pt x="14269" y="19209"/>
                  <a:pt x="14360" y="19159"/>
                  <a:pt x="14457" y="19124"/>
                </a:cubicBezTo>
                <a:lnTo>
                  <a:pt x="14535" y="19039"/>
                </a:lnTo>
                <a:lnTo>
                  <a:pt x="14708" y="18911"/>
                </a:lnTo>
                <a:lnTo>
                  <a:pt x="14776" y="18858"/>
                </a:lnTo>
                <a:cubicBezTo>
                  <a:pt x="14842" y="18844"/>
                  <a:pt x="14901" y="18805"/>
                  <a:pt x="14941" y="18747"/>
                </a:cubicBezTo>
                <a:cubicBezTo>
                  <a:pt x="14984" y="18684"/>
                  <a:pt x="15000" y="18605"/>
                  <a:pt x="14987" y="18530"/>
                </a:cubicBezTo>
                <a:cubicBezTo>
                  <a:pt x="14982" y="18458"/>
                  <a:pt x="14987" y="18386"/>
                  <a:pt x="15002" y="18316"/>
                </a:cubicBezTo>
                <a:cubicBezTo>
                  <a:pt x="15018" y="18244"/>
                  <a:pt x="15044" y="18174"/>
                  <a:pt x="15063" y="18103"/>
                </a:cubicBezTo>
                <a:cubicBezTo>
                  <a:pt x="15084" y="18027"/>
                  <a:pt x="15096" y="17948"/>
                  <a:pt x="15107" y="17869"/>
                </a:cubicBezTo>
                <a:cubicBezTo>
                  <a:pt x="15113" y="17819"/>
                  <a:pt x="15119" y="17769"/>
                  <a:pt x="15123" y="17718"/>
                </a:cubicBezTo>
                <a:lnTo>
                  <a:pt x="15059" y="17661"/>
                </a:lnTo>
                <a:lnTo>
                  <a:pt x="14999" y="17621"/>
                </a:lnTo>
                <a:lnTo>
                  <a:pt x="14962" y="17461"/>
                </a:lnTo>
                <a:lnTo>
                  <a:pt x="14937" y="17364"/>
                </a:lnTo>
                <a:lnTo>
                  <a:pt x="15026" y="17313"/>
                </a:lnTo>
                <a:cubicBezTo>
                  <a:pt x="15065" y="17294"/>
                  <a:pt x="15066" y="17236"/>
                  <a:pt x="15030" y="17214"/>
                </a:cubicBezTo>
                <a:cubicBezTo>
                  <a:pt x="15001" y="17196"/>
                  <a:pt x="14966" y="17217"/>
                  <a:pt x="14934" y="17209"/>
                </a:cubicBezTo>
                <a:cubicBezTo>
                  <a:pt x="14902" y="17200"/>
                  <a:pt x="14884" y="17174"/>
                  <a:pt x="14880" y="17145"/>
                </a:cubicBezTo>
                <a:cubicBezTo>
                  <a:pt x="14876" y="17115"/>
                  <a:pt x="14887" y="17084"/>
                  <a:pt x="14915" y="17065"/>
                </a:cubicBezTo>
                <a:lnTo>
                  <a:pt x="14973" y="16990"/>
                </a:lnTo>
                <a:lnTo>
                  <a:pt x="14994" y="16886"/>
                </a:lnTo>
                <a:lnTo>
                  <a:pt x="14929" y="16861"/>
                </a:lnTo>
                <a:lnTo>
                  <a:pt x="14916" y="16733"/>
                </a:lnTo>
                <a:lnTo>
                  <a:pt x="14987" y="16590"/>
                </a:lnTo>
                <a:cubicBezTo>
                  <a:pt x="15022" y="16553"/>
                  <a:pt x="15054" y="16513"/>
                  <a:pt x="15081" y="16470"/>
                </a:cubicBezTo>
                <a:cubicBezTo>
                  <a:pt x="15103" y="16434"/>
                  <a:pt x="15123" y="16396"/>
                  <a:pt x="15138" y="16356"/>
                </a:cubicBezTo>
                <a:lnTo>
                  <a:pt x="15190" y="16258"/>
                </a:lnTo>
                <a:lnTo>
                  <a:pt x="15276" y="16155"/>
                </a:lnTo>
                <a:lnTo>
                  <a:pt x="15364" y="16036"/>
                </a:lnTo>
                <a:lnTo>
                  <a:pt x="15438" y="15919"/>
                </a:lnTo>
                <a:lnTo>
                  <a:pt x="15540" y="15711"/>
                </a:lnTo>
                <a:lnTo>
                  <a:pt x="15648" y="15565"/>
                </a:lnTo>
                <a:lnTo>
                  <a:pt x="15741" y="15393"/>
                </a:lnTo>
                <a:lnTo>
                  <a:pt x="15814" y="15318"/>
                </a:lnTo>
                <a:lnTo>
                  <a:pt x="15914" y="15241"/>
                </a:lnTo>
                <a:lnTo>
                  <a:pt x="16004" y="15157"/>
                </a:lnTo>
                <a:lnTo>
                  <a:pt x="16076" y="15081"/>
                </a:lnTo>
                <a:cubicBezTo>
                  <a:pt x="16097" y="15047"/>
                  <a:pt x="16121" y="15015"/>
                  <a:pt x="16144" y="14983"/>
                </a:cubicBezTo>
                <a:cubicBezTo>
                  <a:pt x="16179" y="14935"/>
                  <a:pt x="16215" y="14891"/>
                  <a:pt x="16254" y="14847"/>
                </a:cubicBezTo>
                <a:lnTo>
                  <a:pt x="16306" y="14761"/>
                </a:lnTo>
                <a:lnTo>
                  <a:pt x="16369" y="14606"/>
                </a:lnTo>
                <a:lnTo>
                  <a:pt x="16476" y="14473"/>
                </a:lnTo>
                <a:lnTo>
                  <a:pt x="16547" y="14303"/>
                </a:lnTo>
                <a:lnTo>
                  <a:pt x="16577" y="14215"/>
                </a:lnTo>
                <a:lnTo>
                  <a:pt x="16600" y="14022"/>
                </a:lnTo>
                <a:lnTo>
                  <a:pt x="16656" y="13929"/>
                </a:lnTo>
                <a:lnTo>
                  <a:pt x="16692" y="13840"/>
                </a:lnTo>
                <a:lnTo>
                  <a:pt x="16713" y="13713"/>
                </a:lnTo>
                <a:lnTo>
                  <a:pt x="16764" y="13574"/>
                </a:lnTo>
                <a:lnTo>
                  <a:pt x="16781" y="13449"/>
                </a:lnTo>
                <a:lnTo>
                  <a:pt x="16798" y="13332"/>
                </a:lnTo>
                <a:lnTo>
                  <a:pt x="16845" y="13197"/>
                </a:lnTo>
                <a:lnTo>
                  <a:pt x="16909" y="13151"/>
                </a:lnTo>
                <a:lnTo>
                  <a:pt x="16909" y="13071"/>
                </a:lnTo>
                <a:lnTo>
                  <a:pt x="16858" y="13017"/>
                </a:lnTo>
                <a:lnTo>
                  <a:pt x="16858" y="12861"/>
                </a:lnTo>
                <a:lnTo>
                  <a:pt x="16796" y="12778"/>
                </a:lnTo>
                <a:lnTo>
                  <a:pt x="16688" y="12877"/>
                </a:lnTo>
                <a:lnTo>
                  <a:pt x="16582" y="12979"/>
                </a:lnTo>
                <a:lnTo>
                  <a:pt x="16383" y="13056"/>
                </a:lnTo>
                <a:lnTo>
                  <a:pt x="16219" y="13128"/>
                </a:lnTo>
                <a:lnTo>
                  <a:pt x="15978" y="13241"/>
                </a:lnTo>
                <a:lnTo>
                  <a:pt x="15810" y="13349"/>
                </a:lnTo>
                <a:lnTo>
                  <a:pt x="15733" y="13371"/>
                </a:lnTo>
                <a:lnTo>
                  <a:pt x="15650" y="13294"/>
                </a:lnTo>
                <a:lnTo>
                  <a:pt x="15546" y="13241"/>
                </a:lnTo>
                <a:cubicBezTo>
                  <a:pt x="15530" y="13239"/>
                  <a:pt x="15516" y="13232"/>
                  <a:pt x="15504" y="13221"/>
                </a:cubicBezTo>
                <a:cubicBezTo>
                  <a:pt x="15492" y="13211"/>
                  <a:pt x="15483" y="13197"/>
                  <a:pt x="15478" y="13181"/>
                </a:cubicBezTo>
                <a:cubicBezTo>
                  <a:pt x="15472" y="13159"/>
                  <a:pt x="15474" y="13137"/>
                  <a:pt x="15482" y="13119"/>
                </a:cubicBezTo>
                <a:cubicBezTo>
                  <a:pt x="15490" y="13100"/>
                  <a:pt x="15504" y="13084"/>
                  <a:pt x="15523" y="13075"/>
                </a:cubicBezTo>
                <a:lnTo>
                  <a:pt x="15436" y="12959"/>
                </a:lnTo>
                <a:lnTo>
                  <a:pt x="15352" y="12800"/>
                </a:lnTo>
                <a:lnTo>
                  <a:pt x="15251" y="12712"/>
                </a:lnTo>
                <a:lnTo>
                  <a:pt x="15144" y="12623"/>
                </a:lnTo>
                <a:lnTo>
                  <a:pt x="15033" y="12570"/>
                </a:lnTo>
                <a:lnTo>
                  <a:pt x="14929" y="12528"/>
                </a:lnTo>
                <a:lnTo>
                  <a:pt x="14812" y="12451"/>
                </a:lnTo>
                <a:lnTo>
                  <a:pt x="14722" y="12350"/>
                </a:lnTo>
                <a:cubicBezTo>
                  <a:pt x="14714" y="12325"/>
                  <a:pt x="14707" y="12299"/>
                  <a:pt x="14700" y="12274"/>
                </a:cubicBezTo>
                <a:cubicBezTo>
                  <a:pt x="14693" y="12248"/>
                  <a:pt x="14688" y="12222"/>
                  <a:pt x="14683" y="12196"/>
                </a:cubicBezTo>
                <a:cubicBezTo>
                  <a:pt x="14678" y="12166"/>
                  <a:pt x="14674" y="12135"/>
                  <a:pt x="14671" y="12104"/>
                </a:cubicBezTo>
                <a:cubicBezTo>
                  <a:pt x="14668" y="12074"/>
                  <a:pt x="14667" y="12043"/>
                  <a:pt x="14666" y="12012"/>
                </a:cubicBezTo>
                <a:lnTo>
                  <a:pt x="14549" y="11914"/>
                </a:lnTo>
                <a:cubicBezTo>
                  <a:pt x="14485" y="11915"/>
                  <a:pt x="14422" y="11893"/>
                  <a:pt x="14374" y="11850"/>
                </a:cubicBezTo>
                <a:cubicBezTo>
                  <a:pt x="14338" y="11818"/>
                  <a:pt x="14312" y="11777"/>
                  <a:pt x="14296" y="11730"/>
                </a:cubicBezTo>
                <a:cubicBezTo>
                  <a:pt x="14300" y="11703"/>
                  <a:pt x="14301" y="11676"/>
                  <a:pt x="14300" y="11649"/>
                </a:cubicBezTo>
                <a:cubicBezTo>
                  <a:pt x="14299" y="11622"/>
                  <a:pt x="14295" y="11594"/>
                  <a:pt x="14290" y="11568"/>
                </a:cubicBezTo>
                <a:cubicBezTo>
                  <a:pt x="14284" y="11537"/>
                  <a:pt x="14275" y="11508"/>
                  <a:pt x="14263" y="11479"/>
                </a:cubicBezTo>
                <a:cubicBezTo>
                  <a:pt x="14252" y="11451"/>
                  <a:pt x="14238" y="11423"/>
                  <a:pt x="14221" y="11398"/>
                </a:cubicBezTo>
                <a:lnTo>
                  <a:pt x="14189" y="11240"/>
                </a:lnTo>
                <a:lnTo>
                  <a:pt x="14121" y="11118"/>
                </a:lnTo>
                <a:lnTo>
                  <a:pt x="14010" y="11064"/>
                </a:lnTo>
                <a:lnTo>
                  <a:pt x="13943" y="10953"/>
                </a:lnTo>
                <a:lnTo>
                  <a:pt x="13925" y="10855"/>
                </a:lnTo>
                <a:lnTo>
                  <a:pt x="13911" y="10776"/>
                </a:lnTo>
                <a:lnTo>
                  <a:pt x="13793" y="10652"/>
                </a:lnTo>
                <a:lnTo>
                  <a:pt x="13759" y="10514"/>
                </a:lnTo>
                <a:cubicBezTo>
                  <a:pt x="13716" y="10489"/>
                  <a:pt x="13679" y="10453"/>
                  <a:pt x="13653" y="10409"/>
                </a:cubicBezTo>
                <a:cubicBezTo>
                  <a:pt x="13624" y="10360"/>
                  <a:pt x="13608" y="10306"/>
                  <a:pt x="13607" y="10249"/>
                </a:cubicBezTo>
                <a:lnTo>
                  <a:pt x="13528" y="10152"/>
                </a:lnTo>
                <a:lnTo>
                  <a:pt x="13524" y="10054"/>
                </a:lnTo>
                <a:lnTo>
                  <a:pt x="13608" y="10051"/>
                </a:lnTo>
                <a:lnTo>
                  <a:pt x="13721" y="10068"/>
                </a:lnTo>
                <a:lnTo>
                  <a:pt x="13749" y="10170"/>
                </a:lnTo>
                <a:cubicBezTo>
                  <a:pt x="13777" y="10199"/>
                  <a:pt x="13802" y="10231"/>
                  <a:pt x="13825" y="10266"/>
                </a:cubicBezTo>
                <a:cubicBezTo>
                  <a:pt x="13851" y="10304"/>
                  <a:pt x="13873" y="10345"/>
                  <a:pt x="13890" y="10389"/>
                </a:cubicBezTo>
                <a:lnTo>
                  <a:pt x="13950" y="10509"/>
                </a:lnTo>
                <a:lnTo>
                  <a:pt x="14017" y="10526"/>
                </a:lnTo>
                <a:lnTo>
                  <a:pt x="14107" y="10551"/>
                </a:lnTo>
                <a:lnTo>
                  <a:pt x="14096" y="10613"/>
                </a:lnTo>
                <a:lnTo>
                  <a:pt x="14143" y="10703"/>
                </a:lnTo>
                <a:lnTo>
                  <a:pt x="14229" y="10767"/>
                </a:lnTo>
                <a:lnTo>
                  <a:pt x="14318" y="10842"/>
                </a:lnTo>
                <a:lnTo>
                  <a:pt x="14379" y="10907"/>
                </a:lnTo>
                <a:lnTo>
                  <a:pt x="14453" y="11028"/>
                </a:lnTo>
                <a:lnTo>
                  <a:pt x="14489" y="11099"/>
                </a:lnTo>
                <a:lnTo>
                  <a:pt x="14462" y="11196"/>
                </a:lnTo>
                <a:cubicBezTo>
                  <a:pt x="14492" y="11236"/>
                  <a:pt x="14516" y="11280"/>
                  <a:pt x="14534" y="11327"/>
                </a:cubicBezTo>
                <a:cubicBezTo>
                  <a:pt x="14547" y="11365"/>
                  <a:pt x="14557" y="11405"/>
                  <a:pt x="14562" y="11445"/>
                </a:cubicBezTo>
                <a:lnTo>
                  <a:pt x="14604" y="11530"/>
                </a:lnTo>
                <a:lnTo>
                  <a:pt x="14855" y="11581"/>
                </a:lnTo>
                <a:cubicBezTo>
                  <a:pt x="14867" y="11590"/>
                  <a:pt x="14878" y="11599"/>
                  <a:pt x="14888" y="11609"/>
                </a:cubicBezTo>
                <a:cubicBezTo>
                  <a:pt x="14898" y="11619"/>
                  <a:pt x="14908" y="11629"/>
                  <a:pt x="14916" y="11641"/>
                </a:cubicBezTo>
                <a:cubicBezTo>
                  <a:pt x="14938" y="11669"/>
                  <a:pt x="14955" y="11702"/>
                  <a:pt x="14964" y="11737"/>
                </a:cubicBezTo>
                <a:cubicBezTo>
                  <a:pt x="14974" y="11773"/>
                  <a:pt x="14977" y="11810"/>
                  <a:pt x="14974" y="11846"/>
                </a:cubicBezTo>
                <a:lnTo>
                  <a:pt x="15057" y="11943"/>
                </a:lnTo>
                <a:lnTo>
                  <a:pt x="15187" y="12016"/>
                </a:lnTo>
                <a:lnTo>
                  <a:pt x="15186" y="12107"/>
                </a:lnTo>
                <a:lnTo>
                  <a:pt x="15232" y="12169"/>
                </a:lnTo>
                <a:cubicBezTo>
                  <a:pt x="15245" y="12177"/>
                  <a:pt x="15257" y="12187"/>
                  <a:pt x="15267" y="12199"/>
                </a:cubicBezTo>
                <a:cubicBezTo>
                  <a:pt x="15278" y="12211"/>
                  <a:pt x="15286" y="12225"/>
                  <a:pt x="15292" y="12241"/>
                </a:cubicBezTo>
                <a:cubicBezTo>
                  <a:pt x="15299" y="12259"/>
                  <a:pt x="15303" y="12278"/>
                  <a:pt x="15303" y="12298"/>
                </a:cubicBezTo>
                <a:cubicBezTo>
                  <a:pt x="15303" y="12318"/>
                  <a:pt x="15299" y="12337"/>
                  <a:pt x="15292" y="12355"/>
                </a:cubicBezTo>
                <a:lnTo>
                  <a:pt x="15287" y="12521"/>
                </a:lnTo>
                <a:lnTo>
                  <a:pt x="15369" y="12598"/>
                </a:lnTo>
                <a:lnTo>
                  <a:pt x="15436" y="12767"/>
                </a:lnTo>
                <a:lnTo>
                  <a:pt x="15475" y="12843"/>
                </a:lnTo>
                <a:lnTo>
                  <a:pt x="15574" y="12958"/>
                </a:lnTo>
                <a:lnTo>
                  <a:pt x="15666" y="13008"/>
                </a:lnTo>
                <a:lnTo>
                  <a:pt x="15777" y="12947"/>
                </a:lnTo>
                <a:cubicBezTo>
                  <a:pt x="15796" y="12932"/>
                  <a:pt x="15814" y="12916"/>
                  <a:pt x="15833" y="12900"/>
                </a:cubicBezTo>
                <a:cubicBezTo>
                  <a:pt x="15851" y="12883"/>
                  <a:pt x="15868" y="12866"/>
                  <a:pt x="15885" y="12848"/>
                </a:cubicBezTo>
                <a:cubicBezTo>
                  <a:pt x="15898" y="12835"/>
                  <a:pt x="15911" y="12821"/>
                  <a:pt x="15924" y="12806"/>
                </a:cubicBezTo>
                <a:cubicBezTo>
                  <a:pt x="15936" y="12792"/>
                  <a:pt x="15949" y="12777"/>
                  <a:pt x="15960" y="12762"/>
                </a:cubicBezTo>
                <a:lnTo>
                  <a:pt x="16083" y="12702"/>
                </a:lnTo>
                <a:lnTo>
                  <a:pt x="16221" y="12617"/>
                </a:lnTo>
                <a:lnTo>
                  <a:pt x="16286" y="12596"/>
                </a:lnTo>
                <a:lnTo>
                  <a:pt x="16384" y="12555"/>
                </a:lnTo>
                <a:lnTo>
                  <a:pt x="16445" y="12442"/>
                </a:lnTo>
                <a:lnTo>
                  <a:pt x="16501" y="12366"/>
                </a:lnTo>
                <a:cubicBezTo>
                  <a:pt x="16539" y="12342"/>
                  <a:pt x="16577" y="12320"/>
                  <a:pt x="16615" y="12299"/>
                </a:cubicBezTo>
                <a:cubicBezTo>
                  <a:pt x="16649" y="12280"/>
                  <a:pt x="16684" y="12261"/>
                  <a:pt x="16716" y="12238"/>
                </a:cubicBezTo>
                <a:cubicBezTo>
                  <a:pt x="16757" y="12207"/>
                  <a:pt x="16793" y="12169"/>
                  <a:pt x="16819" y="12123"/>
                </a:cubicBezTo>
                <a:lnTo>
                  <a:pt x="16883" y="11978"/>
                </a:lnTo>
                <a:cubicBezTo>
                  <a:pt x="16885" y="11944"/>
                  <a:pt x="16896" y="11910"/>
                  <a:pt x="16912" y="11880"/>
                </a:cubicBezTo>
                <a:cubicBezTo>
                  <a:pt x="16942" y="11827"/>
                  <a:pt x="16991" y="11789"/>
                  <a:pt x="17048" y="11774"/>
                </a:cubicBezTo>
                <a:lnTo>
                  <a:pt x="17193" y="11703"/>
                </a:lnTo>
                <a:lnTo>
                  <a:pt x="17233" y="11650"/>
                </a:lnTo>
                <a:lnTo>
                  <a:pt x="17346" y="11527"/>
                </a:lnTo>
                <a:lnTo>
                  <a:pt x="17425" y="11330"/>
                </a:lnTo>
                <a:lnTo>
                  <a:pt x="17454" y="11269"/>
                </a:lnTo>
                <a:lnTo>
                  <a:pt x="17526" y="11161"/>
                </a:lnTo>
                <a:lnTo>
                  <a:pt x="17577" y="11096"/>
                </a:lnTo>
                <a:lnTo>
                  <a:pt x="17577" y="10968"/>
                </a:lnTo>
                <a:cubicBezTo>
                  <a:pt x="17569" y="10944"/>
                  <a:pt x="17565" y="10918"/>
                  <a:pt x="17565" y="10891"/>
                </a:cubicBezTo>
                <a:cubicBezTo>
                  <a:pt x="17566" y="10865"/>
                  <a:pt x="17572" y="10839"/>
                  <a:pt x="17582" y="10815"/>
                </a:cubicBezTo>
                <a:cubicBezTo>
                  <a:pt x="17595" y="10789"/>
                  <a:pt x="17613" y="10765"/>
                  <a:pt x="17635" y="10747"/>
                </a:cubicBezTo>
                <a:cubicBezTo>
                  <a:pt x="17657" y="10728"/>
                  <a:pt x="17683" y="10715"/>
                  <a:pt x="17710" y="10709"/>
                </a:cubicBezTo>
                <a:cubicBezTo>
                  <a:pt x="17715" y="10670"/>
                  <a:pt x="17718" y="10631"/>
                  <a:pt x="17720" y="10593"/>
                </a:cubicBezTo>
                <a:cubicBezTo>
                  <a:pt x="17724" y="10523"/>
                  <a:pt x="17724" y="10453"/>
                  <a:pt x="17720" y="10383"/>
                </a:cubicBezTo>
                <a:cubicBezTo>
                  <a:pt x="17715" y="10359"/>
                  <a:pt x="17708" y="10335"/>
                  <a:pt x="17701" y="10311"/>
                </a:cubicBezTo>
                <a:cubicBezTo>
                  <a:pt x="17693" y="10287"/>
                  <a:pt x="17685" y="10263"/>
                  <a:pt x="17676" y="10240"/>
                </a:cubicBezTo>
                <a:cubicBezTo>
                  <a:pt x="17667" y="10218"/>
                  <a:pt x="17658" y="10196"/>
                  <a:pt x="17647" y="10174"/>
                </a:cubicBezTo>
                <a:cubicBezTo>
                  <a:pt x="17637" y="10153"/>
                  <a:pt x="17626" y="10132"/>
                  <a:pt x="17614" y="10110"/>
                </a:cubicBezTo>
                <a:lnTo>
                  <a:pt x="17514" y="10051"/>
                </a:lnTo>
                <a:lnTo>
                  <a:pt x="17376" y="10028"/>
                </a:lnTo>
                <a:lnTo>
                  <a:pt x="17237" y="10004"/>
                </a:lnTo>
                <a:lnTo>
                  <a:pt x="17128" y="9952"/>
                </a:lnTo>
                <a:cubicBezTo>
                  <a:pt x="17104" y="9917"/>
                  <a:pt x="17086" y="9876"/>
                  <a:pt x="17077" y="9833"/>
                </a:cubicBezTo>
                <a:cubicBezTo>
                  <a:pt x="17067" y="9787"/>
                  <a:pt x="17067" y="9738"/>
                  <a:pt x="17077" y="9692"/>
                </a:cubicBezTo>
                <a:lnTo>
                  <a:pt x="17003" y="9621"/>
                </a:lnTo>
                <a:lnTo>
                  <a:pt x="16969" y="9701"/>
                </a:lnTo>
                <a:lnTo>
                  <a:pt x="16902" y="9844"/>
                </a:lnTo>
                <a:lnTo>
                  <a:pt x="16887" y="9946"/>
                </a:lnTo>
                <a:lnTo>
                  <a:pt x="16809" y="10070"/>
                </a:lnTo>
                <a:lnTo>
                  <a:pt x="16761" y="10147"/>
                </a:lnTo>
                <a:lnTo>
                  <a:pt x="16635" y="10171"/>
                </a:lnTo>
                <a:lnTo>
                  <a:pt x="16495" y="10248"/>
                </a:lnTo>
                <a:lnTo>
                  <a:pt x="16436" y="10205"/>
                </a:lnTo>
                <a:lnTo>
                  <a:pt x="16436" y="10028"/>
                </a:lnTo>
                <a:lnTo>
                  <a:pt x="16387" y="9897"/>
                </a:lnTo>
                <a:cubicBezTo>
                  <a:pt x="16378" y="9878"/>
                  <a:pt x="16362" y="9864"/>
                  <a:pt x="16345" y="9858"/>
                </a:cubicBezTo>
                <a:cubicBezTo>
                  <a:pt x="16327" y="9852"/>
                  <a:pt x="16308" y="9854"/>
                  <a:pt x="16291" y="9866"/>
                </a:cubicBezTo>
                <a:cubicBezTo>
                  <a:pt x="16275" y="9876"/>
                  <a:pt x="16264" y="9892"/>
                  <a:pt x="16260" y="9910"/>
                </a:cubicBezTo>
                <a:cubicBezTo>
                  <a:pt x="16256" y="9928"/>
                  <a:pt x="16258" y="9948"/>
                  <a:pt x="16268" y="9964"/>
                </a:cubicBezTo>
                <a:lnTo>
                  <a:pt x="16134" y="9893"/>
                </a:lnTo>
                <a:lnTo>
                  <a:pt x="16074" y="9817"/>
                </a:lnTo>
                <a:lnTo>
                  <a:pt x="16020" y="9759"/>
                </a:lnTo>
                <a:lnTo>
                  <a:pt x="15932" y="9669"/>
                </a:lnTo>
                <a:cubicBezTo>
                  <a:pt x="15919" y="9651"/>
                  <a:pt x="15905" y="9634"/>
                  <a:pt x="15890" y="9617"/>
                </a:cubicBezTo>
                <a:cubicBezTo>
                  <a:pt x="15876" y="9600"/>
                  <a:pt x="15862" y="9584"/>
                  <a:pt x="15848" y="9567"/>
                </a:cubicBezTo>
                <a:cubicBezTo>
                  <a:pt x="15826" y="9542"/>
                  <a:pt x="15803" y="9516"/>
                  <a:pt x="15780" y="9491"/>
                </a:cubicBezTo>
                <a:cubicBezTo>
                  <a:pt x="15757" y="9466"/>
                  <a:pt x="15734" y="9442"/>
                  <a:pt x="15710" y="9417"/>
                </a:cubicBezTo>
                <a:lnTo>
                  <a:pt x="15732" y="9347"/>
                </a:lnTo>
                <a:lnTo>
                  <a:pt x="15798" y="9240"/>
                </a:lnTo>
                <a:cubicBezTo>
                  <a:pt x="15808" y="9232"/>
                  <a:pt x="15818" y="9224"/>
                  <a:pt x="15829" y="9217"/>
                </a:cubicBezTo>
                <a:cubicBezTo>
                  <a:pt x="15840" y="9210"/>
                  <a:pt x="15851" y="9204"/>
                  <a:pt x="15863" y="9200"/>
                </a:cubicBezTo>
                <a:cubicBezTo>
                  <a:pt x="15883" y="9192"/>
                  <a:pt x="15903" y="9187"/>
                  <a:pt x="15924" y="9186"/>
                </a:cubicBezTo>
                <a:cubicBezTo>
                  <a:pt x="15945" y="9184"/>
                  <a:pt x="15966" y="9186"/>
                  <a:pt x="15986" y="9192"/>
                </a:cubicBezTo>
                <a:lnTo>
                  <a:pt x="16079" y="9358"/>
                </a:lnTo>
                <a:lnTo>
                  <a:pt x="16138" y="9511"/>
                </a:lnTo>
                <a:cubicBezTo>
                  <a:pt x="16148" y="9532"/>
                  <a:pt x="16164" y="9550"/>
                  <a:pt x="16185" y="9562"/>
                </a:cubicBezTo>
                <a:cubicBezTo>
                  <a:pt x="16205" y="9573"/>
                  <a:pt x="16227" y="9578"/>
                  <a:pt x="16250" y="9575"/>
                </a:cubicBezTo>
                <a:cubicBezTo>
                  <a:pt x="16295" y="9571"/>
                  <a:pt x="16336" y="9537"/>
                  <a:pt x="16380" y="9548"/>
                </a:cubicBezTo>
                <a:cubicBezTo>
                  <a:pt x="16433" y="9561"/>
                  <a:pt x="16452" y="9625"/>
                  <a:pt x="16490" y="9663"/>
                </a:cubicBezTo>
                <a:cubicBezTo>
                  <a:pt x="16524" y="9697"/>
                  <a:pt x="16573" y="9710"/>
                  <a:pt x="16618" y="9697"/>
                </a:cubicBezTo>
                <a:cubicBezTo>
                  <a:pt x="16632" y="9707"/>
                  <a:pt x="16648" y="9714"/>
                  <a:pt x="16665" y="9719"/>
                </a:cubicBezTo>
                <a:cubicBezTo>
                  <a:pt x="16682" y="9724"/>
                  <a:pt x="16700" y="9727"/>
                  <a:pt x="16717" y="9727"/>
                </a:cubicBezTo>
                <a:cubicBezTo>
                  <a:pt x="16744" y="9726"/>
                  <a:pt x="16770" y="9720"/>
                  <a:pt x="16794" y="9708"/>
                </a:cubicBezTo>
                <a:cubicBezTo>
                  <a:pt x="16818" y="9697"/>
                  <a:pt x="16840" y="9680"/>
                  <a:pt x="16858" y="9659"/>
                </a:cubicBezTo>
                <a:lnTo>
                  <a:pt x="17017" y="9523"/>
                </a:lnTo>
                <a:lnTo>
                  <a:pt x="17105" y="9612"/>
                </a:lnTo>
                <a:lnTo>
                  <a:pt x="17138" y="9721"/>
                </a:lnTo>
                <a:cubicBezTo>
                  <a:pt x="17150" y="9743"/>
                  <a:pt x="17168" y="9762"/>
                  <a:pt x="17189" y="9774"/>
                </a:cubicBezTo>
                <a:cubicBezTo>
                  <a:pt x="17238" y="9802"/>
                  <a:pt x="17296" y="9797"/>
                  <a:pt x="17339" y="9762"/>
                </a:cubicBezTo>
                <a:lnTo>
                  <a:pt x="17591" y="9720"/>
                </a:lnTo>
                <a:lnTo>
                  <a:pt x="17842" y="9720"/>
                </a:lnTo>
                <a:lnTo>
                  <a:pt x="17956" y="9628"/>
                </a:lnTo>
                <a:lnTo>
                  <a:pt x="18030" y="9548"/>
                </a:lnTo>
                <a:lnTo>
                  <a:pt x="18110" y="9500"/>
                </a:lnTo>
                <a:lnTo>
                  <a:pt x="18227" y="9474"/>
                </a:lnTo>
                <a:lnTo>
                  <a:pt x="18286" y="9416"/>
                </a:lnTo>
                <a:lnTo>
                  <a:pt x="18352" y="9357"/>
                </a:lnTo>
                <a:lnTo>
                  <a:pt x="18512" y="9513"/>
                </a:lnTo>
                <a:lnTo>
                  <a:pt x="18556" y="9620"/>
                </a:lnTo>
                <a:lnTo>
                  <a:pt x="18665" y="9625"/>
                </a:lnTo>
                <a:lnTo>
                  <a:pt x="18737" y="9685"/>
                </a:lnTo>
                <a:lnTo>
                  <a:pt x="18800" y="9729"/>
                </a:lnTo>
                <a:lnTo>
                  <a:pt x="18828" y="9801"/>
                </a:lnTo>
                <a:lnTo>
                  <a:pt x="18896" y="9929"/>
                </a:lnTo>
                <a:cubicBezTo>
                  <a:pt x="18911" y="9943"/>
                  <a:pt x="18928" y="9956"/>
                  <a:pt x="18945" y="9967"/>
                </a:cubicBezTo>
                <a:cubicBezTo>
                  <a:pt x="18963" y="9979"/>
                  <a:pt x="18981" y="9989"/>
                  <a:pt x="18999" y="9998"/>
                </a:cubicBezTo>
                <a:cubicBezTo>
                  <a:pt x="19018" y="10008"/>
                  <a:pt x="19037" y="10017"/>
                  <a:pt x="19056" y="10024"/>
                </a:cubicBezTo>
                <a:cubicBezTo>
                  <a:pt x="19076" y="10031"/>
                  <a:pt x="19096" y="10036"/>
                  <a:pt x="19116" y="10040"/>
                </a:cubicBezTo>
                <a:lnTo>
                  <a:pt x="19197" y="10024"/>
                </a:lnTo>
                <a:lnTo>
                  <a:pt x="19240" y="9889"/>
                </a:lnTo>
                <a:lnTo>
                  <a:pt x="19302" y="9855"/>
                </a:lnTo>
                <a:lnTo>
                  <a:pt x="19393" y="9942"/>
                </a:lnTo>
                <a:lnTo>
                  <a:pt x="19480" y="10043"/>
                </a:lnTo>
                <a:lnTo>
                  <a:pt x="19584" y="10145"/>
                </a:lnTo>
                <a:lnTo>
                  <a:pt x="19531" y="10310"/>
                </a:lnTo>
                <a:cubicBezTo>
                  <a:pt x="19538" y="10340"/>
                  <a:pt x="19548" y="10369"/>
                  <a:pt x="19559" y="10397"/>
                </a:cubicBezTo>
                <a:cubicBezTo>
                  <a:pt x="19571" y="10425"/>
                  <a:pt x="19585" y="10452"/>
                  <a:pt x="19600" y="10478"/>
                </a:cubicBezTo>
                <a:cubicBezTo>
                  <a:pt x="19613" y="10499"/>
                  <a:pt x="19627" y="10519"/>
                  <a:pt x="19641" y="10539"/>
                </a:cubicBezTo>
                <a:cubicBezTo>
                  <a:pt x="19656" y="10558"/>
                  <a:pt x="19672" y="10577"/>
                  <a:pt x="19689" y="10594"/>
                </a:cubicBezTo>
                <a:lnTo>
                  <a:pt x="19696" y="10724"/>
                </a:lnTo>
                <a:lnTo>
                  <a:pt x="19696" y="10791"/>
                </a:lnTo>
                <a:cubicBezTo>
                  <a:pt x="19714" y="10847"/>
                  <a:pt x="19741" y="10901"/>
                  <a:pt x="19776" y="10948"/>
                </a:cubicBezTo>
                <a:cubicBezTo>
                  <a:pt x="19808" y="10990"/>
                  <a:pt x="19847" y="11026"/>
                  <a:pt x="19889" y="11056"/>
                </a:cubicBezTo>
                <a:lnTo>
                  <a:pt x="19873" y="11179"/>
                </a:lnTo>
                <a:lnTo>
                  <a:pt x="19906" y="11242"/>
                </a:lnTo>
                <a:lnTo>
                  <a:pt x="19989" y="11358"/>
                </a:lnTo>
                <a:lnTo>
                  <a:pt x="20067" y="11450"/>
                </a:lnTo>
                <a:lnTo>
                  <a:pt x="20025" y="11552"/>
                </a:lnTo>
                <a:lnTo>
                  <a:pt x="20074" y="11718"/>
                </a:lnTo>
                <a:lnTo>
                  <a:pt x="20200" y="11812"/>
                </a:lnTo>
                <a:lnTo>
                  <a:pt x="20234" y="11933"/>
                </a:lnTo>
                <a:lnTo>
                  <a:pt x="20287" y="12028"/>
                </a:lnTo>
                <a:lnTo>
                  <a:pt x="20337" y="12120"/>
                </a:lnTo>
                <a:lnTo>
                  <a:pt x="20400" y="12120"/>
                </a:lnTo>
                <a:cubicBezTo>
                  <a:pt x="20441" y="12085"/>
                  <a:pt x="20472" y="12038"/>
                  <a:pt x="20490" y="11985"/>
                </a:cubicBezTo>
                <a:cubicBezTo>
                  <a:pt x="20503" y="11944"/>
                  <a:pt x="20509" y="11901"/>
                  <a:pt x="20505" y="11857"/>
                </a:cubicBezTo>
                <a:lnTo>
                  <a:pt x="20569" y="11765"/>
                </a:lnTo>
                <a:lnTo>
                  <a:pt x="20603" y="11846"/>
                </a:lnTo>
                <a:lnTo>
                  <a:pt x="20603" y="12005"/>
                </a:lnTo>
                <a:lnTo>
                  <a:pt x="20592" y="12097"/>
                </a:lnTo>
                <a:lnTo>
                  <a:pt x="20596" y="12301"/>
                </a:lnTo>
                <a:lnTo>
                  <a:pt x="20638" y="12376"/>
                </a:lnTo>
                <a:cubicBezTo>
                  <a:pt x="20648" y="12389"/>
                  <a:pt x="20661" y="12399"/>
                  <a:pt x="20676" y="12404"/>
                </a:cubicBezTo>
                <a:cubicBezTo>
                  <a:pt x="20691" y="12409"/>
                  <a:pt x="20708" y="12410"/>
                  <a:pt x="20723" y="12405"/>
                </a:cubicBezTo>
                <a:cubicBezTo>
                  <a:pt x="20753" y="12397"/>
                  <a:pt x="20774" y="12376"/>
                  <a:pt x="20784" y="12349"/>
                </a:cubicBezTo>
                <a:cubicBezTo>
                  <a:pt x="20794" y="12322"/>
                  <a:pt x="20793" y="12291"/>
                  <a:pt x="20777" y="12263"/>
                </a:cubicBezTo>
                <a:lnTo>
                  <a:pt x="20797" y="12085"/>
                </a:lnTo>
                <a:lnTo>
                  <a:pt x="20791" y="11935"/>
                </a:lnTo>
                <a:lnTo>
                  <a:pt x="20767" y="11796"/>
                </a:lnTo>
                <a:lnTo>
                  <a:pt x="20730" y="11621"/>
                </a:lnTo>
                <a:lnTo>
                  <a:pt x="20652" y="11537"/>
                </a:lnTo>
                <a:lnTo>
                  <a:pt x="20593" y="11542"/>
                </a:lnTo>
                <a:lnTo>
                  <a:pt x="20542" y="11687"/>
                </a:lnTo>
                <a:lnTo>
                  <a:pt x="20514" y="11440"/>
                </a:lnTo>
                <a:lnTo>
                  <a:pt x="20525" y="11298"/>
                </a:lnTo>
                <a:lnTo>
                  <a:pt x="20525" y="11217"/>
                </a:lnTo>
                <a:lnTo>
                  <a:pt x="20537" y="11140"/>
                </a:lnTo>
                <a:lnTo>
                  <a:pt x="20537" y="11015"/>
                </a:lnTo>
                <a:lnTo>
                  <a:pt x="20542" y="10903"/>
                </a:lnTo>
                <a:lnTo>
                  <a:pt x="20458" y="10749"/>
                </a:lnTo>
                <a:lnTo>
                  <a:pt x="20453" y="10655"/>
                </a:lnTo>
                <a:cubicBezTo>
                  <a:pt x="20456" y="10617"/>
                  <a:pt x="20456" y="10579"/>
                  <a:pt x="20453" y="10541"/>
                </a:cubicBezTo>
                <a:cubicBezTo>
                  <a:pt x="20448" y="10482"/>
                  <a:pt x="20435" y="10423"/>
                  <a:pt x="20436" y="10363"/>
                </a:cubicBezTo>
                <a:cubicBezTo>
                  <a:pt x="20437" y="10323"/>
                  <a:pt x="20444" y="10284"/>
                  <a:pt x="20458" y="10247"/>
                </a:cubicBezTo>
                <a:lnTo>
                  <a:pt x="20469" y="10156"/>
                </a:lnTo>
                <a:lnTo>
                  <a:pt x="20474" y="10089"/>
                </a:lnTo>
                <a:lnTo>
                  <a:pt x="20520" y="9890"/>
                </a:lnTo>
                <a:lnTo>
                  <a:pt x="20565" y="9689"/>
                </a:lnTo>
                <a:lnTo>
                  <a:pt x="20542" y="9578"/>
                </a:lnTo>
                <a:lnTo>
                  <a:pt x="20542" y="9444"/>
                </a:lnTo>
                <a:lnTo>
                  <a:pt x="20584" y="9280"/>
                </a:lnTo>
                <a:lnTo>
                  <a:pt x="20630" y="9138"/>
                </a:lnTo>
                <a:lnTo>
                  <a:pt x="20564" y="9022"/>
                </a:lnTo>
                <a:lnTo>
                  <a:pt x="20657" y="8700"/>
                </a:lnTo>
                <a:cubicBezTo>
                  <a:pt x="20665" y="8669"/>
                  <a:pt x="20672" y="8638"/>
                  <a:pt x="20680" y="8606"/>
                </a:cubicBezTo>
                <a:cubicBezTo>
                  <a:pt x="20687" y="8575"/>
                  <a:pt x="20694" y="8544"/>
                  <a:pt x="20702" y="8512"/>
                </a:cubicBezTo>
                <a:cubicBezTo>
                  <a:pt x="20709" y="8481"/>
                  <a:pt x="20716" y="8450"/>
                  <a:pt x="20724" y="8419"/>
                </a:cubicBezTo>
                <a:cubicBezTo>
                  <a:pt x="20731" y="8387"/>
                  <a:pt x="20738" y="8356"/>
                  <a:pt x="20745" y="8325"/>
                </a:cubicBezTo>
                <a:lnTo>
                  <a:pt x="20986" y="8776"/>
                </a:lnTo>
                <a:lnTo>
                  <a:pt x="21213" y="9131"/>
                </a:lnTo>
                <a:lnTo>
                  <a:pt x="21600" y="9722"/>
                </a:lnTo>
                <a:cubicBezTo>
                  <a:pt x="21501" y="8992"/>
                  <a:pt x="21336" y="8276"/>
                  <a:pt x="21109" y="7584"/>
                </a:cubicBezTo>
                <a:cubicBezTo>
                  <a:pt x="20881" y="6892"/>
                  <a:pt x="20592" y="6222"/>
                  <a:pt x="20242" y="5586"/>
                </a:cubicBezTo>
                <a:cubicBezTo>
                  <a:pt x="19531" y="4296"/>
                  <a:pt x="18587" y="3166"/>
                  <a:pt x="17463" y="2263"/>
                </a:cubicBezTo>
                <a:cubicBezTo>
                  <a:pt x="16830" y="1740"/>
                  <a:pt x="16142" y="1296"/>
                  <a:pt x="15412" y="940"/>
                </a:cubicBezTo>
                <a:cubicBezTo>
                  <a:pt x="14755" y="618"/>
                  <a:pt x="14068" y="370"/>
                  <a:pt x="13362" y="198"/>
                </a:cubicBezTo>
                <a:close/>
                <a:moveTo>
                  <a:pt x="11804" y="1057"/>
                </a:moveTo>
                <a:lnTo>
                  <a:pt x="11750" y="1113"/>
                </a:lnTo>
                <a:lnTo>
                  <a:pt x="11759" y="1218"/>
                </a:lnTo>
                <a:cubicBezTo>
                  <a:pt x="11781" y="1238"/>
                  <a:pt x="11806" y="1254"/>
                  <a:pt x="11833" y="1266"/>
                </a:cubicBezTo>
                <a:cubicBezTo>
                  <a:pt x="11879" y="1285"/>
                  <a:pt x="11929" y="1290"/>
                  <a:pt x="11977" y="1282"/>
                </a:cubicBezTo>
                <a:lnTo>
                  <a:pt x="12032" y="1234"/>
                </a:lnTo>
                <a:lnTo>
                  <a:pt x="12014" y="1116"/>
                </a:lnTo>
                <a:lnTo>
                  <a:pt x="11933" y="1139"/>
                </a:lnTo>
                <a:lnTo>
                  <a:pt x="11880" y="1116"/>
                </a:lnTo>
                <a:lnTo>
                  <a:pt x="11804" y="1057"/>
                </a:lnTo>
                <a:close/>
                <a:moveTo>
                  <a:pt x="11645" y="1218"/>
                </a:moveTo>
                <a:lnTo>
                  <a:pt x="11557" y="1256"/>
                </a:lnTo>
                <a:lnTo>
                  <a:pt x="11543" y="1328"/>
                </a:lnTo>
                <a:lnTo>
                  <a:pt x="11647" y="1352"/>
                </a:lnTo>
                <a:lnTo>
                  <a:pt x="11795" y="1365"/>
                </a:lnTo>
                <a:lnTo>
                  <a:pt x="11855" y="1336"/>
                </a:lnTo>
                <a:lnTo>
                  <a:pt x="11731" y="1290"/>
                </a:lnTo>
                <a:lnTo>
                  <a:pt x="11645" y="1218"/>
                </a:lnTo>
                <a:close/>
                <a:moveTo>
                  <a:pt x="13188" y="1253"/>
                </a:moveTo>
                <a:lnTo>
                  <a:pt x="13232" y="1337"/>
                </a:lnTo>
                <a:lnTo>
                  <a:pt x="13303" y="1401"/>
                </a:lnTo>
                <a:lnTo>
                  <a:pt x="13410" y="1395"/>
                </a:lnTo>
                <a:lnTo>
                  <a:pt x="13343" y="1253"/>
                </a:lnTo>
                <a:lnTo>
                  <a:pt x="13188" y="1253"/>
                </a:lnTo>
                <a:close/>
                <a:moveTo>
                  <a:pt x="10974" y="1332"/>
                </a:moveTo>
                <a:cubicBezTo>
                  <a:pt x="10944" y="1326"/>
                  <a:pt x="10912" y="1334"/>
                  <a:pt x="10886" y="1356"/>
                </a:cubicBezTo>
                <a:lnTo>
                  <a:pt x="10765" y="1364"/>
                </a:lnTo>
                <a:lnTo>
                  <a:pt x="10647" y="1405"/>
                </a:lnTo>
                <a:lnTo>
                  <a:pt x="10573" y="1441"/>
                </a:lnTo>
                <a:lnTo>
                  <a:pt x="10428" y="1424"/>
                </a:lnTo>
                <a:lnTo>
                  <a:pt x="10416" y="1513"/>
                </a:lnTo>
                <a:lnTo>
                  <a:pt x="10419" y="1633"/>
                </a:lnTo>
                <a:lnTo>
                  <a:pt x="10497" y="1660"/>
                </a:lnTo>
                <a:lnTo>
                  <a:pt x="10553" y="1768"/>
                </a:lnTo>
                <a:lnTo>
                  <a:pt x="10553" y="1844"/>
                </a:lnTo>
                <a:lnTo>
                  <a:pt x="10686" y="1833"/>
                </a:lnTo>
                <a:lnTo>
                  <a:pt x="10707" y="1655"/>
                </a:lnTo>
                <a:lnTo>
                  <a:pt x="10788" y="1614"/>
                </a:lnTo>
                <a:lnTo>
                  <a:pt x="10821" y="1725"/>
                </a:lnTo>
                <a:lnTo>
                  <a:pt x="10904" y="1795"/>
                </a:lnTo>
                <a:lnTo>
                  <a:pt x="10992" y="1748"/>
                </a:lnTo>
                <a:cubicBezTo>
                  <a:pt x="10989" y="1718"/>
                  <a:pt x="10982" y="1688"/>
                  <a:pt x="10969" y="1661"/>
                </a:cubicBezTo>
                <a:cubicBezTo>
                  <a:pt x="10954" y="1628"/>
                  <a:pt x="10932" y="1599"/>
                  <a:pt x="10905" y="1576"/>
                </a:cubicBezTo>
                <a:lnTo>
                  <a:pt x="11002" y="1511"/>
                </a:lnTo>
                <a:lnTo>
                  <a:pt x="11061" y="1459"/>
                </a:lnTo>
                <a:cubicBezTo>
                  <a:pt x="11065" y="1434"/>
                  <a:pt x="11061" y="1409"/>
                  <a:pt x="11049" y="1387"/>
                </a:cubicBezTo>
                <a:cubicBezTo>
                  <a:pt x="11033" y="1356"/>
                  <a:pt x="11004" y="1338"/>
                  <a:pt x="10974" y="1332"/>
                </a:cubicBezTo>
                <a:close/>
                <a:moveTo>
                  <a:pt x="12751" y="1394"/>
                </a:moveTo>
                <a:lnTo>
                  <a:pt x="12654" y="1434"/>
                </a:lnTo>
                <a:lnTo>
                  <a:pt x="12663" y="1514"/>
                </a:lnTo>
                <a:lnTo>
                  <a:pt x="12640" y="1582"/>
                </a:lnTo>
                <a:lnTo>
                  <a:pt x="12550" y="1610"/>
                </a:lnTo>
                <a:lnTo>
                  <a:pt x="12516" y="1661"/>
                </a:lnTo>
                <a:lnTo>
                  <a:pt x="12518" y="1768"/>
                </a:lnTo>
                <a:lnTo>
                  <a:pt x="12564" y="1841"/>
                </a:lnTo>
                <a:lnTo>
                  <a:pt x="12576" y="1913"/>
                </a:lnTo>
                <a:lnTo>
                  <a:pt x="12619" y="2015"/>
                </a:lnTo>
                <a:lnTo>
                  <a:pt x="12677" y="2137"/>
                </a:lnTo>
                <a:lnTo>
                  <a:pt x="12624" y="2171"/>
                </a:lnTo>
                <a:lnTo>
                  <a:pt x="12697" y="2243"/>
                </a:lnTo>
                <a:lnTo>
                  <a:pt x="12821" y="2296"/>
                </a:lnTo>
                <a:lnTo>
                  <a:pt x="12956" y="2362"/>
                </a:lnTo>
                <a:cubicBezTo>
                  <a:pt x="12993" y="2365"/>
                  <a:pt x="13029" y="2356"/>
                  <a:pt x="13062" y="2339"/>
                </a:cubicBezTo>
                <a:cubicBezTo>
                  <a:pt x="13090" y="2325"/>
                  <a:pt x="13115" y="2304"/>
                  <a:pt x="13135" y="2279"/>
                </a:cubicBezTo>
                <a:lnTo>
                  <a:pt x="13039" y="2203"/>
                </a:lnTo>
                <a:lnTo>
                  <a:pt x="12882" y="2121"/>
                </a:lnTo>
                <a:cubicBezTo>
                  <a:pt x="12846" y="2095"/>
                  <a:pt x="12815" y="2063"/>
                  <a:pt x="12789" y="2026"/>
                </a:cubicBezTo>
                <a:cubicBezTo>
                  <a:pt x="12745" y="1964"/>
                  <a:pt x="12718" y="1891"/>
                  <a:pt x="12711" y="1814"/>
                </a:cubicBezTo>
                <a:lnTo>
                  <a:pt x="12747" y="1663"/>
                </a:lnTo>
                <a:lnTo>
                  <a:pt x="12828" y="1530"/>
                </a:lnTo>
                <a:lnTo>
                  <a:pt x="12821" y="1413"/>
                </a:lnTo>
                <a:lnTo>
                  <a:pt x="12751" y="1394"/>
                </a:lnTo>
                <a:close/>
                <a:moveTo>
                  <a:pt x="12846" y="2449"/>
                </a:moveTo>
                <a:lnTo>
                  <a:pt x="12740" y="2477"/>
                </a:lnTo>
                <a:lnTo>
                  <a:pt x="12774" y="2595"/>
                </a:lnTo>
                <a:lnTo>
                  <a:pt x="12909" y="2569"/>
                </a:lnTo>
                <a:lnTo>
                  <a:pt x="12925" y="2497"/>
                </a:lnTo>
                <a:lnTo>
                  <a:pt x="12846" y="2449"/>
                </a:lnTo>
                <a:close/>
                <a:moveTo>
                  <a:pt x="7731" y="2736"/>
                </a:moveTo>
                <a:lnTo>
                  <a:pt x="7664" y="2772"/>
                </a:lnTo>
                <a:lnTo>
                  <a:pt x="7536" y="2800"/>
                </a:lnTo>
                <a:lnTo>
                  <a:pt x="7403" y="2835"/>
                </a:lnTo>
                <a:lnTo>
                  <a:pt x="7487" y="2911"/>
                </a:lnTo>
                <a:lnTo>
                  <a:pt x="7421" y="2999"/>
                </a:lnTo>
                <a:lnTo>
                  <a:pt x="7408" y="3065"/>
                </a:lnTo>
                <a:lnTo>
                  <a:pt x="7425" y="3182"/>
                </a:lnTo>
                <a:lnTo>
                  <a:pt x="7577" y="3246"/>
                </a:lnTo>
                <a:lnTo>
                  <a:pt x="7661" y="3325"/>
                </a:lnTo>
                <a:cubicBezTo>
                  <a:pt x="7692" y="3314"/>
                  <a:pt x="7724" y="3304"/>
                  <a:pt x="7755" y="3296"/>
                </a:cubicBezTo>
                <a:cubicBezTo>
                  <a:pt x="7813" y="3280"/>
                  <a:pt x="7872" y="3268"/>
                  <a:pt x="7932" y="3259"/>
                </a:cubicBezTo>
                <a:cubicBezTo>
                  <a:pt x="7971" y="3260"/>
                  <a:pt x="8010" y="3254"/>
                  <a:pt x="8048" y="3242"/>
                </a:cubicBezTo>
                <a:cubicBezTo>
                  <a:pt x="8090" y="3228"/>
                  <a:pt x="8130" y="3206"/>
                  <a:pt x="8165" y="3177"/>
                </a:cubicBezTo>
                <a:lnTo>
                  <a:pt x="8191" y="3113"/>
                </a:lnTo>
                <a:lnTo>
                  <a:pt x="8179" y="3019"/>
                </a:lnTo>
                <a:lnTo>
                  <a:pt x="8169" y="2878"/>
                </a:lnTo>
                <a:lnTo>
                  <a:pt x="8076" y="2878"/>
                </a:lnTo>
                <a:lnTo>
                  <a:pt x="8032" y="2927"/>
                </a:lnTo>
                <a:lnTo>
                  <a:pt x="7979" y="2890"/>
                </a:lnTo>
                <a:lnTo>
                  <a:pt x="7898" y="2885"/>
                </a:lnTo>
                <a:lnTo>
                  <a:pt x="7844" y="2890"/>
                </a:lnTo>
                <a:lnTo>
                  <a:pt x="7739" y="2915"/>
                </a:lnTo>
                <a:lnTo>
                  <a:pt x="7752" y="2819"/>
                </a:lnTo>
                <a:lnTo>
                  <a:pt x="7731" y="2736"/>
                </a:lnTo>
                <a:close/>
                <a:moveTo>
                  <a:pt x="8436" y="3546"/>
                </a:moveTo>
                <a:lnTo>
                  <a:pt x="8362" y="3614"/>
                </a:lnTo>
                <a:lnTo>
                  <a:pt x="8359" y="3675"/>
                </a:lnTo>
                <a:lnTo>
                  <a:pt x="8355" y="3746"/>
                </a:lnTo>
                <a:lnTo>
                  <a:pt x="8399" y="3794"/>
                </a:lnTo>
                <a:lnTo>
                  <a:pt x="8452" y="3727"/>
                </a:lnTo>
                <a:lnTo>
                  <a:pt x="8497" y="3637"/>
                </a:lnTo>
                <a:lnTo>
                  <a:pt x="8542" y="3567"/>
                </a:lnTo>
                <a:lnTo>
                  <a:pt x="8436" y="3546"/>
                </a:lnTo>
                <a:close/>
                <a:moveTo>
                  <a:pt x="8844" y="3877"/>
                </a:moveTo>
                <a:lnTo>
                  <a:pt x="8755" y="3913"/>
                </a:lnTo>
                <a:lnTo>
                  <a:pt x="8716" y="4039"/>
                </a:lnTo>
                <a:lnTo>
                  <a:pt x="8792" y="4083"/>
                </a:lnTo>
                <a:lnTo>
                  <a:pt x="8856" y="3966"/>
                </a:lnTo>
                <a:lnTo>
                  <a:pt x="8844" y="3877"/>
                </a:lnTo>
                <a:close/>
                <a:moveTo>
                  <a:pt x="10871" y="4055"/>
                </a:moveTo>
                <a:lnTo>
                  <a:pt x="10834" y="4132"/>
                </a:lnTo>
                <a:lnTo>
                  <a:pt x="10881" y="4193"/>
                </a:lnTo>
                <a:lnTo>
                  <a:pt x="10972" y="4202"/>
                </a:lnTo>
                <a:lnTo>
                  <a:pt x="10968" y="4120"/>
                </a:lnTo>
                <a:lnTo>
                  <a:pt x="10871" y="4055"/>
                </a:lnTo>
                <a:close/>
                <a:moveTo>
                  <a:pt x="10788" y="4448"/>
                </a:moveTo>
                <a:lnTo>
                  <a:pt x="10730" y="4507"/>
                </a:lnTo>
                <a:lnTo>
                  <a:pt x="10711" y="4594"/>
                </a:lnTo>
                <a:lnTo>
                  <a:pt x="10730" y="4694"/>
                </a:lnTo>
                <a:lnTo>
                  <a:pt x="10784" y="4668"/>
                </a:lnTo>
                <a:lnTo>
                  <a:pt x="10840" y="4561"/>
                </a:lnTo>
                <a:lnTo>
                  <a:pt x="10852" y="4474"/>
                </a:lnTo>
                <a:lnTo>
                  <a:pt x="10788" y="4448"/>
                </a:lnTo>
                <a:close/>
                <a:moveTo>
                  <a:pt x="9401" y="7147"/>
                </a:moveTo>
                <a:lnTo>
                  <a:pt x="9307" y="7216"/>
                </a:lnTo>
                <a:lnTo>
                  <a:pt x="9256" y="7286"/>
                </a:lnTo>
                <a:lnTo>
                  <a:pt x="9310" y="7402"/>
                </a:lnTo>
                <a:lnTo>
                  <a:pt x="9356" y="7574"/>
                </a:lnTo>
                <a:lnTo>
                  <a:pt x="9253" y="7495"/>
                </a:lnTo>
                <a:lnTo>
                  <a:pt x="9180" y="7595"/>
                </a:lnTo>
                <a:lnTo>
                  <a:pt x="9195" y="7728"/>
                </a:lnTo>
                <a:lnTo>
                  <a:pt x="9119" y="7961"/>
                </a:lnTo>
                <a:lnTo>
                  <a:pt x="9238" y="8038"/>
                </a:lnTo>
                <a:cubicBezTo>
                  <a:pt x="9270" y="8022"/>
                  <a:pt x="9299" y="8002"/>
                  <a:pt x="9325" y="7977"/>
                </a:cubicBezTo>
                <a:cubicBezTo>
                  <a:pt x="9372" y="7934"/>
                  <a:pt x="9408" y="7879"/>
                  <a:pt x="9430" y="7817"/>
                </a:cubicBezTo>
                <a:cubicBezTo>
                  <a:pt x="9437" y="7791"/>
                  <a:pt x="9442" y="7764"/>
                  <a:pt x="9445" y="7737"/>
                </a:cubicBezTo>
                <a:cubicBezTo>
                  <a:pt x="9452" y="7683"/>
                  <a:pt x="9452" y="7628"/>
                  <a:pt x="9445" y="7574"/>
                </a:cubicBezTo>
                <a:cubicBezTo>
                  <a:pt x="9436" y="7539"/>
                  <a:pt x="9431" y="7503"/>
                  <a:pt x="9430" y="7467"/>
                </a:cubicBezTo>
                <a:cubicBezTo>
                  <a:pt x="9429" y="7423"/>
                  <a:pt x="9434" y="7379"/>
                  <a:pt x="9445" y="7337"/>
                </a:cubicBezTo>
                <a:lnTo>
                  <a:pt x="9467" y="7244"/>
                </a:lnTo>
                <a:lnTo>
                  <a:pt x="9401" y="7147"/>
                </a:lnTo>
                <a:close/>
                <a:moveTo>
                  <a:pt x="8622" y="7534"/>
                </a:moveTo>
                <a:lnTo>
                  <a:pt x="8551" y="7572"/>
                </a:lnTo>
                <a:lnTo>
                  <a:pt x="8441" y="7586"/>
                </a:lnTo>
                <a:lnTo>
                  <a:pt x="8325" y="7622"/>
                </a:lnTo>
                <a:lnTo>
                  <a:pt x="8254" y="7759"/>
                </a:lnTo>
                <a:cubicBezTo>
                  <a:pt x="8278" y="7808"/>
                  <a:pt x="8327" y="7838"/>
                  <a:pt x="8380" y="7833"/>
                </a:cubicBezTo>
                <a:cubicBezTo>
                  <a:pt x="8426" y="7829"/>
                  <a:pt x="8466" y="7798"/>
                  <a:pt x="8484" y="7753"/>
                </a:cubicBezTo>
                <a:lnTo>
                  <a:pt x="8582" y="7682"/>
                </a:lnTo>
                <a:lnTo>
                  <a:pt x="8667" y="7603"/>
                </a:lnTo>
                <a:lnTo>
                  <a:pt x="8622" y="7534"/>
                </a:lnTo>
                <a:close/>
                <a:moveTo>
                  <a:pt x="8136" y="7861"/>
                </a:moveTo>
                <a:lnTo>
                  <a:pt x="8035" y="7952"/>
                </a:lnTo>
                <a:lnTo>
                  <a:pt x="8173" y="8009"/>
                </a:lnTo>
                <a:lnTo>
                  <a:pt x="8136" y="7861"/>
                </a:lnTo>
                <a:close/>
                <a:moveTo>
                  <a:pt x="13424" y="8434"/>
                </a:moveTo>
                <a:lnTo>
                  <a:pt x="13321" y="8461"/>
                </a:lnTo>
                <a:lnTo>
                  <a:pt x="13211" y="8500"/>
                </a:lnTo>
                <a:lnTo>
                  <a:pt x="13039" y="8550"/>
                </a:lnTo>
                <a:lnTo>
                  <a:pt x="12957" y="8653"/>
                </a:lnTo>
                <a:lnTo>
                  <a:pt x="13012" y="8739"/>
                </a:lnTo>
                <a:cubicBezTo>
                  <a:pt x="13051" y="8770"/>
                  <a:pt x="13101" y="8779"/>
                  <a:pt x="13146" y="8764"/>
                </a:cubicBezTo>
                <a:cubicBezTo>
                  <a:pt x="13184" y="8751"/>
                  <a:pt x="13215" y="8721"/>
                  <a:pt x="13233" y="8684"/>
                </a:cubicBezTo>
                <a:cubicBezTo>
                  <a:pt x="13254" y="8653"/>
                  <a:pt x="13278" y="8625"/>
                  <a:pt x="13306" y="8600"/>
                </a:cubicBezTo>
                <a:cubicBezTo>
                  <a:pt x="13333" y="8576"/>
                  <a:pt x="13363" y="8556"/>
                  <a:pt x="13395" y="8539"/>
                </a:cubicBezTo>
                <a:lnTo>
                  <a:pt x="13424" y="8434"/>
                </a:lnTo>
                <a:close/>
                <a:moveTo>
                  <a:pt x="10102" y="8520"/>
                </a:moveTo>
                <a:lnTo>
                  <a:pt x="10039" y="8604"/>
                </a:lnTo>
                <a:lnTo>
                  <a:pt x="10094" y="8677"/>
                </a:lnTo>
                <a:lnTo>
                  <a:pt x="10183" y="8677"/>
                </a:lnTo>
                <a:lnTo>
                  <a:pt x="10205" y="8591"/>
                </a:lnTo>
                <a:lnTo>
                  <a:pt x="10102" y="8520"/>
                </a:lnTo>
                <a:close/>
                <a:moveTo>
                  <a:pt x="21169" y="9862"/>
                </a:moveTo>
                <a:lnTo>
                  <a:pt x="21146" y="9998"/>
                </a:lnTo>
                <a:lnTo>
                  <a:pt x="21183" y="10118"/>
                </a:lnTo>
                <a:lnTo>
                  <a:pt x="21250" y="10302"/>
                </a:lnTo>
                <a:lnTo>
                  <a:pt x="21222" y="10447"/>
                </a:lnTo>
                <a:lnTo>
                  <a:pt x="21287" y="10655"/>
                </a:lnTo>
                <a:lnTo>
                  <a:pt x="21315" y="10532"/>
                </a:lnTo>
                <a:lnTo>
                  <a:pt x="21298" y="10444"/>
                </a:lnTo>
                <a:lnTo>
                  <a:pt x="21335" y="10329"/>
                </a:lnTo>
                <a:lnTo>
                  <a:pt x="21281" y="10210"/>
                </a:lnTo>
                <a:lnTo>
                  <a:pt x="21245" y="9981"/>
                </a:lnTo>
                <a:lnTo>
                  <a:pt x="21169" y="9862"/>
                </a:lnTo>
                <a:close/>
                <a:moveTo>
                  <a:pt x="0" y="11275"/>
                </a:moveTo>
                <a:cubicBezTo>
                  <a:pt x="0" y="12499"/>
                  <a:pt x="177" y="13717"/>
                  <a:pt x="524" y="14885"/>
                </a:cubicBezTo>
                <a:cubicBezTo>
                  <a:pt x="706" y="15497"/>
                  <a:pt x="934" y="16091"/>
                  <a:pt x="1210" y="16659"/>
                </a:cubicBezTo>
                <a:cubicBezTo>
                  <a:pt x="1482" y="17217"/>
                  <a:pt x="1800" y="17750"/>
                  <a:pt x="2161" y="18251"/>
                </a:cubicBezTo>
                <a:lnTo>
                  <a:pt x="2115" y="17775"/>
                </a:lnTo>
                <a:lnTo>
                  <a:pt x="2097" y="17506"/>
                </a:lnTo>
                <a:lnTo>
                  <a:pt x="2092" y="17376"/>
                </a:lnTo>
                <a:lnTo>
                  <a:pt x="2005" y="17211"/>
                </a:lnTo>
                <a:lnTo>
                  <a:pt x="2011" y="17102"/>
                </a:lnTo>
                <a:lnTo>
                  <a:pt x="1996" y="16966"/>
                </a:lnTo>
                <a:lnTo>
                  <a:pt x="1956" y="16852"/>
                </a:lnTo>
                <a:lnTo>
                  <a:pt x="1885" y="16694"/>
                </a:lnTo>
                <a:lnTo>
                  <a:pt x="1932" y="16631"/>
                </a:lnTo>
                <a:cubicBezTo>
                  <a:pt x="1948" y="16580"/>
                  <a:pt x="1958" y="16527"/>
                  <a:pt x="1961" y="16474"/>
                </a:cubicBezTo>
                <a:cubicBezTo>
                  <a:pt x="1964" y="16428"/>
                  <a:pt x="1963" y="16383"/>
                  <a:pt x="1956" y="16337"/>
                </a:cubicBezTo>
                <a:cubicBezTo>
                  <a:pt x="1958" y="16274"/>
                  <a:pt x="1969" y="16211"/>
                  <a:pt x="1989" y="16151"/>
                </a:cubicBezTo>
                <a:cubicBezTo>
                  <a:pt x="2009" y="16097"/>
                  <a:pt x="2035" y="16046"/>
                  <a:pt x="2057" y="15993"/>
                </a:cubicBezTo>
                <a:cubicBezTo>
                  <a:pt x="2080" y="15936"/>
                  <a:pt x="2098" y="15876"/>
                  <a:pt x="2102" y="15815"/>
                </a:cubicBezTo>
                <a:cubicBezTo>
                  <a:pt x="2106" y="15757"/>
                  <a:pt x="2098" y="15699"/>
                  <a:pt x="2079" y="15644"/>
                </a:cubicBezTo>
                <a:lnTo>
                  <a:pt x="2041" y="15473"/>
                </a:lnTo>
                <a:lnTo>
                  <a:pt x="1964" y="15342"/>
                </a:lnTo>
                <a:lnTo>
                  <a:pt x="1812" y="15197"/>
                </a:lnTo>
                <a:lnTo>
                  <a:pt x="1692" y="15083"/>
                </a:lnTo>
                <a:lnTo>
                  <a:pt x="1617" y="14899"/>
                </a:lnTo>
                <a:lnTo>
                  <a:pt x="1567" y="14788"/>
                </a:lnTo>
                <a:lnTo>
                  <a:pt x="1544" y="14639"/>
                </a:lnTo>
                <a:lnTo>
                  <a:pt x="1461" y="14514"/>
                </a:lnTo>
                <a:lnTo>
                  <a:pt x="1272" y="14291"/>
                </a:lnTo>
                <a:lnTo>
                  <a:pt x="1203" y="14210"/>
                </a:lnTo>
                <a:lnTo>
                  <a:pt x="1163" y="14149"/>
                </a:lnTo>
                <a:lnTo>
                  <a:pt x="1088" y="14082"/>
                </a:lnTo>
                <a:lnTo>
                  <a:pt x="1030" y="14002"/>
                </a:lnTo>
                <a:lnTo>
                  <a:pt x="993" y="13898"/>
                </a:lnTo>
                <a:lnTo>
                  <a:pt x="972" y="13809"/>
                </a:lnTo>
                <a:lnTo>
                  <a:pt x="935" y="13707"/>
                </a:lnTo>
                <a:cubicBezTo>
                  <a:pt x="916" y="13681"/>
                  <a:pt x="897" y="13654"/>
                  <a:pt x="878" y="13628"/>
                </a:cubicBezTo>
                <a:cubicBezTo>
                  <a:pt x="850" y="13588"/>
                  <a:pt x="822" y="13548"/>
                  <a:pt x="795" y="13508"/>
                </a:cubicBezTo>
                <a:lnTo>
                  <a:pt x="721" y="13368"/>
                </a:lnTo>
                <a:cubicBezTo>
                  <a:pt x="686" y="13325"/>
                  <a:pt x="657" y="13275"/>
                  <a:pt x="637" y="13223"/>
                </a:cubicBezTo>
                <a:cubicBezTo>
                  <a:pt x="612" y="13159"/>
                  <a:pt x="599" y="13092"/>
                  <a:pt x="597" y="13024"/>
                </a:cubicBezTo>
                <a:lnTo>
                  <a:pt x="592" y="12811"/>
                </a:lnTo>
                <a:lnTo>
                  <a:pt x="604" y="12571"/>
                </a:lnTo>
                <a:lnTo>
                  <a:pt x="609" y="12336"/>
                </a:lnTo>
                <a:lnTo>
                  <a:pt x="547" y="12118"/>
                </a:lnTo>
                <a:lnTo>
                  <a:pt x="560" y="11966"/>
                </a:lnTo>
                <a:lnTo>
                  <a:pt x="376" y="11706"/>
                </a:lnTo>
                <a:lnTo>
                  <a:pt x="0" y="11275"/>
                </a:lnTo>
                <a:close/>
                <a:moveTo>
                  <a:pt x="15048" y="16671"/>
                </a:moveTo>
                <a:lnTo>
                  <a:pt x="14992" y="16735"/>
                </a:lnTo>
                <a:lnTo>
                  <a:pt x="15024" y="16849"/>
                </a:lnTo>
                <a:lnTo>
                  <a:pt x="15131" y="16839"/>
                </a:lnTo>
                <a:lnTo>
                  <a:pt x="15142" y="16721"/>
                </a:lnTo>
                <a:lnTo>
                  <a:pt x="15048" y="16671"/>
                </a:lnTo>
                <a:close/>
                <a:moveTo>
                  <a:pt x="16481" y="17584"/>
                </a:moveTo>
                <a:lnTo>
                  <a:pt x="16457" y="17658"/>
                </a:lnTo>
                <a:lnTo>
                  <a:pt x="16430" y="17760"/>
                </a:lnTo>
                <a:lnTo>
                  <a:pt x="16406" y="17848"/>
                </a:lnTo>
                <a:lnTo>
                  <a:pt x="16333" y="17884"/>
                </a:lnTo>
                <a:lnTo>
                  <a:pt x="16291" y="17933"/>
                </a:lnTo>
                <a:lnTo>
                  <a:pt x="16230" y="18054"/>
                </a:lnTo>
                <a:cubicBezTo>
                  <a:pt x="16214" y="18108"/>
                  <a:pt x="16183" y="18155"/>
                  <a:pt x="16142" y="18189"/>
                </a:cubicBezTo>
                <a:cubicBezTo>
                  <a:pt x="16106" y="18219"/>
                  <a:pt x="16064" y="18238"/>
                  <a:pt x="16024" y="18261"/>
                </a:cubicBezTo>
                <a:cubicBezTo>
                  <a:pt x="15966" y="18294"/>
                  <a:pt x="15913" y="18336"/>
                  <a:pt x="15854" y="18368"/>
                </a:cubicBezTo>
                <a:cubicBezTo>
                  <a:pt x="15805" y="18394"/>
                  <a:pt x="15751" y="18414"/>
                  <a:pt x="15704" y="18445"/>
                </a:cubicBezTo>
                <a:cubicBezTo>
                  <a:pt x="15667" y="18468"/>
                  <a:pt x="15635" y="18498"/>
                  <a:pt x="15608" y="18534"/>
                </a:cubicBezTo>
                <a:cubicBezTo>
                  <a:pt x="15623" y="18573"/>
                  <a:pt x="15624" y="18617"/>
                  <a:pt x="15609" y="18657"/>
                </a:cubicBezTo>
                <a:cubicBezTo>
                  <a:pt x="15594" y="18699"/>
                  <a:pt x="15562" y="18733"/>
                  <a:pt x="15523" y="18751"/>
                </a:cubicBezTo>
                <a:lnTo>
                  <a:pt x="15491" y="18850"/>
                </a:lnTo>
                <a:lnTo>
                  <a:pt x="15503" y="18955"/>
                </a:lnTo>
                <a:lnTo>
                  <a:pt x="15570" y="19139"/>
                </a:lnTo>
                <a:cubicBezTo>
                  <a:pt x="15553" y="19168"/>
                  <a:pt x="15534" y="19197"/>
                  <a:pt x="15514" y="19224"/>
                </a:cubicBezTo>
                <a:cubicBezTo>
                  <a:pt x="15483" y="19265"/>
                  <a:pt x="15449" y="19303"/>
                  <a:pt x="15405" y="19327"/>
                </a:cubicBezTo>
                <a:cubicBezTo>
                  <a:pt x="15371" y="19345"/>
                  <a:pt x="15332" y="19354"/>
                  <a:pt x="15298" y="19374"/>
                </a:cubicBezTo>
                <a:cubicBezTo>
                  <a:pt x="15263" y="19395"/>
                  <a:pt x="15235" y="19428"/>
                  <a:pt x="15219" y="19467"/>
                </a:cubicBezTo>
                <a:lnTo>
                  <a:pt x="15232" y="19572"/>
                </a:lnTo>
                <a:lnTo>
                  <a:pt x="15292" y="19689"/>
                </a:lnTo>
                <a:lnTo>
                  <a:pt x="15264" y="19885"/>
                </a:lnTo>
                <a:lnTo>
                  <a:pt x="15350" y="19975"/>
                </a:lnTo>
                <a:lnTo>
                  <a:pt x="15452" y="19999"/>
                </a:lnTo>
                <a:lnTo>
                  <a:pt x="15539" y="19979"/>
                </a:lnTo>
                <a:lnTo>
                  <a:pt x="15600" y="19902"/>
                </a:lnTo>
                <a:cubicBezTo>
                  <a:pt x="15619" y="19902"/>
                  <a:pt x="15638" y="19901"/>
                  <a:pt x="15657" y="19897"/>
                </a:cubicBezTo>
                <a:cubicBezTo>
                  <a:pt x="15686" y="19890"/>
                  <a:pt x="15715" y="19878"/>
                  <a:pt x="15741" y="19862"/>
                </a:cubicBezTo>
                <a:cubicBezTo>
                  <a:pt x="15772" y="19849"/>
                  <a:pt x="15800" y="19828"/>
                  <a:pt x="15823" y="19801"/>
                </a:cubicBezTo>
                <a:cubicBezTo>
                  <a:pt x="15878" y="19733"/>
                  <a:pt x="15891" y="19637"/>
                  <a:pt x="15854" y="19556"/>
                </a:cubicBezTo>
                <a:cubicBezTo>
                  <a:pt x="15911" y="19485"/>
                  <a:pt x="15961" y="19408"/>
                  <a:pt x="16002" y="19327"/>
                </a:cubicBezTo>
                <a:cubicBezTo>
                  <a:pt x="16049" y="19235"/>
                  <a:pt x="16087" y="19138"/>
                  <a:pt x="16131" y="19046"/>
                </a:cubicBezTo>
                <a:cubicBezTo>
                  <a:pt x="16156" y="18995"/>
                  <a:pt x="16182" y="18946"/>
                  <a:pt x="16209" y="18897"/>
                </a:cubicBezTo>
                <a:cubicBezTo>
                  <a:pt x="16253" y="18817"/>
                  <a:pt x="16297" y="18738"/>
                  <a:pt x="16338" y="18657"/>
                </a:cubicBezTo>
                <a:cubicBezTo>
                  <a:pt x="16362" y="18608"/>
                  <a:pt x="16385" y="18559"/>
                  <a:pt x="16407" y="18509"/>
                </a:cubicBezTo>
                <a:lnTo>
                  <a:pt x="16481" y="18420"/>
                </a:lnTo>
                <a:lnTo>
                  <a:pt x="16538" y="18315"/>
                </a:lnTo>
                <a:cubicBezTo>
                  <a:pt x="16538" y="18293"/>
                  <a:pt x="16545" y="18272"/>
                  <a:pt x="16559" y="18255"/>
                </a:cubicBezTo>
                <a:cubicBezTo>
                  <a:pt x="16582" y="18228"/>
                  <a:pt x="16619" y="18220"/>
                  <a:pt x="16651" y="18234"/>
                </a:cubicBezTo>
                <a:lnTo>
                  <a:pt x="16676" y="18122"/>
                </a:lnTo>
                <a:lnTo>
                  <a:pt x="16676" y="17930"/>
                </a:lnTo>
                <a:lnTo>
                  <a:pt x="16619" y="17758"/>
                </a:lnTo>
                <a:lnTo>
                  <a:pt x="16579" y="17677"/>
                </a:lnTo>
                <a:lnTo>
                  <a:pt x="16551" y="17596"/>
                </a:lnTo>
                <a:lnTo>
                  <a:pt x="16481" y="17584"/>
                </a:lnTo>
                <a:close/>
                <a:moveTo>
                  <a:pt x="15714" y="17811"/>
                </a:moveTo>
                <a:lnTo>
                  <a:pt x="15664" y="17875"/>
                </a:lnTo>
                <a:lnTo>
                  <a:pt x="15664" y="17957"/>
                </a:lnTo>
                <a:lnTo>
                  <a:pt x="15745" y="17925"/>
                </a:lnTo>
                <a:lnTo>
                  <a:pt x="15802" y="17849"/>
                </a:lnTo>
                <a:lnTo>
                  <a:pt x="15714" y="17811"/>
                </a:lnTo>
                <a:close/>
                <a:moveTo>
                  <a:pt x="15821" y="17892"/>
                </a:moveTo>
                <a:lnTo>
                  <a:pt x="15765" y="17964"/>
                </a:lnTo>
                <a:lnTo>
                  <a:pt x="15806" y="18038"/>
                </a:lnTo>
                <a:lnTo>
                  <a:pt x="15904" y="17966"/>
                </a:lnTo>
                <a:lnTo>
                  <a:pt x="15821" y="17892"/>
                </a:lnTo>
                <a:close/>
                <a:moveTo>
                  <a:pt x="17584" y="18546"/>
                </a:moveTo>
                <a:lnTo>
                  <a:pt x="17515" y="18582"/>
                </a:lnTo>
                <a:lnTo>
                  <a:pt x="17466" y="18667"/>
                </a:lnTo>
                <a:lnTo>
                  <a:pt x="17478" y="18750"/>
                </a:lnTo>
                <a:lnTo>
                  <a:pt x="17548" y="18720"/>
                </a:lnTo>
                <a:lnTo>
                  <a:pt x="17616" y="18613"/>
                </a:lnTo>
                <a:lnTo>
                  <a:pt x="17584" y="18546"/>
                </a:lnTo>
                <a:close/>
                <a:moveTo>
                  <a:pt x="17220" y="18796"/>
                </a:moveTo>
                <a:lnTo>
                  <a:pt x="17155" y="18839"/>
                </a:lnTo>
                <a:lnTo>
                  <a:pt x="17126" y="18942"/>
                </a:lnTo>
                <a:lnTo>
                  <a:pt x="17219" y="18905"/>
                </a:lnTo>
                <a:lnTo>
                  <a:pt x="17263" y="18855"/>
                </a:lnTo>
                <a:lnTo>
                  <a:pt x="17220" y="18796"/>
                </a:lnTo>
                <a:close/>
              </a:path>
            </a:pathLst>
          </a:custGeom>
          <a:solidFill>
            <a:schemeClr val="accent3">
              <a:lumMod val="20000"/>
              <a:lumOff val="80000"/>
              <a:alpha val="79115"/>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1" name="iṥ1ïďe"/>
          <p:cNvSpPr/>
          <p:nvPr>
            <p:custDataLst>
              <p:tags r:id="rId16"/>
            </p:custDataLst>
          </p:nvPr>
        </p:nvSpPr>
        <p:spPr bwMode="auto">
          <a:xfrm>
            <a:off x="5138094" y="3021550"/>
            <a:ext cx="2195397" cy="1985262"/>
          </a:xfrm>
          <a:custGeom>
            <a:avLst/>
            <a:gdLst>
              <a:gd name="T0" fmla="*/ 10257 w 20514"/>
              <a:gd name="T1" fmla="*/ 10197 h 20394"/>
              <a:gd name="T2" fmla="*/ 10257 w 20514"/>
              <a:gd name="T3" fmla="*/ 10197 h 20394"/>
              <a:gd name="T4" fmla="*/ 10257 w 20514"/>
              <a:gd name="T5" fmla="*/ 10197 h 20394"/>
              <a:gd name="T6" fmla="*/ 10257 w 20514"/>
              <a:gd name="T7" fmla="*/ 10197 h 20394"/>
            </a:gdLst>
            <a:ahLst/>
            <a:cxnLst>
              <a:cxn ang="0">
                <a:pos x="T0" y="T1"/>
              </a:cxn>
              <a:cxn ang="0">
                <a:pos x="T2" y="T3"/>
              </a:cxn>
              <a:cxn ang="0">
                <a:pos x="T4" y="T5"/>
              </a:cxn>
              <a:cxn ang="0">
                <a:pos x="T6" y="T7"/>
              </a:cxn>
            </a:cxnLst>
            <a:rect l="0" t="0" r="r" b="b"/>
            <a:pathLst>
              <a:path w="20514" h="20394">
                <a:moveTo>
                  <a:pt x="17804" y="0"/>
                </a:moveTo>
                <a:cubicBezTo>
                  <a:pt x="17536" y="3802"/>
                  <a:pt x="16084" y="7521"/>
                  <a:pt x="13439" y="10429"/>
                </a:cubicBezTo>
                <a:cubicBezTo>
                  <a:pt x="9786" y="14447"/>
                  <a:pt x="4723" y="15969"/>
                  <a:pt x="0" y="14997"/>
                </a:cubicBezTo>
                <a:cubicBezTo>
                  <a:pt x="389" y="15623"/>
                  <a:pt x="834" y="16220"/>
                  <a:pt x="1339" y="16776"/>
                </a:cubicBezTo>
                <a:cubicBezTo>
                  <a:pt x="5726" y="21600"/>
                  <a:pt x="12838" y="21600"/>
                  <a:pt x="17224" y="16776"/>
                </a:cubicBezTo>
                <a:cubicBezTo>
                  <a:pt x="21409" y="12176"/>
                  <a:pt x="21600" y="4852"/>
                  <a:pt x="17804" y="0"/>
                </a:cubicBezTo>
                <a:close/>
              </a:path>
            </a:pathLst>
          </a:custGeom>
          <a:solidFill>
            <a:srgbClr val="000000">
              <a:alpha val="10716"/>
            </a:srgb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2" name="íŝlîḍé"/>
          <p:cNvSpPr/>
          <p:nvPr>
            <p:custDataLst>
              <p:tags r:id="rId17"/>
            </p:custDataLst>
          </p:nvPr>
        </p:nvSpPr>
        <p:spPr bwMode="auto">
          <a:xfrm rot="19786663">
            <a:off x="5217861" y="2750102"/>
            <a:ext cx="961379" cy="688145"/>
          </a:xfrm>
          <a:prstGeom prst="ellipse">
            <a:avLst/>
          </a:prstGeom>
          <a:solidFill>
            <a:srgbClr val="73BAFF">
              <a:alpha val="10393"/>
            </a:srgb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algn="ctr"/>
            <a:endParaRPr/>
          </a:p>
        </p:txBody>
      </p:sp>
      <p:sp>
        <p:nvSpPr>
          <p:cNvPr id="34" name="iṩľiḍè"/>
          <p:cNvSpPr/>
          <p:nvPr>
            <p:custDataLst>
              <p:tags r:id="rId18"/>
            </p:custDataLst>
          </p:nvPr>
        </p:nvSpPr>
        <p:spPr bwMode="auto">
          <a:xfrm>
            <a:off x="7515646" y="4426414"/>
            <a:ext cx="372051" cy="364312"/>
          </a:xfrm>
          <a:custGeom>
            <a:avLst/>
            <a:gdLst>
              <a:gd name="T0" fmla="*/ 258 w 518"/>
              <a:gd name="T1" fmla="*/ 0 h 508"/>
              <a:gd name="T2" fmla="*/ 138 w 518"/>
              <a:gd name="T3" fmla="*/ 30 h 508"/>
              <a:gd name="T4" fmla="*/ 130 w 518"/>
              <a:gd name="T5" fmla="*/ 34 h 508"/>
              <a:gd name="T6" fmla="*/ 54 w 518"/>
              <a:gd name="T7" fmla="*/ 102 h 508"/>
              <a:gd name="T8" fmla="*/ 5 w 518"/>
              <a:gd name="T9" fmla="*/ 224 h 508"/>
              <a:gd name="T10" fmla="*/ 5 w 518"/>
              <a:gd name="T11" fmla="*/ 233 h 508"/>
              <a:gd name="T12" fmla="*/ 39 w 518"/>
              <a:gd name="T13" fmla="*/ 383 h 508"/>
              <a:gd name="T14" fmla="*/ 43 w 518"/>
              <a:gd name="T15" fmla="*/ 390 h 508"/>
              <a:gd name="T16" fmla="*/ 81 w 518"/>
              <a:gd name="T17" fmla="*/ 436 h 508"/>
              <a:gd name="T18" fmla="*/ 88 w 518"/>
              <a:gd name="T19" fmla="*/ 442 h 508"/>
              <a:gd name="T20" fmla="*/ 106 w 518"/>
              <a:gd name="T21" fmla="*/ 457 h 508"/>
              <a:gd name="T22" fmla="*/ 124 w 518"/>
              <a:gd name="T23" fmla="*/ 470 h 508"/>
              <a:gd name="T24" fmla="*/ 131 w 518"/>
              <a:gd name="T25" fmla="*/ 474 h 508"/>
              <a:gd name="T26" fmla="*/ 153 w 518"/>
              <a:gd name="T27" fmla="*/ 485 h 508"/>
              <a:gd name="T28" fmla="*/ 162 w 518"/>
              <a:gd name="T29" fmla="*/ 489 h 508"/>
              <a:gd name="T30" fmla="*/ 257 w 518"/>
              <a:gd name="T31" fmla="*/ 508 h 508"/>
              <a:gd name="T32" fmla="*/ 384 w 518"/>
              <a:gd name="T33" fmla="*/ 474 h 508"/>
              <a:gd name="T34" fmla="*/ 406 w 518"/>
              <a:gd name="T35" fmla="*/ 459 h 508"/>
              <a:gd name="T36" fmla="*/ 461 w 518"/>
              <a:gd name="T37" fmla="*/ 405 h 508"/>
              <a:gd name="T38" fmla="*/ 498 w 518"/>
              <a:gd name="T39" fmla="*/ 336 h 508"/>
              <a:gd name="T40" fmla="*/ 505 w 518"/>
              <a:gd name="T41" fmla="*/ 310 h 508"/>
              <a:gd name="T42" fmla="*/ 486 w 518"/>
              <a:gd name="T43" fmla="*/ 144 h 508"/>
              <a:gd name="T44" fmla="*/ 482 w 518"/>
              <a:gd name="T45" fmla="*/ 136 h 508"/>
              <a:gd name="T46" fmla="*/ 409 w 518"/>
              <a:gd name="T47" fmla="*/ 50 h 508"/>
              <a:gd name="T48" fmla="*/ 357 w 518"/>
              <a:gd name="T49" fmla="*/ 20 h 508"/>
              <a:gd name="T50" fmla="*/ 349 w 518"/>
              <a:gd name="T51" fmla="*/ 17 h 508"/>
              <a:gd name="T52" fmla="*/ 318 w 518"/>
              <a:gd name="T53" fmla="*/ 7 h 508"/>
              <a:gd name="T54" fmla="*/ 308 w 518"/>
              <a:gd name="T55" fmla="*/ 5 h 508"/>
              <a:gd name="T56" fmla="*/ 258 w 518"/>
              <a:gd name="T5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8" h="508">
                <a:moveTo>
                  <a:pt x="258" y="0"/>
                </a:moveTo>
                <a:cubicBezTo>
                  <a:pt x="216" y="0"/>
                  <a:pt x="175" y="10"/>
                  <a:pt x="138" y="30"/>
                </a:cubicBezTo>
                <a:cubicBezTo>
                  <a:pt x="135" y="31"/>
                  <a:pt x="133" y="33"/>
                  <a:pt x="130" y="34"/>
                </a:cubicBezTo>
                <a:cubicBezTo>
                  <a:pt x="101" y="51"/>
                  <a:pt x="75" y="74"/>
                  <a:pt x="54" y="102"/>
                </a:cubicBezTo>
                <a:cubicBezTo>
                  <a:pt x="27" y="139"/>
                  <a:pt x="11" y="181"/>
                  <a:pt x="5" y="224"/>
                </a:cubicBezTo>
                <a:cubicBezTo>
                  <a:pt x="5" y="227"/>
                  <a:pt x="5" y="230"/>
                  <a:pt x="5" y="233"/>
                </a:cubicBezTo>
                <a:cubicBezTo>
                  <a:pt x="0" y="285"/>
                  <a:pt x="12" y="337"/>
                  <a:pt x="39" y="383"/>
                </a:cubicBezTo>
                <a:cubicBezTo>
                  <a:pt x="40" y="385"/>
                  <a:pt x="42" y="388"/>
                  <a:pt x="43" y="390"/>
                </a:cubicBezTo>
                <a:cubicBezTo>
                  <a:pt x="54" y="407"/>
                  <a:pt x="66" y="422"/>
                  <a:pt x="81" y="436"/>
                </a:cubicBezTo>
                <a:cubicBezTo>
                  <a:pt x="83" y="438"/>
                  <a:pt x="85" y="440"/>
                  <a:pt x="88" y="442"/>
                </a:cubicBezTo>
                <a:cubicBezTo>
                  <a:pt x="94" y="448"/>
                  <a:pt x="100" y="453"/>
                  <a:pt x="106" y="457"/>
                </a:cubicBezTo>
                <a:cubicBezTo>
                  <a:pt x="112" y="462"/>
                  <a:pt x="118" y="466"/>
                  <a:pt x="124" y="470"/>
                </a:cubicBezTo>
                <a:cubicBezTo>
                  <a:pt x="127" y="471"/>
                  <a:pt x="129" y="473"/>
                  <a:pt x="131" y="474"/>
                </a:cubicBezTo>
                <a:cubicBezTo>
                  <a:pt x="139" y="478"/>
                  <a:pt x="146" y="482"/>
                  <a:pt x="153" y="485"/>
                </a:cubicBezTo>
                <a:cubicBezTo>
                  <a:pt x="156" y="487"/>
                  <a:pt x="159" y="488"/>
                  <a:pt x="162" y="489"/>
                </a:cubicBezTo>
                <a:cubicBezTo>
                  <a:pt x="193" y="501"/>
                  <a:pt x="225" y="508"/>
                  <a:pt x="257" y="508"/>
                </a:cubicBezTo>
                <a:cubicBezTo>
                  <a:pt x="302" y="508"/>
                  <a:pt x="345" y="496"/>
                  <a:pt x="384" y="474"/>
                </a:cubicBezTo>
                <a:cubicBezTo>
                  <a:pt x="392" y="469"/>
                  <a:pt x="399" y="465"/>
                  <a:pt x="406" y="459"/>
                </a:cubicBezTo>
                <a:cubicBezTo>
                  <a:pt x="427" y="445"/>
                  <a:pt x="445" y="427"/>
                  <a:pt x="461" y="405"/>
                </a:cubicBezTo>
                <a:cubicBezTo>
                  <a:pt x="477" y="384"/>
                  <a:pt x="489" y="360"/>
                  <a:pt x="498" y="336"/>
                </a:cubicBezTo>
                <a:cubicBezTo>
                  <a:pt x="501" y="327"/>
                  <a:pt x="503" y="319"/>
                  <a:pt x="505" y="310"/>
                </a:cubicBezTo>
                <a:cubicBezTo>
                  <a:pt x="518" y="254"/>
                  <a:pt x="511" y="196"/>
                  <a:pt x="486" y="144"/>
                </a:cubicBezTo>
                <a:cubicBezTo>
                  <a:pt x="485" y="141"/>
                  <a:pt x="484" y="138"/>
                  <a:pt x="482" y="136"/>
                </a:cubicBezTo>
                <a:cubicBezTo>
                  <a:pt x="465" y="103"/>
                  <a:pt x="441" y="74"/>
                  <a:pt x="409" y="50"/>
                </a:cubicBezTo>
                <a:cubicBezTo>
                  <a:pt x="393" y="38"/>
                  <a:pt x="375" y="28"/>
                  <a:pt x="357" y="20"/>
                </a:cubicBezTo>
                <a:cubicBezTo>
                  <a:pt x="354" y="19"/>
                  <a:pt x="352" y="18"/>
                  <a:pt x="349" y="17"/>
                </a:cubicBezTo>
                <a:cubicBezTo>
                  <a:pt x="339" y="13"/>
                  <a:pt x="328" y="10"/>
                  <a:pt x="318" y="7"/>
                </a:cubicBezTo>
                <a:cubicBezTo>
                  <a:pt x="315" y="6"/>
                  <a:pt x="311" y="6"/>
                  <a:pt x="308" y="5"/>
                </a:cubicBezTo>
                <a:cubicBezTo>
                  <a:pt x="292" y="2"/>
                  <a:pt x="275" y="0"/>
                  <a:pt x="258" y="0"/>
                </a:cubicBezTo>
              </a:path>
            </a:pathLst>
          </a:custGeom>
          <a:solidFill>
            <a:srgbClr val="9CB9EB">
              <a:alpha val="25000"/>
            </a:srgbClr>
          </a:solidFill>
          <a:ln>
            <a:noFill/>
          </a:ln>
        </p:spPr>
        <p:txBody>
          <a:bodyPr anchor="ctr">
            <a:normAutofit lnSpcReduction="10000"/>
          </a:bodyPr>
          <a:lstStyle/>
          <a:p>
            <a:pPr algn="ctr"/>
            <a:endParaRPr/>
          </a:p>
        </p:txBody>
      </p:sp>
      <p:sp>
        <p:nvSpPr>
          <p:cNvPr id="35" name="îsľîḋê"/>
          <p:cNvSpPr/>
          <p:nvPr>
            <p:custDataLst>
              <p:tags r:id="rId19"/>
            </p:custDataLst>
          </p:nvPr>
        </p:nvSpPr>
        <p:spPr bwMode="auto">
          <a:xfrm>
            <a:off x="7687683" y="3391815"/>
            <a:ext cx="376813" cy="364312"/>
          </a:xfrm>
          <a:custGeom>
            <a:avLst/>
            <a:gdLst>
              <a:gd name="T0" fmla="*/ 268 w 524"/>
              <a:gd name="T1" fmla="*/ 0 h 507"/>
              <a:gd name="T2" fmla="*/ 261 w 524"/>
              <a:gd name="T3" fmla="*/ 0 h 507"/>
              <a:gd name="T4" fmla="*/ 193 w 524"/>
              <a:gd name="T5" fmla="*/ 11 h 507"/>
              <a:gd name="T6" fmla="*/ 184 w 524"/>
              <a:gd name="T7" fmla="*/ 14 h 507"/>
              <a:gd name="T8" fmla="*/ 65 w 524"/>
              <a:gd name="T9" fmla="*/ 102 h 507"/>
              <a:gd name="T10" fmla="*/ 42 w 524"/>
              <a:gd name="T11" fmla="*/ 138 h 507"/>
              <a:gd name="T12" fmla="*/ 38 w 524"/>
              <a:gd name="T13" fmla="*/ 146 h 507"/>
              <a:gd name="T14" fmla="*/ 58 w 524"/>
              <a:gd name="T15" fmla="*/ 396 h 507"/>
              <a:gd name="T16" fmla="*/ 63 w 524"/>
              <a:gd name="T17" fmla="*/ 402 h 507"/>
              <a:gd name="T18" fmla="*/ 117 w 524"/>
              <a:gd name="T19" fmla="*/ 457 h 507"/>
              <a:gd name="T20" fmla="*/ 227 w 524"/>
              <a:gd name="T21" fmla="*/ 504 h 507"/>
              <a:gd name="T22" fmla="*/ 236 w 524"/>
              <a:gd name="T23" fmla="*/ 505 h 507"/>
              <a:gd name="T24" fmla="*/ 268 w 524"/>
              <a:gd name="T25" fmla="*/ 507 h 507"/>
              <a:gd name="T26" fmla="*/ 290 w 524"/>
              <a:gd name="T27" fmla="*/ 506 h 507"/>
              <a:gd name="T28" fmla="*/ 298 w 524"/>
              <a:gd name="T29" fmla="*/ 505 h 507"/>
              <a:gd name="T30" fmla="*/ 386 w 524"/>
              <a:gd name="T31" fmla="*/ 479 h 507"/>
              <a:gd name="T32" fmla="*/ 396 w 524"/>
              <a:gd name="T33" fmla="*/ 473 h 507"/>
              <a:gd name="T34" fmla="*/ 472 w 524"/>
              <a:gd name="T35" fmla="*/ 405 h 507"/>
              <a:gd name="T36" fmla="*/ 516 w 524"/>
              <a:gd name="T37" fmla="*/ 309 h 507"/>
              <a:gd name="T38" fmla="*/ 517 w 524"/>
              <a:gd name="T39" fmla="*/ 202 h 507"/>
              <a:gd name="T40" fmla="*/ 460 w 524"/>
              <a:gd name="T41" fmla="*/ 87 h 507"/>
              <a:gd name="T42" fmla="*/ 452 w 524"/>
              <a:gd name="T43" fmla="*/ 79 h 507"/>
              <a:gd name="T44" fmla="*/ 420 w 524"/>
              <a:gd name="T45" fmla="*/ 50 h 507"/>
              <a:gd name="T46" fmla="*/ 371 w 524"/>
              <a:gd name="T47" fmla="*/ 21 h 507"/>
              <a:gd name="T48" fmla="*/ 362 w 524"/>
              <a:gd name="T49" fmla="*/ 18 h 507"/>
              <a:gd name="T50" fmla="*/ 270 w 524"/>
              <a:gd name="T51" fmla="*/ 0 h 507"/>
              <a:gd name="T52" fmla="*/ 268 w 524"/>
              <a:gd name="T53"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507">
                <a:moveTo>
                  <a:pt x="268" y="0"/>
                </a:moveTo>
                <a:cubicBezTo>
                  <a:pt x="266" y="0"/>
                  <a:pt x="263" y="0"/>
                  <a:pt x="261" y="0"/>
                </a:cubicBezTo>
                <a:cubicBezTo>
                  <a:pt x="238" y="1"/>
                  <a:pt x="215" y="4"/>
                  <a:pt x="193" y="11"/>
                </a:cubicBezTo>
                <a:cubicBezTo>
                  <a:pt x="190" y="12"/>
                  <a:pt x="187" y="13"/>
                  <a:pt x="184" y="14"/>
                </a:cubicBezTo>
                <a:cubicBezTo>
                  <a:pt x="138" y="30"/>
                  <a:pt x="96" y="60"/>
                  <a:pt x="65" y="102"/>
                </a:cubicBezTo>
                <a:cubicBezTo>
                  <a:pt x="56" y="114"/>
                  <a:pt x="48" y="126"/>
                  <a:pt x="42" y="138"/>
                </a:cubicBezTo>
                <a:cubicBezTo>
                  <a:pt x="41" y="141"/>
                  <a:pt x="40" y="143"/>
                  <a:pt x="38" y="146"/>
                </a:cubicBezTo>
                <a:cubicBezTo>
                  <a:pt x="0" y="227"/>
                  <a:pt x="8" y="322"/>
                  <a:pt x="58" y="396"/>
                </a:cubicBezTo>
                <a:cubicBezTo>
                  <a:pt x="59" y="398"/>
                  <a:pt x="61" y="400"/>
                  <a:pt x="63" y="402"/>
                </a:cubicBezTo>
                <a:cubicBezTo>
                  <a:pt x="77" y="423"/>
                  <a:pt x="95" y="441"/>
                  <a:pt x="117" y="457"/>
                </a:cubicBezTo>
                <a:cubicBezTo>
                  <a:pt x="150" y="482"/>
                  <a:pt x="188" y="498"/>
                  <a:pt x="227" y="504"/>
                </a:cubicBezTo>
                <a:cubicBezTo>
                  <a:pt x="230" y="504"/>
                  <a:pt x="233" y="505"/>
                  <a:pt x="236" y="505"/>
                </a:cubicBezTo>
                <a:cubicBezTo>
                  <a:pt x="247" y="507"/>
                  <a:pt x="257" y="507"/>
                  <a:pt x="268" y="507"/>
                </a:cubicBezTo>
                <a:cubicBezTo>
                  <a:pt x="275" y="507"/>
                  <a:pt x="283" y="507"/>
                  <a:pt x="290" y="506"/>
                </a:cubicBezTo>
                <a:cubicBezTo>
                  <a:pt x="293" y="506"/>
                  <a:pt x="295" y="506"/>
                  <a:pt x="298" y="505"/>
                </a:cubicBezTo>
                <a:cubicBezTo>
                  <a:pt x="328" y="502"/>
                  <a:pt x="358" y="493"/>
                  <a:pt x="386" y="479"/>
                </a:cubicBezTo>
                <a:cubicBezTo>
                  <a:pt x="389" y="477"/>
                  <a:pt x="392" y="475"/>
                  <a:pt x="396" y="473"/>
                </a:cubicBezTo>
                <a:cubicBezTo>
                  <a:pt x="425" y="456"/>
                  <a:pt x="451" y="433"/>
                  <a:pt x="472" y="405"/>
                </a:cubicBezTo>
                <a:cubicBezTo>
                  <a:pt x="494" y="376"/>
                  <a:pt x="508" y="343"/>
                  <a:pt x="516" y="309"/>
                </a:cubicBezTo>
                <a:cubicBezTo>
                  <a:pt x="524" y="274"/>
                  <a:pt x="524" y="237"/>
                  <a:pt x="517" y="202"/>
                </a:cubicBezTo>
                <a:cubicBezTo>
                  <a:pt x="508" y="160"/>
                  <a:pt x="489" y="121"/>
                  <a:pt x="460" y="87"/>
                </a:cubicBezTo>
                <a:cubicBezTo>
                  <a:pt x="457" y="84"/>
                  <a:pt x="455" y="81"/>
                  <a:pt x="452" y="79"/>
                </a:cubicBezTo>
                <a:cubicBezTo>
                  <a:pt x="442" y="68"/>
                  <a:pt x="432" y="59"/>
                  <a:pt x="420" y="50"/>
                </a:cubicBezTo>
                <a:cubicBezTo>
                  <a:pt x="404" y="38"/>
                  <a:pt x="388" y="29"/>
                  <a:pt x="371" y="21"/>
                </a:cubicBezTo>
                <a:cubicBezTo>
                  <a:pt x="368" y="20"/>
                  <a:pt x="365" y="19"/>
                  <a:pt x="362" y="18"/>
                </a:cubicBezTo>
                <a:cubicBezTo>
                  <a:pt x="333" y="6"/>
                  <a:pt x="301" y="0"/>
                  <a:pt x="270" y="0"/>
                </a:cubicBezTo>
                <a:cubicBezTo>
                  <a:pt x="269" y="0"/>
                  <a:pt x="269" y="0"/>
                  <a:pt x="268" y="0"/>
                </a:cubicBezTo>
              </a:path>
            </a:pathLst>
          </a:custGeom>
          <a:solidFill>
            <a:schemeClr val="tx1">
              <a:lumMod val="50000"/>
              <a:lumOff val="50000"/>
              <a:alpha val="50000"/>
            </a:schemeClr>
          </a:solidFill>
          <a:ln>
            <a:noFill/>
          </a:ln>
        </p:spPr>
        <p:txBody>
          <a:bodyPr anchor="ctr">
            <a:normAutofit lnSpcReduction="10000"/>
          </a:bodyPr>
          <a:lstStyle/>
          <a:p>
            <a:pPr algn="ctr"/>
            <a:endParaRPr/>
          </a:p>
        </p:txBody>
      </p:sp>
      <p:sp>
        <p:nvSpPr>
          <p:cNvPr id="36" name="îšḷiḓè"/>
          <p:cNvSpPr/>
          <p:nvPr>
            <p:custDataLst>
              <p:tags r:id="rId20"/>
            </p:custDataLst>
          </p:nvPr>
        </p:nvSpPr>
        <p:spPr bwMode="auto">
          <a:xfrm>
            <a:off x="4187430" y="3821608"/>
            <a:ext cx="391695" cy="364312"/>
          </a:xfrm>
          <a:custGeom>
            <a:avLst/>
            <a:gdLst>
              <a:gd name="T0" fmla="*/ 287 w 544"/>
              <a:gd name="T1" fmla="*/ 0 h 508"/>
              <a:gd name="T2" fmla="*/ 215 w 544"/>
              <a:gd name="T3" fmla="*/ 11 h 508"/>
              <a:gd name="T4" fmla="*/ 205 w 544"/>
              <a:gd name="T5" fmla="*/ 14 h 508"/>
              <a:gd name="T6" fmla="*/ 83 w 544"/>
              <a:gd name="T7" fmla="*/ 102 h 508"/>
              <a:gd name="T8" fmla="*/ 135 w 544"/>
              <a:gd name="T9" fmla="*/ 457 h 508"/>
              <a:gd name="T10" fmla="*/ 201 w 544"/>
              <a:gd name="T11" fmla="*/ 493 h 508"/>
              <a:gd name="T12" fmla="*/ 211 w 544"/>
              <a:gd name="T13" fmla="*/ 496 h 508"/>
              <a:gd name="T14" fmla="*/ 259 w 544"/>
              <a:gd name="T15" fmla="*/ 506 h 508"/>
              <a:gd name="T16" fmla="*/ 268 w 544"/>
              <a:gd name="T17" fmla="*/ 507 h 508"/>
              <a:gd name="T18" fmla="*/ 287 w 544"/>
              <a:gd name="T19" fmla="*/ 508 h 508"/>
              <a:gd name="T20" fmla="*/ 374 w 544"/>
              <a:gd name="T21" fmla="*/ 492 h 508"/>
              <a:gd name="T22" fmla="*/ 383 w 544"/>
              <a:gd name="T23" fmla="*/ 489 h 508"/>
              <a:gd name="T24" fmla="*/ 490 w 544"/>
              <a:gd name="T25" fmla="*/ 406 h 508"/>
              <a:gd name="T26" fmla="*/ 540 w 544"/>
              <a:gd name="T27" fmla="*/ 237 h 508"/>
              <a:gd name="T28" fmla="*/ 539 w 544"/>
              <a:gd name="T29" fmla="*/ 229 h 508"/>
              <a:gd name="T30" fmla="*/ 455 w 544"/>
              <a:gd name="T31" fmla="*/ 64 h 508"/>
              <a:gd name="T32" fmla="*/ 448 w 544"/>
              <a:gd name="T33" fmla="*/ 58 h 508"/>
              <a:gd name="T34" fmla="*/ 439 w 544"/>
              <a:gd name="T35" fmla="*/ 51 h 508"/>
              <a:gd name="T36" fmla="*/ 358 w 544"/>
              <a:gd name="T37" fmla="*/ 10 h 508"/>
              <a:gd name="T38" fmla="*/ 349 w 544"/>
              <a:gd name="T39" fmla="*/ 8 h 508"/>
              <a:gd name="T40" fmla="*/ 287 w 544"/>
              <a:gd name="T4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4" h="508">
                <a:moveTo>
                  <a:pt x="287" y="0"/>
                </a:moveTo>
                <a:cubicBezTo>
                  <a:pt x="263" y="0"/>
                  <a:pt x="238" y="4"/>
                  <a:pt x="215" y="11"/>
                </a:cubicBezTo>
                <a:cubicBezTo>
                  <a:pt x="211" y="12"/>
                  <a:pt x="208" y="13"/>
                  <a:pt x="205" y="14"/>
                </a:cubicBezTo>
                <a:cubicBezTo>
                  <a:pt x="158" y="30"/>
                  <a:pt x="115" y="60"/>
                  <a:pt x="83" y="102"/>
                </a:cubicBezTo>
                <a:cubicBezTo>
                  <a:pt x="0" y="215"/>
                  <a:pt x="23" y="374"/>
                  <a:pt x="135" y="457"/>
                </a:cubicBezTo>
                <a:cubicBezTo>
                  <a:pt x="156" y="473"/>
                  <a:pt x="178" y="485"/>
                  <a:pt x="201" y="493"/>
                </a:cubicBezTo>
                <a:cubicBezTo>
                  <a:pt x="205" y="494"/>
                  <a:pt x="208" y="495"/>
                  <a:pt x="211" y="496"/>
                </a:cubicBezTo>
                <a:cubicBezTo>
                  <a:pt x="226" y="501"/>
                  <a:pt x="242" y="504"/>
                  <a:pt x="259" y="506"/>
                </a:cubicBezTo>
                <a:cubicBezTo>
                  <a:pt x="262" y="507"/>
                  <a:pt x="265" y="507"/>
                  <a:pt x="268" y="507"/>
                </a:cubicBezTo>
                <a:cubicBezTo>
                  <a:pt x="274" y="508"/>
                  <a:pt x="280" y="508"/>
                  <a:pt x="287" y="508"/>
                </a:cubicBezTo>
                <a:cubicBezTo>
                  <a:pt x="317" y="508"/>
                  <a:pt x="346" y="503"/>
                  <a:pt x="374" y="492"/>
                </a:cubicBezTo>
                <a:cubicBezTo>
                  <a:pt x="377" y="491"/>
                  <a:pt x="380" y="490"/>
                  <a:pt x="383" y="489"/>
                </a:cubicBezTo>
                <a:cubicBezTo>
                  <a:pt x="424" y="472"/>
                  <a:pt x="462" y="444"/>
                  <a:pt x="490" y="406"/>
                </a:cubicBezTo>
                <a:cubicBezTo>
                  <a:pt x="528" y="355"/>
                  <a:pt x="544" y="295"/>
                  <a:pt x="540" y="237"/>
                </a:cubicBezTo>
                <a:cubicBezTo>
                  <a:pt x="540" y="234"/>
                  <a:pt x="540" y="232"/>
                  <a:pt x="539" y="229"/>
                </a:cubicBezTo>
                <a:cubicBezTo>
                  <a:pt x="533" y="167"/>
                  <a:pt x="504" y="108"/>
                  <a:pt x="455" y="64"/>
                </a:cubicBezTo>
                <a:cubicBezTo>
                  <a:pt x="453" y="62"/>
                  <a:pt x="450" y="60"/>
                  <a:pt x="448" y="58"/>
                </a:cubicBezTo>
                <a:cubicBezTo>
                  <a:pt x="445" y="55"/>
                  <a:pt x="442" y="53"/>
                  <a:pt x="439" y="51"/>
                </a:cubicBezTo>
                <a:cubicBezTo>
                  <a:pt x="413" y="32"/>
                  <a:pt x="386" y="18"/>
                  <a:pt x="358" y="10"/>
                </a:cubicBezTo>
                <a:cubicBezTo>
                  <a:pt x="355" y="9"/>
                  <a:pt x="352" y="9"/>
                  <a:pt x="349" y="8"/>
                </a:cubicBezTo>
                <a:cubicBezTo>
                  <a:pt x="328" y="3"/>
                  <a:pt x="308" y="0"/>
                  <a:pt x="287" y="0"/>
                </a:cubicBezTo>
              </a:path>
            </a:pathLst>
          </a:custGeom>
          <a:solidFill>
            <a:schemeClr val="tx1">
              <a:lumMod val="50000"/>
              <a:lumOff val="50000"/>
              <a:alpha val="50000"/>
            </a:schemeClr>
          </a:solidFill>
          <a:ln>
            <a:noFill/>
          </a:ln>
        </p:spPr>
        <p:txBody>
          <a:bodyPr anchor="ctr">
            <a:normAutofit lnSpcReduction="10000"/>
          </a:bodyPr>
          <a:lstStyle/>
          <a:p>
            <a:pPr algn="ctr"/>
            <a:endParaRPr/>
          </a:p>
        </p:txBody>
      </p:sp>
      <p:sp>
        <p:nvSpPr>
          <p:cNvPr id="37" name="îṩḻïde"/>
          <p:cNvSpPr/>
          <p:nvPr>
            <p:custDataLst>
              <p:tags r:id="rId21"/>
            </p:custDataLst>
          </p:nvPr>
        </p:nvSpPr>
        <p:spPr bwMode="auto">
          <a:xfrm>
            <a:off x="5275008" y="2004810"/>
            <a:ext cx="367288" cy="364312"/>
          </a:xfrm>
          <a:custGeom>
            <a:avLst/>
            <a:gdLst>
              <a:gd name="T0" fmla="*/ 256 w 510"/>
              <a:gd name="T1" fmla="*/ 0 h 508"/>
              <a:gd name="T2" fmla="*/ 52 w 510"/>
              <a:gd name="T3" fmla="*/ 102 h 508"/>
              <a:gd name="T4" fmla="*/ 12 w 510"/>
              <a:gd name="T5" fmla="*/ 183 h 508"/>
              <a:gd name="T6" fmla="*/ 9 w 510"/>
              <a:gd name="T7" fmla="*/ 194 h 508"/>
              <a:gd name="T8" fmla="*/ 6 w 510"/>
              <a:gd name="T9" fmla="*/ 300 h 508"/>
              <a:gd name="T10" fmla="*/ 8 w 510"/>
              <a:gd name="T11" fmla="*/ 309 h 508"/>
              <a:gd name="T12" fmla="*/ 25 w 510"/>
              <a:gd name="T13" fmla="*/ 358 h 508"/>
              <a:gd name="T14" fmla="*/ 29 w 510"/>
              <a:gd name="T15" fmla="*/ 367 h 508"/>
              <a:gd name="T16" fmla="*/ 34 w 510"/>
              <a:gd name="T17" fmla="*/ 378 h 508"/>
              <a:gd name="T18" fmla="*/ 39 w 510"/>
              <a:gd name="T19" fmla="*/ 386 h 508"/>
              <a:gd name="T20" fmla="*/ 104 w 510"/>
              <a:gd name="T21" fmla="*/ 457 h 508"/>
              <a:gd name="T22" fmla="*/ 256 w 510"/>
              <a:gd name="T23" fmla="*/ 508 h 508"/>
              <a:gd name="T24" fmla="*/ 381 w 510"/>
              <a:gd name="T25" fmla="*/ 475 h 508"/>
              <a:gd name="T26" fmla="*/ 389 w 510"/>
              <a:gd name="T27" fmla="*/ 470 h 508"/>
              <a:gd name="T28" fmla="*/ 459 w 510"/>
              <a:gd name="T29" fmla="*/ 405 h 508"/>
              <a:gd name="T30" fmla="*/ 462 w 510"/>
              <a:gd name="T31" fmla="*/ 401 h 508"/>
              <a:gd name="T32" fmla="*/ 468 w 510"/>
              <a:gd name="T33" fmla="*/ 393 h 508"/>
              <a:gd name="T34" fmla="*/ 499 w 510"/>
              <a:gd name="T35" fmla="*/ 327 h 508"/>
              <a:gd name="T36" fmla="*/ 501 w 510"/>
              <a:gd name="T37" fmla="*/ 319 h 508"/>
              <a:gd name="T38" fmla="*/ 507 w 510"/>
              <a:gd name="T39" fmla="*/ 287 h 508"/>
              <a:gd name="T40" fmla="*/ 508 w 510"/>
              <a:gd name="T41" fmla="*/ 278 h 508"/>
              <a:gd name="T42" fmla="*/ 510 w 510"/>
              <a:gd name="T43" fmla="*/ 250 h 508"/>
              <a:gd name="T44" fmla="*/ 509 w 510"/>
              <a:gd name="T45" fmla="*/ 241 h 508"/>
              <a:gd name="T46" fmla="*/ 423 w 510"/>
              <a:gd name="T47" fmla="*/ 63 h 508"/>
              <a:gd name="T48" fmla="*/ 414 w 510"/>
              <a:gd name="T49" fmla="*/ 56 h 508"/>
              <a:gd name="T50" fmla="*/ 408 w 510"/>
              <a:gd name="T51" fmla="*/ 50 h 508"/>
              <a:gd name="T52" fmla="*/ 256 w 510"/>
              <a:gd name="T5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0" h="508">
                <a:moveTo>
                  <a:pt x="256" y="0"/>
                </a:moveTo>
                <a:cubicBezTo>
                  <a:pt x="179" y="0"/>
                  <a:pt x="102" y="35"/>
                  <a:pt x="52" y="102"/>
                </a:cubicBezTo>
                <a:cubicBezTo>
                  <a:pt x="34" y="127"/>
                  <a:pt x="20" y="155"/>
                  <a:pt x="12" y="183"/>
                </a:cubicBezTo>
                <a:cubicBezTo>
                  <a:pt x="11" y="187"/>
                  <a:pt x="10" y="190"/>
                  <a:pt x="9" y="194"/>
                </a:cubicBezTo>
                <a:cubicBezTo>
                  <a:pt x="1" y="229"/>
                  <a:pt x="0" y="265"/>
                  <a:pt x="6" y="300"/>
                </a:cubicBezTo>
                <a:cubicBezTo>
                  <a:pt x="7" y="303"/>
                  <a:pt x="8" y="306"/>
                  <a:pt x="8" y="309"/>
                </a:cubicBezTo>
                <a:cubicBezTo>
                  <a:pt x="12" y="326"/>
                  <a:pt x="17" y="343"/>
                  <a:pt x="25" y="358"/>
                </a:cubicBezTo>
                <a:cubicBezTo>
                  <a:pt x="26" y="361"/>
                  <a:pt x="27" y="364"/>
                  <a:pt x="29" y="367"/>
                </a:cubicBezTo>
                <a:cubicBezTo>
                  <a:pt x="30" y="371"/>
                  <a:pt x="32" y="374"/>
                  <a:pt x="34" y="378"/>
                </a:cubicBezTo>
                <a:cubicBezTo>
                  <a:pt x="36" y="381"/>
                  <a:pt x="38" y="383"/>
                  <a:pt x="39" y="386"/>
                </a:cubicBezTo>
                <a:cubicBezTo>
                  <a:pt x="56" y="413"/>
                  <a:pt x="77" y="437"/>
                  <a:pt x="104" y="457"/>
                </a:cubicBezTo>
                <a:cubicBezTo>
                  <a:pt x="150" y="491"/>
                  <a:pt x="203" y="508"/>
                  <a:pt x="256" y="508"/>
                </a:cubicBezTo>
                <a:cubicBezTo>
                  <a:pt x="299" y="508"/>
                  <a:pt x="343" y="496"/>
                  <a:pt x="381" y="475"/>
                </a:cubicBezTo>
                <a:cubicBezTo>
                  <a:pt x="384" y="473"/>
                  <a:pt x="386" y="472"/>
                  <a:pt x="389" y="470"/>
                </a:cubicBezTo>
                <a:cubicBezTo>
                  <a:pt x="415" y="454"/>
                  <a:pt x="439" y="432"/>
                  <a:pt x="459" y="405"/>
                </a:cubicBezTo>
                <a:cubicBezTo>
                  <a:pt x="460" y="404"/>
                  <a:pt x="461" y="403"/>
                  <a:pt x="462" y="401"/>
                </a:cubicBezTo>
                <a:cubicBezTo>
                  <a:pt x="464" y="399"/>
                  <a:pt x="466" y="396"/>
                  <a:pt x="468" y="393"/>
                </a:cubicBezTo>
                <a:cubicBezTo>
                  <a:pt x="482" y="372"/>
                  <a:pt x="492" y="350"/>
                  <a:pt x="499" y="327"/>
                </a:cubicBezTo>
                <a:cubicBezTo>
                  <a:pt x="500" y="324"/>
                  <a:pt x="501" y="322"/>
                  <a:pt x="501" y="319"/>
                </a:cubicBezTo>
                <a:cubicBezTo>
                  <a:pt x="504" y="308"/>
                  <a:pt x="506" y="298"/>
                  <a:pt x="507" y="287"/>
                </a:cubicBezTo>
                <a:cubicBezTo>
                  <a:pt x="508" y="284"/>
                  <a:pt x="508" y="281"/>
                  <a:pt x="508" y="278"/>
                </a:cubicBezTo>
                <a:cubicBezTo>
                  <a:pt x="509" y="269"/>
                  <a:pt x="510" y="259"/>
                  <a:pt x="510" y="250"/>
                </a:cubicBezTo>
                <a:cubicBezTo>
                  <a:pt x="510" y="247"/>
                  <a:pt x="509" y="244"/>
                  <a:pt x="509" y="241"/>
                </a:cubicBezTo>
                <a:cubicBezTo>
                  <a:pt x="506" y="174"/>
                  <a:pt x="476" y="109"/>
                  <a:pt x="423" y="63"/>
                </a:cubicBezTo>
                <a:cubicBezTo>
                  <a:pt x="420" y="60"/>
                  <a:pt x="417" y="58"/>
                  <a:pt x="414" y="56"/>
                </a:cubicBezTo>
                <a:cubicBezTo>
                  <a:pt x="412" y="54"/>
                  <a:pt x="410" y="52"/>
                  <a:pt x="408" y="50"/>
                </a:cubicBezTo>
                <a:cubicBezTo>
                  <a:pt x="362" y="16"/>
                  <a:pt x="309" y="0"/>
                  <a:pt x="256" y="0"/>
                </a:cubicBezTo>
              </a:path>
            </a:pathLst>
          </a:custGeom>
          <a:solidFill>
            <a:srgbClr val="9CB9EB">
              <a:alpha val="25000"/>
            </a:srgbClr>
          </a:solidFill>
          <a:ln>
            <a:noFill/>
          </a:ln>
        </p:spPr>
        <p:txBody>
          <a:bodyPr anchor="ctr">
            <a:normAutofit lnSpcReduction="10000"/>
          </a:bodyPr>
          <a:lstStyle/>
          <a:p>
            <a:pPr algn="ctr"/>
            <a:endParaRPr dirty="0"/>
          </a:p>
        </p:txBody>
      </p:sp>
      <p:sp>
        <p:nvSpPr>
          <p:cNvPr id="38" name="ïśľíḋè"/>
          <p:cNvSpPr/>
          <p:nvPr>
            <p:custDataLst>
              <p:tags r:id="rId22"/>
            </p:custDataLst>
          </p:nvPr>
        </p:nvSpPr>
        <p:spPr bwMode="auto">
          <a:xfrm>
            <a:off x="6660823" y="5215756"/>
            <a:ext cx="370265" cy="364312"/>
          </a:xfrm>
          <a:custGeom>
            <a:avLst/>
            <a:gdLst>
              <a:gd name="T0" fmla="*/ 257 w 515"/>
              <a:gd name="T1" fmla="*/ 0 h 508"/>
              <a:gd name="T2" fmla="*/ 53 w 515"/>
              <a:gd name="T3" fmla="*/ 102 h 508"/>
              <a:gd name="T4" fmla="*/ 38 w 515"/>
              <a:gd name="T5" fmla="*/ 124 h 508"/>
              <a:gd name="T6" fmla="*/ 34 w 515"/>
              <a:gd name="T7" fmla="*/ 131 h 508"/>
              <a:gd name="T8" fmla="*/ 3 w 515"/>
              <a:gd name="T9" fmla="*/ 271 h 508"/>
              <a:gd name="T10" fmla="*/ 4 w 515"/>
              <a:gd name="T11" fmla="*/ 280 h 508"/>
              <a:gd name="T12" fmla="*/ 20 w 515"/>
              <a:gd name="T13" fmla="*/ 345 h 508"/>
              <a:gd name="T14" fmla="*/ 23 w 515"/>
              <a:gd name="T15" fmla="*/ 354 h 508"/>
              <a:gd name="T16" fmla="*/ 24 w 515"/>
              <a:gd name="T17" fmla="*/ 354 h 508"/>
              <a:gd name="T18" fmla="*/ 88 w 515"/>
              <a:gd name="T19" fmla="*/ 444 h 508"/>
              <a:gd name="T20" fmla="*/ 105 w 515"/>
              <a:gd name="T21" fmla="*/ 457 h 508"/>
              <a:gd name="T22" fmla="*/ 150 w 515"/>
              <a:gd name="T23" fmla="*/ 484 h 508"/>
              <a:gd name="T24" fmla="*/ 163 w 515"/>
              <a:gd name="T25" fmla="*/ 490 h 508"/>
              <a:gd name="T26" fmla="*/ 256 w 515"/>
              <a:gd name="T27" fmla="*/ 508 h 508"/>
              <a:gd name="T28" fmla="*/ 460 w 515"/>
              <a:gd name="T29" fmla="*/ 406 h 508"/>
              <a:gd name="T30" fmla="*/ 469 w 515"/>
              <a:gd name="T31" fmla="*/ 393 h 508"/>
              <a:gd name="T32" fmla="*/ 476 w 515"/>
              <a:gd name="T33" fmla="*/ 381 h 508"/>
              <a:gd name="T34" fmla="*/ 509 w 515"/>
              <a:gd name="T35" fmla="*/ 225 h 508"/>
              <a:gd name="T36" fmla="*/ 508 w 515"/>
              <a:gd name="T37" fmla="*/ 216 h 508"/>
              <a:gd name="T38" fmla="*/ 490 w 515"/>
              <a:gd name="T39" fmla="*/ 153 h 508"/>
              <a:gd name="T40" fmla="*/ 486 w 515"/>
              <a:gd name="T41" fmla="*/ 145 h 508"/>
              <a:gd name="T42" fmla="*/ 478 w 515"/>
              <a:gd name="T43" fmla="*/ 129 h 508"/>
              <a:gd name="T44" fmla="*/ 473 w 515"/>
              <a:gd name="T45" fmla="*/ 121 h 508"/>
              <a:gd name="T46" fmla="*/ 408 w 515"/>
              <a:gd name="T47" fmla="*/ 50 h 508"/>
              <a:gd name="T48" fmla="*/ 301 w 515"/>
              <a:gd name="T49" fmla="*/ 4 h 508"/>
              <a:gd name="T50" fmla="*/ 292 w 515"/>
              <a:gd name="T51" fmla="*/ 3 h 508"/>
              <a:gd name="T52" fmla="*/ 257 w 515"/>
              <a:gd name="T53"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508">
                <a:moveTo>
                  <a:pt x="257" y="0"/>
                </a:moveTo>
                <a:cubicBezTo>
                  <a:pt x="179" y="0"/>
                  <a:pt x="103" y="35"/>
                  <a:pt x="53" y="102"/>
                </a:cubicBezTo>
                <a:cubicBezTo>
                  <a:pt x="48" y="109"/>
                  <a:pt x="43" y="117"/>
                  <a:pt x="38" y="124"/>
                </a:cubicBezTo>
                <a:cubicBezTo>
                  <a:pt x="37" y="127"/>
                  <a:pt x="36" y="129"/>
                  <a:pt x="34" y="131"/>
                </a:cubicBezTo>
                <a:cubicBezTo>
                  <a:pt x="10" y="175"/>
                  <a:pt x="0" y="223"/>
                  <a:pt x="3" y="271"/>
                </a:cubicBezTo>
                <a:cubicBezTo>
                  <a:pt x="4" y="274"/>
                  <a:pt x="4" y="277"/>
                  <a:pt x="4" y="280"/>
                </a:cubicBezTo>
                <a:cubicBezTo>
                  <a:pt x="7" y="302"/>
                  <a:pt x="12" y="324"/>
                  <a:pt x="20" y="345"/>
                </a:cubicBezTo>
                <a:cubicBezTo>
                  <a:pt x="21" y="348"/>
                  <a:pt x="22" y="351"/>
                  <a:pt x="23" y="354"/>
                </a:cubicBezTo>
                <a:cubicBezTo>
                  <a:pt x="23" y="354"/>
                  <a:pt x="23" y="354"/>
                  <a:pt x="24" y="354"/>
                </a:cubicBezTo>
                <a:cubicBezTo>
                  <a:pt x="38" y="388"/>
                  <a:pt x="60" y="419"/>
                  <a:pt x="88" y="444"/>
                </a:cubicBezTo>
                <a:cubicBezTo>
                  <a:pt x="94" y="449"/>
                  <a:pt x="99" y="453"/>
                  <a:pt x="105" y="457"/>
                </a:cubicBezTo>
                <a:cubicBezTo>
                  <a:pt x="119" y="468"/>
                  <a:pt x="135" y="477"/>
                  <a:pt x="150" y="484"/>
                </a:cubicBezTo>
                <a:cubicBezTo>
                  <a:pt x="155" y="486"/>
                  <a:pt x="159" y="488"/>
                  <a:pt x="163" y="490"/>
                </a:cubicBezTo>
                <a:cubicBezTo>
                  <a:pt x="193" y="502"/>
                  <a:pt x="225" y="508"/>
                  <a:pt x="256" y="508"/>
                </a:cubicBezTo>
                <a:cubicBezTo>
                  <a:pt x="334" y="508"/>
                  <a:pt x="410" y="472"/>
                  <a:pt x="460" y="406"/>
                </a:cubicBezTo>
                <a:cubicBezTo>
                  <a:pt x="463" y="402"/>
                  <a:pt x="466" y="398"/>
                  <a:pt x="469" y="393"/>
                </a:cubicBezTo>
                <a:cubicBezTo>
                  <a:pt x="471" y="389"/>
                  <a:pt x="474" y="385"/>
                  <a:pt x="476" y="381"/>
                </a:cubicBezTo>
                <a:cubicBezTo>
                  <a:pt x="504" y="333"/>
                  <a:pt x="515" y="278"/>
                  <a:pt x="509" y="225"/>
                </a:cubicBezTo>
                <a:cubicBezTo>
                  <a:pt x="508" y="222"/>
                  <a:pt x="508" y="219"/>
                  <a:pt x="508" y="216"/>
                </a:cubicBezTo>
                <a:cubicBezTo>
                  <a:pt x="504" y="194"/>
                  <a:pt x="498" y="173"/>
                  <a:pt x="490" y="153"/>
                </a:cubicBezTo>
                <a:cubicBezTo>
                  <a:pt x="488" y="150"/>
                  <a:pt x="487" y="147"/>
                  <a:pt x="486" y="145"/>
                </a:cubicBezTo>
                <a:cubicBezTo>
                  <a:pt x="483" y="139"/>
                  <a:pt x="481" y="134"/>
                  <a:pt x="478" y="129"/>
                </a:cubicBezTo>
                <a:cubicBezTo>
                  <a:pt x="476" y="126"/>
                  <a:pt x="475" y="124"/>
                  <a:pt x="473" y="121"/>
                </a:cubicBezTo>
                <a:cubicBezTo>
                  <a:pt x="456" y="94"/>
                  <a:pt x="435" y="70"/>
                  <a:pt x="408" y="50"/>
                </a:cubicBezTo>
                <a:cubicBezTo>
                  <a:pt x="376" y="26"/>
                  <a:pt x="339" y="11"/>
                  <a:pt x="301" y="4"/>
                </a:cubicBezTo>
                <a:cubicBezTo>
                  <a:pt x="298" y="4"/>
                  <a:pt x="295" y="3"/>
                  <a:pt x="292" y="3"/>
                </a:cubicBezTo>
                <a:cubicBezTo>
                  <a:pt x="280" y="1"/>
                  <a:pt x="269" y="0"/>
                  <a:pt x="257" y="0"/>
                </a:cubicBezTo>
              </a:path>
            </a:pathLst>
          </a:custGeom>
          <a:solidFill>
            <a:srgbClr val="9CB9EB">
              <a:alpha val="25000"/>
            </a:srgbClr>
          </a:solidFill>
          <a:ln>
            <a:noFill/>
          </a:ln>
        </p:spPr>
        <p:txBody>
          <a:bodyPr anchor="ctr">
            <a:normAutofit lnSpcReduction="10000"/>
          </a:bodyPr>
          <a:lstStyle/>
          <a:p>
            <a:pPr algn="ctr"/>
            <a:endParaRPr/>
          </a:p>
        </p:txBody>
      </p:sp>
      <p:sp>
        <p:nvSpPr>
          <p:cNvPr id="39" name="išľïḋé"/>
          <p:cNvSpPr/>
          <p:nvPr>
            <p:custDataLst>
              <p:tags r:id="rId23"/>
            </p:custDataLst>
          </p:nvPr>
        </p:nvSpPr>
        <p:spPr bwMode="auto">
          <a:xfrm>
            <a:off x="6688206" y="2344716"/>
            <a:ext cx="371455" cy="364312"/>
          </a:xfrm>
          <a:custGeom>
            <a:avLst/>
            <a:gdLst>
              <a:gd name="T0" fmla="*/ 257 w 517"/>
              <a:gd name="T1" fmla="*/ 0 h 508"/>
              <a:gd name="T2" fmla="*/ 107 w 517"/>
              <a:gd name="T3" fmla="*/ 50 h 508"/>
              <a:gd name="T4" fmla="*/ 100 w 517"/>
              <a:gd name="T5" fmla="*/ 55 h 508"/>
              <a:gd name="T6" fmla="*/ 54 w 517"/>
              <a:gd name="T7" fmla="*/ 103 h 508"/>
              <a:gd name="T8" fmla="*/ 35 w 517"/>
              <a:gd name="T9" fmla="*/ 132 h 508"/>
              <a:gd name="T10" fmla="*/ 30 w 517"/>
              <a:gd name="T11" fmla="*/ 141 h 508"/>
              <a:gd name="T12" fmla="*/ 5 w 517"/>
              <a:gd name="T13" fmla="*/ 283 h 508"/>
              <a:gd name="T14" fmla="*/ 6 w 517"/>
              <a:gd name="T15" fmla="*/ 292 h 508"/>
              <a:gd name="T16" fmla="*/ 13 w 517"/>
              <a:gd name="T17" fmla="*/ 322 h 508"/>
              <a:gd name="T18" fmla="*/ 15 w 517"/>
              <a:gd name="T19" fmla="*/ 330 h 508"/>
              <a:gd name="T20" fmla="*/ 38 w 517"/>
              <a:gd name="T21" fmla="*/ 382 h 508"/>
              <a:gd name="T22" fmla="*/ 42 w 517"/>
              <a:gd name="T23" fmla="*/ 389 h 508"/>
              <a:gd name="T24" fmla="*/ 106 w 517"/>
              <a:gd name="T25" fmla="*/ 458 h 508"/>
              <a:gd name="T26" fmla="*/ 257 w 517"/>
              <a:gd name="T27" fmla="*/ 508 h 508"/>
              <a:gd name="T28" fmla="*/ 269 w 517"/>
              <a:gd name="T29" fmla="*/ 508 h 508"/>
              <a:gd name="T30" fmla="*/ 279 w 517"/>
              <a:gd name="T31" fmla="*/ 507 h 508"/>
              <a:gd name="T32" fmla="*/ 417 w 517"/>
              <a:gd name="T33" fmla="*/ 452 h 508"/>
              <a:gd name="T34" fmla="*/ 423 w 517"/>
              <a:gd name="T35" fmla="*/ 446 h 508"/>
              <a:gd name="T36" fmla="*/ 461 w 517"/>
              <a:gd name="T37" fmla="*/ 406 h 508"/>
              <a:gd name="T38" fmla="*/ 509 w 517"/>
              <a:gd name="T39" fmla="*/ 224 h 508"/>
              <a:gd name="T40" fmla="*/ 508 w 517"/>
              <a:gd name="T41" fmla="*/ 216 h 508"/>
              <a:gd name="T42" fmla="*/ 409 w 517"/>
              <a:gd name="T43" fmla="*/ 51 h 508"/>
              <a:gd name="T44" fmla="*/ 257 w 517"/>
              <a:gd name="T45"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7" h="508">
                <a:moveTo>
                  <a:pt x="257" y="0"/>
                </a:moveTo>
                <a:cubicBezTo>
                  <a:pt x="204" y="0"/>
                  <a:pt x="151" y="17"/>
                  <a:pt x="107" y="50"/>
                </a:cubicBezTo>
                <a:cubicBezTo>
                  <a:pt x="104" y="52"/>
                  <a:pt x="102" y="53"/>
                  <a:pt x="100" y="55"/>
                </a:cubicBezTo>
                <a:cubicBezTo>
                  <a:pt x="83" y="68"/>
                  <a:pt x="67" y="84"/>
                  <a:pt x="54" y="103"/>
                </a:cubicBezTo>
                <a:cubicBezTo>
                  <a:pt x="47" y="112"/>
                  <a:pt x="40" y="122"/>
                  <a:pt x="35" y="132"/>
                </a:cubicBezTo>
                <a:cubicBezTo>
                  <a:pt x="33" y="135"/>
                  <a:pt x="31" y="138"/>
                  <a:pt x="30" y="141"/>
                </a:cubicBezTo>
                <a:cubicBezTo>
                  <a:pt x="8" y="186"/>
                  <a:pt x="0" y="236"/>
                  <a:pt x="5" y="283"/>
                </a:cubicBezTo>
                <a:cubicBezTo>
                  <a:pt x="6" y="286"/>
                  <a:pt x="6" y="289"/>
                  <a:pt x="6" y="292"/>
                </a:cubicBezTo>
                <a:cubicBezTo>
                  <a:pt x="8" y="302"/>
                  <a:pt x="10" y="312"/>
                  <a:pt x="13" y="322"/>
                </a:cubicBezTo>
                <a:cubicBezTo>
                  <a:pt x="14" y="325"/>
                  <a:pt x="14" y="327"/>
                  <a:pt x="15" y="330"/>
                </a:cubicBezTo>
                <a:cubicBezTo>
                  <a:pt x="21" y="348"/>
                  <a:pt x="28" y="366"/>
                  <a:pt x="38" y="382"/>
                </a:cubicBezTo>
                <a:cubicBezTo>
                  <a:pt x="39" y="384"/>
                  <a:pt x="41" y="387"/>
                  <a:pt x="42" y="389"/>
                </a:cubicBezTo>
                <a:cubicBezTo>
                  <a:pt x="59" y="415"/>
                  <a:pt x="80" y="438"/>
                  <a:pt x="106" y="458"/>
                </a:cubicBezTo>
                <a:cubicBezTo>
                  <a:pt x="151" y="492"/>
                  <a:pt x="204" y="508"/>
                  <a:pt x="257" y="508"/>
                </a:cubicBezTo>
                <a:cubicBezTo>
                  <a:pt x="261" y="508"/>
                  <a:pt x="265" y="508"/>
                  <a:pt x="269" y="508"/>
                </a:cubicBezTo>
                <a:cubicBezTo>
                  <a:pt x="272" y="508"/>
                  <a:pt x="275" y="507"/>
                  <a:pt x="279" y="507"/>
                </a:cubicBezTo>
                <a:cubicBezTo>
                  <a:pt x="328" y="503"/>
                  <a:pt x="377" y="484"/>
                  <a:pt x="417" y="452"/>
                </a:cubicBezTo>
                <a:cubicBezTo>
                  <a:pt x="419" y="450"/>
                  <a:pt x="421" y="448"/>
                  <a:pt x="423" y="446"/>
                </a:cubicBezTo>
                <a:cubicBezTo>
                  <a:pt x="437" y="434"/>
                  <a:pt x="450" y="421"/>
                  <a:pt x="461" y="406"/>
                </a:cubicBezTo>
                <a:cubicBezTo>
                  <a:pt x="501" y="352"/>
                  <a:pt x="517" y="287"/>
                  <a:pt x="509" y="224"/>
                </a:cubicBezTo>
                <a:cubicBezTo>
                  <a:pt x="509" y="221"/>
                  <a:pt x="509" y="219"/>
                  <a:pt x="508" y="216"/>
                </a:cubicBezTo>
                <a:cubicBezTo>
                  <a:pt x="498" y="152"/>
                  <a:pt x="465" y="92"/>
                  <a:pt x="409" y="51"/>
                </a:cubicBezTo>
                <a:cubicBezTo>
                  <a:pt x="363" y="17"/>
                  <a:pt x="310" y="0"/>
                  <a:pt x="257" y="0"/>
                </a:cubicBezTo>
              </a:path>
            </a:pathLst>
          </a:custGeom>
          <a:solidFill>
            <a:schemeClr val="tx1">
              <a:lumMod val="50000"/>
              <a:lumOff val="50000"/>
              <a:alpha val="70000"/>
            </a:schemeClr>
          </a:solidFill>
          <a:ln>
            <a:noFill/>
          </a:ln>
        </p:spPr>
        <p:txBody>
          <a:bodyPr anchor="ctr">
            <a:normAutofit lnSpcReduction="10000"/>
          </a:bodyPr>
          <a:lstStyle/>
          <a:p>
            <a:pPr algn="ctr"/>
            <a:endParaRPr/>
          </a:p>
        </p:txBody>
      </p:sp>
      <p:sp>
        <p:nvSpPr>
          <p:cNvPr id="40" name="ísḻîďé"/>
          <p:cNvSpPr/>
          <p:nvPr>
            <p:custDataLst>
              <p:tags r:id="rId24"/>
            </p:custDataLst>
          </p:nvPr>
        </p:nvSpPr>
        <p:spPr bwMode="auto">
          <a:xfrm>
            <a:off x="4120163" y="3018574"/>
            <a:ext cx="404791" cy="363717"/>
          </a:xfrm>
          <a:custGeom>
            <a:avLst/>
            <a:gdLst>
              <a:gd name="T0" fmla="*/ 287 w 563"/>
              <a:gd name="T1" fmla="*/ 0 h 507"/>
              <a:gd name="T2" fmla="*/ 84 w 563"/>
              <a:gd name="T3" fmla="*/ 102 h 507"/>
              <a:gd name="T4" fmla="*/ 136 w 563"/>
              <a:gd name="T5" fmla="*/ 457 h 507"/>
              <a:gd name="T6" fmla="*/ 287 w 563"/>
              <a:gd name="T7" fmla="*/ 507 h 507"/>
              <a:gd name="T8" fmla="*/ 304 w 563"/>
              <a:gd name="T9" fmla="*/ 507 h 507"/>
              <a:gd name="T10" fmla="*/ 313 w 563"/>
              <a:gd name="T11" fmla="*/ 506 h 507"/>
              <a:gd name="T12" fmla="*/ 486 w 563"/>
              <a:gd name="T13" fmla="*/ 411 h 507"/>
              <a:gd name="T14" fmla="*/ 491 w 563"/>
              <a:gd name="T15" fmla="*/ 405 h 507"/>
              <a:gd name="T16" fmla="*/ 492 w 563"/>
              <a:gd name="T17" fmla="*/ 403 h 507"/>
              <a:gd name="T18" fmla="*/ 479 w 563"/>
              <a:gd name="T19" fmla="*/ 87 h 507"/>
              <a:gd name="T20" fmla="*/ 473 w 563"/>
              <a:gd name="T21" fmla="*/ 80 h 507"/>
              <a:gd name="T22" fmla="*/ 444 w 563"/>
              <a:gd name="T23" fmla="*/ 54 h 507"/>
              <a:gd name="T24" fmla="*/ 439 w 563"/>
              <a:gd name="T25" fmla="*/ 50 h 507"/>
              <a:gd name="T26" fmla="*/ 436 w 563"/>
              <a:gd name="T27" fmla="*/ 48 h 507"/>
              <a:gd name="T28" fmla="*/ 287 w 563"/>
              <a:gd name="T2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3" h="507">
                <a:moveTo>
                  <a:pt x="287" y="0"/>
                </a:moveTo>
                <a:cubicBezTo>
                  <a:pt x="210" y="0"/>
                  <a:pt x="134" y="35"/>
                  <a:pt x="84" y="102"/>
                </a:cubicBezTo>
                <a:cubicBezTo>
                  <a:pt x="0" y="214"/>
                  <a:pt x="23" y="373"/>
                  <a:pt x="136" y="457"/>
                </a:cubicBezTo>
                <a:cubicBezTo>
                  <a:pt x="181" y="491"/>
                  <a:pt x="234" y="507"/>
                  <a:pt x="287" y="507"/>
                </a:cubicBezTo>
                <a:cubicBezTo>
                  <a:pt x="293" y="507"/>
                  <a:pt x="298" y="507"/>
                  <a:pt x="304" y="507"/>
                </a:cubicBezTo>
                <a:cubicBezTo>
                  <a:pt x="307" y="506"/>
                  <a:pt x="310" y="506"/>
                  <a:pt x="313" y="506"/>
                </a:cubicBezTo>
                <a:cubicBezTo>
                  <a:pt x="379" y="499"/>
                  <a:pt x="442" y="466"/>
                  <a:pt x="486" y="411"/>
                </a:cubicBezTo>
                <a:cubicBezTo>
                  <a:pt x="488" y="409"/>
                  <a:pt x="489" y="407"/>
                  <a:pt x="491" y="405"/>
                </a:cubicBezTo>
                <a:cubicBezTo>
                  <a:pt x="491" y="404"/>
                  <a:pt x="492" y="404"/>
                  <a:pt x="492" y="403"/>
                </a:cubicBezTo>
                <a:cubicBezTo>
                  <a:pt x="563" y="306"/>
                  <a:pt x="555" y="175"/>
                  <a:pt x="479" y="87"/>
                </a:cubicBezTo>
                <a:cubicBezTo>
                  <a:pt x="477" y="85"/>
                  <a:pt x="475" y="83"/>
                  <a:pt x="473" y="80"/>
                </a:cubicBezTo>
                <a:cubicBezTo>
                  <a:pt x="464" y="71"/>
                  <a:pt x="454" y="62"/>
                  <a:pt x="444" y="54"/>
                </a:cubicBezTo>
                <a:cubicBezTo>
                  <a:pt x="442" y="52"/>
                  <a:pt x="441" y="51"/>
                  <a:pt x="439" y="50"/>
                </a:cubicBezTo>
                <a:cubicBezTo>
                  <a:pt x="438" y="49"/>
                  <a:pt x="437" y="49"/>
                  <a:pt x="436" y="48"/>
                </a:cubicBezTo>
                <a:cubicBezTo>
                  <a:pt x="391" y="15"/>
                  <a:pt x="339" y="0"/>
                  <a:pt x="287" y="0"/>
                </a:cubicBezTo>
              </a:path>
            </a:pathLst>
          </a:custGeom>
          <a:solidFill>
            <a:srgbClr val="9CB9EB">
              <a:alpha val="25000"/>
            </a:srgbClr>
          </a:solidFill>
          <a:ln>
            <a:noFill/>
          </a:ln>
        </p:spPr>
        <p:txBody>
          <a:bodyPr anchor="ctr">
            <a:normAutofit lnSpcReduction="10000"/>
          </a:bodyPr>
          <a:lstStyle/>
          <a:p>
            <a:pPr algn="ctr"/>
            <a:endParaRPr/>
          </a:p>
        </p:txBody>
      </p:sp>
      <p:grpSp>
        <p:nvGrpSpPr>
          <p:cNvPr id="63" name="组合 62"/>
          <p:cNvGrpSpPr/>
          <p:nvPr/>
        </p:nvGrpSpPr>
        <p:grpSpPr>
          <a:xfrm>
            <a:off x="4253230" y="1774825"/>
            <a:ext cx="3879850" cy="4048760"/>
            <a:chOff x="6698" y="2795"/>
            <a:chExt cx="6110" cy="6376"/>
          </a:xfrm>
        </p:grpSpPr>
        <p:sp>
          <p:nvSpPr>
            <p:cNvPr id="33" name="iṥľïḍe"/>
            <p:cNvSpPr/>
            <p:nvPr>
              <p:custDataLst>
                <p:tags r:id="rId43"/>
              </p:custDataLst>
            </p:nvPr>
          </p:nvSpPr>
          <p:spPr bwMode="auto">
            <a:xfrm>
              <a:off x="6698" y="2795"/>
              <a:ext cx="6110" cy="6377"/>
            </a:xfrm>
            <a:custGeom>
              <a:avLst/>
              <a:gdLst>
                <a:gd name="T0" fmla="*/ 1208 w 5395"/>
                <a:gd name="T1" fmla="*/ 644 h 5638"/>
                <a:gd name="T2" fmla="*/ 2173 w 5395"/>
                <a:gd name="T3" fmla="*/ 5199 h 5638"/>
                <a:gd name="T4" fmla="*/ 2169 w 5395"/>
                <a:gd name="T5" fmla="*/ 5236 h 5638"/>
                <a:gd name="T6" fmla="*/ 1760 w 5395"/>
                <a:gd name="T7" fmla="*/ 5021 h 5638"/>
                <a:gd name="T8" fmla="*/ 1199 w 5395"/>
                <a:gd name="T9" fmla="*/ 4645 h 5638"/>
                <a:gd name="T10" fmla="*/ 2481 w 5395"/>
                <a:gd name="T11" fmla="*/ 4578 h 5638"/>
                <a:gd name="T12" fmla="*/ 1173 w 5395"/>
                <a:gd name="T13" fmla="*/ 4544 h 5638"/>
                <a:gd name="T14" fmla="*/ 770 w 5395"/>
                <a:gd name="T15" fmla="*/ 3885 h 5638"/>
                <a:gd name="T16" fmla="*/ 2318 w 5395"/>
                <a:gd name="T17" fmla="*/ 3923 h 5638"/>
                <a:gd name="T18" fmla="*/ 843 w 5395"/>
                <a:gd name="T19" fmla="*/ 3064 h 5638"/>
                <a:gd name="T20" fmla="*/ 1265 w 5395"/>
                <a:gd name="T21" fmla="*/ 3102 h 5638"/>
                <a:gd name="T22" fmla="*/ 2976 w 5395"/>
                <a:gd name="T23" fmla="*/ 3012 h 5638"/>
                <a:gd name="T24" fmla="*/ 1939 w 5395"/>
                <a:gd name="T25" fmla="*/ 3030 h 5638"/>
                <a:gd name="T26" fmla="*/ 1111 w 5395"/>
                <a:gd name="T27" fmla="*/ 2631 h 5638"/>
                <a:gd name="T28" fmla="*/ 3062 w 5395"/>
                <a:gd name="T29" fmla="*/ 2913 h 5638"/>
                <a:gd name="T30" fmla="*/ 4384 w 5395"/>
                <a:gd name="T31" fmla="*/ 2865 h 5638"/>
                <a:gd name="T32" fmla="*/ 1922 w 5395"/>
                <a:gd name="T33" fmla="*/ 2907 h 5638"/>
                <a:gd name="T34" fmla="*/ 3524 w 5395"/>
                <a:gd name="T35" fmla="*/ 2460 h 5638"/>
                <a:gd name="T36" fmla="*/ 2999 w 5395"/>
                <a:gd name="T37" fmla="*/ 2898 h 5638"/>
                <a:gd name="T38" fmla="*/ 779 w 5395"/>
                <a:gd name="T39" fmla="*/ 1947 h 5638"/>
                <a:gd name="T40" fmla="*/ 3507 w 5395"/>
                <a:gd name="T41" fmla="*/ 2440 h 5638"/>
                <a:gd name="T42" fmla="*/ 3500 w 5395"/>
                <a:gd name="T43" fmla="*/ 2436 h 5638"/>
                <a:gd name="T44" fmla="*/ 4141 w 5395"/>
                <a:gd name="T45" fmla="*/ 2002 h 5638"/>
                <a:gd name="T46" fmla="*/ 718 w 5395"/>
                <a:gd name="T47" fmla="*/ 1896 h 5638"/>
                <a:gd name="T48" fmla="*/ 847 w 5395"/>
                <a:gd name="T49" fmla="*/ 1893 h 5638"/>
                <a:gd name="T50" fmla="*/ 4048 w 5395"/>
                <a:gd name="T51" fmla="*/ 1744 h 5638"/>
                <a:gd name="T52" fmla="*/ 5218 w 5395"/>
                <a:gd name="T53" fmla="*/ 1914 h 5638"/>
                <a:gd name="T54" fmla="*/ 5119 w 5395"/>
                <a:gd name="T55" fmla="*/ 3206 h 5638"/>
                <a:gd name="T56" fmla="*/ 4867 w 5395"/>
                <a:gd name="T57" fmla="*/ 3129 h 5638"/>
                <a:gd name="T58" fmla="*/ 4812 w 5395"/>
                <a:gd name="T59" fmla="*/ 2397 h 5638"/>
                <a:gd name="T60" fmla="*/ 5035 w 5395"/>
                <a:gd name="T61" fmla="*/ 2251 h 5638"/>
                <a:gd name="T62" fmla="*/ 1984 w 5395"/>
                <a:gd name="T63" fmla="*/ 1502 h 5638"/>
                <a:gd name="T64" fmla="*/ 748 w 5395"/>
                <a:gd name="T65" fmla="*/ 1826 h 5638"/>
                <a:gd name="T66" fmla="*/ 831 w 5395"/>
                <a:gd name="T67" fmla="*/ 1839 h 5638"/>
                <a:gd name="T68" fmla="*/ 964 w 5395"/>
                <a:gd name="T69" fmla="*/ 1181 h 5638"/>
                <a:gd name="T70" fmla="*/ 4312 w 5395"/>
                <a:gd name="T71" fmla="*/ 996 h 5638"/>
                <a:gd name="T72" fmla="*/ 2398 w 5395"/>
                <a:gd name="T73" fmla="*/ 942 h 5638"/>
                <a:gd name="T74" fmla="*/ 4355 w 5395"/>
                <a:gd name="T75" fmla="*/ 985 h 5638"/>
                <a:gd name="T76" fmla="*/ 2800 w 5395"/>
                <a:gd name="T77" fmla="*/ 955 h 5638"/>
                <a:gd name="T78" fmla="*/ 4283 w 5395"/>
                <a:gd name="T79" fmla="*/ 1126 h 5638"/>
                <a:gd name="T80" fmla="*/ 2735 w 5395"/>
                <a:gd name="T81" fmla="*/ 1899 h 5638"/>
                <a:gd name="T82" fmla="*/ 2794 w 5395"/>
                <a:gd name="T83" fmla="*/ 1144 h 5638"/>
                <a:gd name="T84" fmla="*/ 3299 w 5395"/>
                <a:gd name="T85" fmla="*/ 677 h 5638"/>
                <a:gd name="T86" fmla="*/ 4260 w 5395"/>
                <a:gd name="T87" fmla="*/ 713 h 5638"/>
                <a:gd name="T88" fmla="*/ 2786 w 5395"/>
                <a:gd name="T89" fmla="*/ 122 h 5638"/>
                <a:gd name="T90" fmla="*/ 1835 w 5395"/>
                <a:gd name="T91" fmla="*/ 375 h 5638"/>
                <a:gd name="T92" fmla="*/ 2499 w 5395"/>
                <a:gd name="T93" fmla="*/ 831 h 5638"/>
                <a:gd name="T94" fmla="*/ 2698 w 5395"/>
                <a:gd name="T95" fmla="*/ 1226 h 5638"/>
                <a:gd name="T96" fmla="*/ 1446 w 5395"/>
                <a:gd name="T97" fmla="*/ 677 h 5638"/>
                <a:gd name="T98" fmla="*/ 306 w 5395"/>
                <a:gd name="T99" fmla="*/ 2136 h 5638"/>
                <a:gd name="T100" fmla="*/ 795 w 5395"/>
                <a:gd name="T101" fmla="*/ 2990 h 5638"/>
                <a:gd name="T102" fmla="*/ 205 w 5395"/>
                <a:gd name="T103" fmla="*/ 3605 h 5638"/>
                <a:gd name="T104" fmla="*/ 1094 w 5395"/>
                <a:gd name="T105" fmla="*/ 5086 h 5638"/>
                <a:gd name="T106" fmla="*/ 2701 w 5395"/>
                <a:gd name="T107" fmla="*/ 5440 h 5638"/>
                <a:gd name="T108" fmla="*/ 3382 w 5395"/>
                <a:gd name="T109" fmla="*/ 4921 h 5638"/>
                <a:gd name="T110" fmla="*/ 4245 w 5395"/>
                <a:gd name="T111" fmla="*/ 4601 h 5638"/>
                <a:gd name="T112" fmla="*/ 4289 w 5395"/>
                <a:gd name="T113" fmla="*/ 5103 h 5638"/>
                <a:gd name="T114" fmla="*/ 4667 w 5395"/>
                <a:gd name="T115" fmla="*/ 4165 h 5638"/>
                <a:gd name="T116" fmla="*/ 3464 w 5395"/>
                <a:gd name="T117" fmla="*/ 4229 h 5638"/>
                <a:gd name="T118" fmla="*/ 4621 w 5395"/>
                <a:gd name="T119" fmla="*/ 2987 h 5638"/>
                <a:gd name="T120" fmla="*/ 5235 w 5395"/>
                <a:gd name="T121" fmla="*/ 3597 h 5638"/>
                <a:gd name="T122" fmla="*/ 5289 w 5395"/>
                <a:gd name="T123" fmla="*/ 1884 h 5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95" h="5638">
                  <a:moveTo>
                    <a:pt x="128" y="2237"/>
                  </a:moveTo>
                  <a:cubicBezTo>
                    <a:pt x="125" y="2237"/>
                    <a:pt x="122" y="2237"/>
                    <a:pt x="119" y="2238"/>
                  </a:cubicBezTo>
                  <a:cubicBezTo>
                    <a:pt x="114" y="2863"/>
                    <a:pt x="114" y="2863"/>
                    <a:pt x="114" y="2863"/>
                  </a:cubicBezTo>
                  <a:cubicBezTo>
                    <a:pt x="117" y="2862"/>
                    <a:pt x="120" y="2861"/>
                    <a:pt x="124" y="2860"/>
                  </a:cubicBezTo>
                  <a:cubicBezTo>
                    <a:pt x="128" y="2237"/>
                    <a:pt x="128" y="2237"/>
                    <a:pt x="128" y="2237"/>
                  </a:cubicBezTo>
                  <a:moveTo>
                    <a:pt x="1433" y="502"/>
                  </a:moveTo>
                  <a:cubicBezTo>
                    <a:pt x="1195" y="577"/>
                    <a:pt x="1195" y="577"/>
                    <a:pt x="1195" y="577"/>
                  </a:cubicBezTo>
                  <a:cubicBezTo>
                    <a:pt x="1181" y="553"/>
                    <a:pt x="1157" y="535"/>
                    <a:pt x="1127" y="530"/>
                  </a:cubicBezTo>
                  <a:cubicBezTo>
                    <a:pt x="1121" y="529"/>
                    <a:pt x="1116" y="529"/>
                    <a:pt x="1111" y="529"/>
                  </a:cubicBezTo>
                  <a:cubicBezTo>
                    <a:pt x="1063" y="529"/>
                    <a:pt x="1021" y="563"/>
                    <a:pt x="1013" y="612"/>
                  </a:cubicBezTo>
                  <a:cubicBezTo>
                    <a:pt x="1007" y="647"/>
                    <a:pt x="1021" y="681"/>
                    <a:pt x="1046" y="703"/>
                  </a:cubicBezTo>
                  <a:cubicBezTo>
                    <a:pt x="251" y="1779"/>
                    <a:pt x="251" y="1779"/>
                    <a:pt x="251" y="1779"/>
                  </a:cubicBezTo>
                  <a:cubicBezTo>
                    <a:pt x="252" y="1780"/>
                    <a:pt x="253" y="1780"/>
                    <a:pt x="254" y="1781"/>
                  </a:cubicBezTo>
                  <a:cubicBezTo>
                    <a:pt x="256" y="1782"/>
                    <a:pt x="257" y="1783"/>
                    <a:pt x="259" y="1785"/>
                  </a:cubicBezTo>
                  <a:cubicBezTo>
                    <a:pt x="1054" y="708"/>
                    <a:pt x="1054" y="708"/>
                    <a:pt x="1054" y="708"/>
                  </a:cubicBezTo>
                  <a:cubicBezTo>
                    <a:pt x="1065" y="717"/>
                    <a:pt x="1079" y="723"/>
                    <a:pt x="1094" y="725"/>
                  </a:cubicBezTo>
                  <a:cubicBezTo>
                    <a:pt x="1100" y="726"/>
                    <a:pt x="1105" y="727"/>
                    <a:pt x="1111" y="727"/>
                  </a:cubicBezTo>
                  <a:cubicBezTo>
                    <a:pt x="1158" y="727"/>
                    <a:pt x="1200" y="692"/>
                    <a:pt x="1208" y="644"/>
                  </a:cubicBezTo>
                  <a:cubicBezTo>
                    <a:pt x="1209" y="640"/>
                    <a:pt x="1209" y="635"/>
                    <a:pt x="1209" y="631"/>
                  </a:cubicBezTo>
                  <a:cubicBezTo>
                    <a:pt x="1429" y="628"/>
                    <a:pt x="1429" y="628"/>
                    <a:pt x="1429" y="628"/>
                  </a:cubicBezTo>
                  <a:cubicBezTo>
                    <a:pt x="1429" y="625"/>
                    <a:pt x="1428" y="622"/>
                    <a:pt x="1427" y="619"/>
                  </a:cubicBezTo>
                  <a:cubicBezTo>
                    <a:pt x="1209" y="622"/>
                    <a:pt x="1209" y="622"/>
                    <a:pt x="1209" y="622"/>
                  </a:cubicBezTo>
                  <a:cubicBezTo>
                    <a:pt x="1208" y="609"/>
                    <a:pt x="1205" y="597"/>
                    <a:pt x="1200" y="585"/>
                  </a:cubicBezTo>
                  <a:cubicBezTo>
                    <a:pt x="1430" y="513"/>
                    <a:pt x="1430" y="513"/>
                    <a:pt x="1430" y="513"/>
                  </a:cubicBezTo>
                  <a:cubicBezTo>
                    <a:pt x="1431" y="509"/>
                    <a:pt x="1432" y="506"/>
                    <a:pt x="1433" y="502"/>
                  </a:cubicBezTo>
                  <a:moveTo>
                    <a:pt x="2608" y="5480"/>
                  </a:moveTo>
                  <a:cubicBezTo>
                    <a:pt x="2305" y="5305"/>
                    <a:pt x="2305" y="5305"/>
                    <a:pt x="2305" y="5305"/>
                  </a:cubicBezTo>
                  <a:cubicBezTo>
                    <a:pt x="2307" y="5304"/>
                    <a:pt x="2308" y="5303"/>
                    <a:pt x="2309" y="5302"/>
                  </a:cubicBezTo>
                  <a:cubicBezTo>
                    <a:pt x="2316" y="5297"/>
                    <a:pt x="2323" y="5291"/>
                    <a:pt x="2328" y="5284"/>
                  </a:cubicBezTo>
                  <a:cubicBezTo>
                    <a:pt x="2608" y="5480"/>
                    <a:pt x="2608" y="5480"/>
                    <a:pt x="2608" y="5480"/>
                  </a:cubicBezTo>
                  <a:moveTo>
                    <a:pt x="2169" y="5226"/>
                  </a:moveTo>
                  <a:cubicBezTo>
                    <a:pt x="1880" y="5058"/>
                    <a:pt x="1880" y="5058"/>
                    <a:pt x="1880" y="5058"/>
                  </a:cubicBezTo>
                  <a:cubicBezTo>
                    <a:pt x="1881" y="5058"/>
                    <a:pt x="1881" y="5058"/>
                    <a:pt x="1881" y="5058"/>
                  </a:cubicBezTo>
                  <a:cubicBezTo>
                    <a:pt x="2171" y="5209"/>
                    <a:pt x="2171" y="5209"/>
                    <a:pt x="2171" y="5209"/>
                  </a:cubicBezTo>
                  <a:cubicBezTo>
                    <a:pt x="2170" y="5214"/>
                    <a:pt x="2169" y="5220"/>
                    <a:pt x="2169" y="5226"/>
                  </a:cubicBezTo>
                  <a:moveTo>
                    <a:pt x="2173" y="5199"/>
                  </a:moveTo>
                  <a:cubicBezTo>
                    <a:pt x="1885" y="5049"/>
                    <a:pt x="1885" y="5049"/>
                    <a:pt x="1885" y="5049"/>
                  </a:cubicBezTo>
                  <a:cubicBezTo>
                    <a:pt x="1887" y="5044"/>
                    <a:pt x="1889" y="5039"/>
                    <a:pt x="1890" y="5033"/>
                  </a:cubicBezTo>
                  <a:cubicBezTo>
                    <a:pt x="1890" y="5033"/>
                    <a:pt x="1890" y="5032"/>
                    <a:pt x="1890" y="5032"/>
                  </a:cubicBezTo>
                  <a:cubicBezTo>
                    <a:pt x="2990" y="5115"/>
                    <a:pt x="2990" y="5115"/>
                    <a:pt x="2990" y="5115"/>
                  </a:cubicBezTo>
                  <a:cubicBezTo>
                    <a:pt x="2345" y="5212"/>
                    <a:pt x="2345" y="5212"/>
                    <a:pt x="2345" y="5212"/>
                  </a:cubicBezTo>
                  <a:cubicBezTo>
                    <a:pt x="2342" y="5200"/>
                    <a:pt x="2338" y="5188"/>
                    <a:pt x="2330" y="5178"/>
                  </a:cubicBezTo>
                  <a:cubicBezTo>
                    <a:pt x="2313" y="5153"/>
                    <a:pt x="2285" y="5140"/>
                    <a:pt x="2257" y="5140"/>
                  </a:cubicBezTo>
                  <a:cubicBezTo>
                    <a:pt x="2239" y="5140"/>
                    <a:pt x="2221" y="5146"/>
                    <a:pt x="2205" y="5157"/>
                  </a:cubicBezTo>
                  <a:cubicBezTo>
                    <a:pt x="2190" y="5168"/>
                    <a:pt x="2179" y="5183"/>
                    <a:pt x="2173" y="5199"/>
                  </a:cubicBezTo>
                  <a:moveTo>
                    <a:pt x="2608" y="5506"/>
                  </a:moveTo>
                  <a:cubicBezTo>
                    <a:pt x="1182" y="5031"/>
                    <a:pt x="1182" y="5031"/>
                    <a:pt x="1182" y="5031"/>
                  </a:cubicBezTo>
                  <a:cubicBezTo>
                    <a:pt x="1186" y="5023"/>
                    <a:pt x="1189" y="5015"/>
                    <a:pt x="1191" y="5007"/>
                  </a:cubicBezTo>
                  <a:cubicBezTo>
                    <a:pt x="1760" y="5030"/>
                    <a:pt x="1760" y="5030"/>
                    <a:pt x="1760" y="5030"/>
                  </a:cubicBezTo>
                  <a:cubicBezTo>
                    <a:pt x="1762" y="5049"/>
                    <a:pt x="1773" y="5066"/>
                    <a:pt x="1789" y="5077"/>
                  </a:cubicBezTo>
                  <a:cubicBezTo>
                    <a:pt x="1797" y="5080"/>
                    <a:pt x="1806" y="5084"/>
                    <a:pt x="1815" y="5087"/>
                  </a:cubicBezTo>
                  <a:cubicBezTo>
                    <a:pt x="1818" y="5088"/>
                    <a:pt x="1822" y="5088"/>
                    <a:pt x="1825" y="5088"/>
                  </a:cubicBezTo>
                  <a:cubicBezTo>
                    <a:pt x="1844" y="5088"/>
                    <a:pt x="1862" y="5080"/>
                    <a:pt x="1874" y="5066"/>
                  </a:cubicBezTo>
                  <a:cubicBezTo>
                    <a:pt x="2169" y="5236"/>
                    <a:pt x="2169" y="5236"/>
                    <a:pt x="2169" y="5236"/>
                  </a:cubicBezTo>
                  <a:cubicBezTo>
                    <a:pt x="2170" y="5252"/>
                    <a:pt x="2175" y="5268"/>
                    <a:pt x="2185" y="5282"/>
                  </a:cubicBezTo>
                  <a:cubicBezTo>
                    <a:pt x="2202" y="5306"/>
                    <a:pt x="2229" y="5319"/>
                    <a:pt x="2257" y="5319"/>
                  </a:cubicBezTo>
                  <a:cubicBezTo>
                    <a:pt x="2270" y="5319"/>
                    <a:pt x="2284" y="5316"/>
                    <a:pt x="2296" y="5310"/>
                  </a:cubicBezTo>
                  <a:cubicBezTo>
                    <a:pt x="2614" y="5494"/>
                    <a:pt x="2614" y="5494"/>
                    <a:pt x="2614" y="5494"/>
                  </a:cubicBezTo>
                  <a:cubicBezTo>
                    <a:pt x="2612" y="5498"/>
                    <a:pt x="2610" y="5502"/>
                    <a:pt x="2608" y="5506"/>
                  </a:cubicBezTo>
                  <a:moveTo>
                    <a:pt x="1708" y="4958"/>
                  </a:moveTo>
                  <a:cubicBezTo>
                    <a:pt x="1153" y="4669"/>
                    <a:pt x="1153" y="4669"/>
                    <a:pt x="1153" y="4669"/>
                  </a:cubicBezTo>
                  <a:cubicBezTo>
                    <a:pt x="1169" y="4668"/>
                    <a:pt x="1183" y="4661"/>
                    <a:pt x="1193" y="4651"/>
                  </a:cubicBezTo>
                  <a:cubicBezTo>
                    <a:pt x="1708" y="4958"/>
                    <a:pt x="1708" y="4958"/>
                    <a:pt x="1708" y="4958"/>
                  </a:cubicBezTo>
                  <a:moveTo>
                    <a:pt x="1050" y="4898"/>
                  </a:moveTo>
                  <a:cubicBezTo>
                    <a:pt x="934" y="4628"/>
                    <a:pt x="934" y="4628"/>
                    <a:pt x="934" y="4628"/>
                  </a:cubicBezTo>
                  <a:cubicBezTo>
                    <a:pt x="938" y="4626"/>
                    <a:pt x="942" y="4624"/>
                    <a:pt x="946" y="4621"/>
                  </a:cubicBezTo>
                  <a:cubicBezTo>
                    <a:pt x="959" y="4612"/>
                    <a:pt x="968" y="4600"/>
                    <a:pt x="974" y="4587"/>
                  </a:cubicBezTo>
                  <a:cubicBezTo>
                    <a:pt x="1109" y="4657"/>
                    <a:pt x="1109" y="4657"/>
                    <a:pt x="1109" y="4657"/>
                  </a:cubicBezTo>
                  <a:cubicBezTo>
                    <a:pt x="1114" y="4661"/>
                    <a:pt x="1120" y="4664"/>
                    <a:pt x="1127" y="4667"/>
                  </a:cubicBezTo>
                  <a:cubicBezTo>
                    <a:pt x="1765" y="4998"/>
                    <a:pt x="1765" y="4998"/>
                    <a:pt x="1765" y="4998"/>
                  </a:cubicBezTo>
                  <a:cubicBezTo>
                    <a:pt x="1763" y="5002"/>
                    <a:pt x="1761" y="5007"/>
                    <a:pt x="1760" y="5012"/>
                  </a:cubicBezTo>
                  <a:cubicBezTo>
                    <a:pt x="1760" y="5015"/>
                    <a:pt x="1760" y="5018"/>
                    <a:pt x="1760" y="5021"/>
                  </a:cubicBezTo>
                  <a:cubicBezTo>
                    <a:pt x="1192" y="4998"/>
                    <a:pt x="1192" y="4998"/>
                    <a:pt x="1192" y="4998"/>
                  </a:cubicBezTo>
                  <a:cubicBezTo>
                    <a:pt x="1197" y="4946"/>
                    <a:pt x="1162" y="4898"/>
                    <a:pt x="1110" y="4889"/>
                  </a:cubicBezTo>
                  <a:cubicBezTo>
                    <a:pt x="1105" y="4888"/>
                    <a:pt x="1099" y="4888"/>
                    <a:pt x="1094" y="4888"/>
                  </a:cubicBezTo>
                  <a:cubicBezTo>
                    <a:pt x="1079" y="4888"/>
                    <a:pt x="1064" y="4892"/>
                    <a:pt x="1050" y="4898"/>
                  </a:cubicBezTo>
                  <a:moveTo>
                    <a:pt x="1880" y="4987"/>
                  </a:moveTo>
                  <a:cubicBezTo>
                    <a:pt x="1873" y="4976"/>
                    <a:pt x="1864" y="4969"/>
                    <a:pt x="1852" y="4963"/>
                  </a:cubicBezTo>
                  <a:cubicBezTo>
                    <a:pt x="2202" y="4055"/>
                    <a:pt x="2202" y="4055"/>
                    <a:pt x="2202" y="4055"/>
                  </a:cubicBezTo>
                  <a:cubicBezTo>
                    <a:pt x="2235" y="3970"/>
                    <a:pt x="2235" y="3970"/>
                    <a:pt x="2235" y="3970"/>
                  </a:cubicBezTo>
                  <a:cubicBezTo>
                    <a:pt x="2238" y="3971"/>
                    <a:pt x="2241" y="3972"/>
                    <a:pt x="2244" y="3972"/>
                  </a:cubicBezTo>
                  <a:cubicBezTo>
                    <a:pt x="2248" y="3973"/>
                    <a:pt x="2251" y="3973"/>
                    <a:pt x="2255" y="3973"/>
                  </a:cubicBezTo>
                  <a:cubicBezTo>
                    <a:pt x="2260" y="3973"/>
                    <a:pt x="2265" y="3972"/>
                    <a:pt x="2270" y="3971"/>
                  </a:cubicBezTo>
                  <a:cubicBezTo>
                    <a:pt x="2458" y="4582"/>
                    <a:pt x="2458" y="4582"/>
                    <a:pt x="2458" y="4582"/>
                  </a:cubicBezTo>
                  <a:cubicBezTo>
                    <a:pt x="2437" y="4590"/>
                    <a:pt x="2420" y="4609"/>
                    <a:pt x="2416" y="4632"/>
                  </a:cubicBezTo>
                  <a:cubicBezTo>
                    <a:pt x="2414" y="4647"/>
                    <a:pt x="2417" y="4660"/>
                    <a:pt x="2422" y="4672"/>
                  </a:cubicBezTo>
                  <a:cubicBezTo>
                    <a:pt x="1971" y="4934"/>
                    <a:pt x="1971" y="4934"/>
                    <a:pt x="1971" y="4934"/>
                  </a:cubicBezTo>
                  <a:cubicBezTo>
                    <a:pt x="1880" y="4987"/>
                    <a:pt x="1880" y="4987"/>
                    <a:pt x="1880" y="4987"/>
                  </a:cubicBezTo>
                  <a:moveTo>
                    <a:pt x="1771" y="4986"/>
                  </a:moveTo>
                  <a:cubicBezTo>
                    <a:pt x="1199" y="4645"/>
                    <a:pt x="1199" y="4645"/>
                    <a:pt x="1199" y="4645"/>
                  </a:cubicBezTo>
                  <a:cubicBezTo>
                    <a:pt x="1205" y="4636"/>
                    <a:pt x="1210" y="4626"/>
                    <a:pt x="1212" y="4615"/>
                  </a:cubicBezTo>
                  <a:cubicBezTo>
                    <a:pt x="1217" y="4587"/>
                    <a:pt x="1203" y="4561"/>
                    <a:pt x="1180" y="4548"/>
                  </a:cubicBezTo>
                  <a:cubicBezTo>
                    <a:pt x="1415" y="3938"/>
                    <a:pt x="1415" y="3938"/>
                    <a:pt x="1415" y="3938"/>
                  </a:cubicBezTo>
                  <a:cubicBezTo>
                    <a:pt x="1418" y="3939"/>
                    <a:pt x="1421" y="3940"/>
                    <a:pt x="1424" y="3940"/>
                  </a:cubicBezTo>
                  <a:cubicBezTo>
                    <a:pt x="1428" y="3941"/>
                    <a:pt x="1431" y="3941"/>
                    <a:pt x="1434" y="3941"/>
                  </a:cubicBezTo>
                  <a:cubicBezTo>
                    <a:pt x="1440" y="3941"/>
                    <a:pt x="1446" y="3940"/>
                    <a:pt x="1452" y="3939"/>
                  </a:cubicBezTo>
                  <a:cubicBezTo>
                    <a:pt x="1618" y="4428"/>
                    <a:pt x="1618" y="4428"/>
                    <a:pt x="1618" y="4428"/>
                  </a:cubicBezTo>
                  <a:cubicBezTo>
                    <a:pt x="1800" y="4962"/>
                    <a:pt x="1800" y="4962"/>
                    <a:pt x="1800" y="4962"/>
                  </a:cubicBezTo>
                  <a:cubicBezTo>
                    <a:pt x="1788" y="4967"/>
                    <a:pt x="1778" y="4975"/>
                    <a:pt x="1771" y="4986"/>
                  </a:cubicBezTo>
                  <a:moveTo>
                    <a:pt x="2466" y="4579"/>
                  </a:moveTo>
                  <a:cubicBezTo>
                    <a:pt x="2278" y="3969"/>
                    <a:pt x="2278" y="3969"/>
                    <a:pt x="2278" y="3969"/>
                  </a:cubicBezTo>
                  <a:cubicBezTo>
                    <a:pt x="2295" y="3962"/>
                    <a:pt x="2309" y="3949"/>
                    <a:pt x="2316" y="3931"/>
                  </a:cubicBezTo>
                  <a:cubicBezTo>
                    <a:pt x="3383" y="4276"/>
                    <a:pt x="3383" y="4276"/>
                    <a:pt x="3383" y="4276"/>
                  </a:cubicBezTo>
                  <a:cubicBezTo>
                    <a:pt x="3382" y="4278"/>
                    <a:pt x="3382" y="4279"/>
                    <a:pt x="3381" y="4281"/>
                  </a:cubicBezTo>
                  <a:cubicBezTo>
                    <a:pt x="3380" y="4291"/>
                    <a:pt x="3381" y="4301"/>
                    <a:pt x="3383" y="4310"/>
                  </a:cubicBezTo>
                  <a:cubicBezTo>
                    <a:pt x="2541" y="4617"/>
                    <a:pt x="2541" y="4617"/>
                    <a:pt x="2541" y="4617"/>
                  </a:cubicBezTo>
                  <a:cubicBezTo>
                    <a:pt x="2532" y="4597"/>
                    <a:pt x="2514" y="4582"/>
                    <a:pt x="2492" y="4578"/>
                  </a:cubicBezTo>
                  <a:cubicBezTo>
                    <a:pt x="2488" y="4578"/>
                    <a:pt x="2485" y="4578"/>
                    <a:pt x="2481" y="4578"/>
                  </a:cubicBezTo>
                  <a:cubicBezTo>
                    <a:pt x="2476" y="4578"/>
                    <a:pt x="2471" y="4578"/>
                    <a:pt x="2466" y="4579"/>
                  </a:cubicBezTo>
                  <a:moveTo>
                    <a:pt x="1808" y="4960"/>
                  </a:moveTo>
                  <a:cubicBezTo>
                    <a:pt x="1625" y="4422"/>
                    <a:pt x="1625" y="4422"/>
                    <a:pt x="1625" y="4422"/>
                  </a:cubicBezTo>
                  <a:cubicBezTo>
                    <a:pt x="1460" y="3936"/>
                    <a:pt x="1460" y="3936"/>
                    <a:pt x="1460" y="3936"/>
                  </a:cubicBezTo>
                  <a:cubicBezTo>
                    <a:pt x="1480" y="3928"/>
                    <a:pt x="1496" y="3910"/>
                    <a:pt x="1499" y="3886"/>
                  </a:cubicBezTo>
                  <a:cubicBezTo>
                    <a:pt x="1500" y="3885"/>
                    <a:pt x="1500" y="3884"/>
                    <a:pt x="1500" y="3882"/>
                  </a:cubicBezTo>
                  <a:cubicBezTo>
                    <a:pt x="2189" y="3909"/>
                    <a:pt x="2189" y="3909"/>
                    <a:pt x="2189" y="3909"/>
                  </a:cubicBezTo>
                  <a:cubicBezTo>
                    <a:pt x="2190" y="3934"/>
                    <a:pt x="2205" y="3956"/>
                    <a:pt x="2227" y="3967"/>
                  </a:cubicBezTo>
                  <a:cubicBezTo>
                    <a:pt x="2107" y="4280"/>
                    <a:pt x="2107" y="4280"/>
                    <a:pt x="2107" y="4280"/>
                  </a:cubicBezTo>
                  <a:cubicBezTo>
                    <a:pt x="1845" y="4960"/>
                    <a:pt x="1845" y="4960"/>
                    <a:pt x="1845" y="4960"/>
                  </a:cubicBezTo>
                  <a:cubicBezTo>
                    <a:pt x="1842" y="4960"/>
                    <a:pt x="1839" y="4958"/>
                    <a:pt x="1836" y="4958"/>
                  </a:cubicBezTo>
                  <a:cubicBezTo>
                    <a:pt x="1832" y="4957"/>
                    <a:pt x="1829" y="4957"/>
                    <a:pt x="1826" y="4957"/>
                  </a:cubicBezTo>
                  <a:cubicBezTo>
                    <a:pt x="1820" y="4957"/>
                    <a:pt x="1814" y="4958"/>
                    <a:pt x="1808" y="4960"/>
                  </a:cubicBezTo>
                  <a:moveTo>
                    <a:pt x="770" y="3885"/>
                  </a:moveTo>
                  <a:cubicBezTo>
                    <a:pt x="809" y="3885"/>
                    <a:pt x="845" y="3857"/>
                    <a:pt x="853" y="3816"/>
                  </a:cubicBezTo>
                  <a:cubicBezTo>
                    <a:pt x="1374" y="3899"/>
                    <a:pt x="1374" y="3899"/>
                    <a:pt x="1374" y="3899"/>
                  </a:cubicBezTo>
                  <a:cubicBezTo>
                    <a:pt x="1380" y="3915"/>
                    <a:pt x="1392" y="3928"/>
                    <a:pt x="1408" y="3935"/>
                  </a:cubicBezTo>
                  <a:cubicBezTo>
                    <a:pt x="1173" y="4544"/>
                    <a:pt x="1173" y="4544"/>
                    <a:pt x="1173" y="4544"/>
                  </a:cubicBezTo>
                  <a:cubicBezTo>
                    <a:pt x="1168" y="4542"/>
                    <a:pt x="1164" y="4540"/>
                    <a:pt x="1158" y="4539"/>
                  </a:cubicBezTo>
                  <a:cubicBezTo>
                    <a:pt x="1155" y="4539"/>
                    <a:pt x="1151" y="4539"/>
                    <a:pt x="1148" y="4539"/>
                  </a:cubicBezTo>
                  <a:cubicBezTo>
                    <a:pt x="1122" y="4539"/>
                    <a:pt x="1100" y="4553"/>
                    <a:pt x="1089" y="4576"/>
                  </a:cubicBezTo>
                  <a:cubicBezTo>
                    <a:pt x="1086" y="4584"/>
                    <a:pt x="1086" y="4584"/>
                    <a:pt x="1086" y="4584"/>
                  </a:cubicBezTo>
                  <a:cubicBezTo>
                    <a:pt x="1085" y="4587"/>
                    <a:pt x="1084" y="4590"/>
                    <a:pt x="1083" y="4593"/>
                  </a:cubicBezTo>
                  <a:cubicBezTo>
                    <a:pt x="1082" y="4599"/>
                    <a:pt x="1082" y="4605"/>
                    <a:pt x="1083" y="4611"/>
                  </a:cubicBezTo>
                  <a:cubicBezTo>
                    <a:pt x="1084" y="4619"/>
                    <a:pt x="1084" y="4619"/>
                    <a:pt x="1084" y="4619"/>
                  </a:cubicBezTo>
                  <a:cubicBezTo>
                    <a:pt x="1085" y="4626"/>
                    <a:pt x="1088" y="4632"/>
                    <a:pt x="1091" y="4637"/>
                  </a:cubicBezTo>
                  <a:cubicBezTo>
                    <a:pt x="978" y="4579"/>
                    <a:pt x="978" y="4579"/>
                    <a:pt x="978" y="4579"/>
                  </a:cubicBezTo>
                  <a:cubicBezTo>
                    <a:pt x="988" y="4552"/>
                    <a:pt x="985" y="4521"/>
                    <a:pt x="967" y="4496"/>
                  </a:cubicBezTo>
                  <a:cubicBezTo>
                    <a:pt x="950" y="4472"/>
                    <a:pt x="922" y="4459"/>
                    <a:pt x="895" y="4459"/>
                  </a:cubicBezTo>
                  <a:cubicBezTo>
                    <a:pt x="882" y="4459"/>
                    <a:pt x="869" y="4462"/>
                    <a:pt x="857" y="4468"/>
                  </a:cubicBezTo>
                  <a:cubicBezTo>
                    <a:pt x="690" y="4134"/>
                    <a:pt x="690" y="4134"/>
                    <a:pt x="690" y="4134"/>
                  </a:cubicBezTo>
                  <a:cubicBezTo>
                    <a:pt x="698" y="4124"/>
                    <a:pt x="703" y="4112"/>
                    <a:pt x="706" y="4098"/>
                  </a:cubicBezTo>
                  <a:cubicBezTo>
                    <a:pt x="712" y="4063"/>
                    <a:pt x="694" y="4029"/>
                    <a:pt x="665" y="4011"/>
                  </a:cubicBezTo>
                  <a:cubicBezTo>
                    <a:pt x="729" y="3874"/>
                    <a:pt x="729" y="3874"/>
                    <a:pt x="729" y="3874"/>
                  </a:cubicBezTo>
                  <a:cubicBezTo>
                    <a:pt x="737" y="3879"/>
                    <a:pt x="746" y="3882"/>
                    <a:pt x="755" y="3884"/>
                  </a:cubicBezTo>
                  <a:cubicBezTo>
                    <a:pt x="760" y="3885"/>
                    <a:pt x="765" y="3885"/>
                    <a:pt x="770" y="3885"/>
                  </a:cubicBezTo>
                  <a:moveTo>
                    <a:pt x="1030" y="4912"/>
                  </a:moveTo>
                  <a:cubicBezTo>
                    <a:pt x="148" y="3679"/>
                    <a:pt x="148" y="3679"/>
                    <a:pt x="148" y="3679"/>
                  </a:cubicBezTo>
                  <a:cubicBezTo>
                    <a:pt x="159" y="3674"/>
                    <a:pt x="168" y="3668"/>
                    <a:pt x="176" y="3660"/>
                  </a:cubicBezTo>
                  <a:cubicBezTo>
                    <a:pt x="551" y="4037"/>
                    <a:pt x="551" y="4037"/>
                    <a:pt x="551" y="4037"/>
                  </a:cubicBezTo>
                  <a:cubicBezTo>
                    <a:pt x="545" y="4047"/>
                    <a:pt x="540" y="4058"/>
                    <a:pt x="538" y="4070"/>
                  </a:cubicBezTo>
                  <a:cubicBezTo>
                    <a:pt x="530" y="4117"/>
                    <a:pt x="561" y="4161"/>
                    <a:pt x="608" y="4168"/>
                  </a:cubicBezTo>
                  <a:cubicBezTo>
                    <a:pt x="612" y="4169"/>
                    <a:pt x="617" y="4169"/>
                    <a:pt x="622" y="4169"/>
                  </a:cubicBezTo>
                  <a:cubicBezTo>
                    <a:pt x="646" y="4169"/>
                    <a:pt x="668" y="4159"/>
                    <a:pt x="684" y="4142"/>
                  </a:cubicBezTo>
                  <a:cubicBezTo>
                    <a:pt x="849" y="4472"/>
                    <a:pt x="849" y="4472"/>
                    <a:pt x="849" y="4472"/>
                  </a:cubicBezTo>
                  <a:cubicBezTo>
                    <a:pt x="847" y="4473"/>
                    <a:pt x="844" y="4474"/>
                    <a:pt x="843" y="4476"/>
                  </a:cubicBezTo>
                  <a:cubicBezTo>
                    <a:pt x="802" y="4504"/>
                    <a:pt x="793" y="4560"/>
                    <a:pt x="822" y="4600"/>
                  </a:cubicBezTo>
                  <a:cubicBezTo>
                    <a:pt x="839" y="4624"/>
                    <a:pt x="867" y="4637"/>
                    <a:pt x="894" y="4637"/>
                  </a:cubicBezTo>
                  <a:cubicBezTo>
                    <a:pt x="905" y="4637"/>
                    <a:pt x="915" y="4635"/>
                    <a:pt x="925" y="4632"/>
                  </a:cubicBezTo>
                  <a:cubicBezTo>
                    <a:pt x="1042" y="4903"/>
                    <a:pt x="1042" y="4903"/>
                    <a:pt x="1042" y="4903"/>
                  </a:cubicBezTo>
                  <a:cubicBezTo>
                    <a:pt x="1038" y="4906"/>
                    <a:pt x="1034" y="4909"/>
                    <a:pt x="1030" y="4912"/>
                  </a:cubicBezTo>
                  <a:moveTo>
                    <a:pt x="3385" y="4268"/>
                  </a:moveTo>
                  <a:cubicBezTo>
                    <a:pt x="2919" y="4117"/>
                    <a:pt x="2919" y="4117"/>
                    <a:pt x="2919" y="4117"/>
                  </a:cubicBezTo>
                  <a:cubicBezTo>
                    <a:pt x="2318" y="3923"/>
                    <a:pt x="2318" y="3923"/>
                    <a:pt x="2318" y="3923"/>
                  </a:cubicBezTo>
                  <a:cubicBezTo>
                    <a:pt x="2318" y="3922"/>
                    <a:pt x="2319" y="3920"/>
                    <a:pt x="2319" y="3918"/>
                  </a:cubicBezTo>
                  <a:cubicBezTo>
                    <a:pt x="2321" y="3908"/>
                    <a:pt x="2320" y="3898"/>
                    <a:pt x="2317" y="3889"/>
                  </a:cubicBezTo>
                  <a:cubicBezTo>
                    <a:pt x="3582" y="3420"/>
                    <a:pt x="3582" y="3420"/>
                    <a:pt x="3582" y="3420"/>
                  </a:cubicBezTo>
                  <a:cubicBezTo>
                    <a:pt x="3590" y="3437"/>
                    <a:pt x="3605" y="3451"/>
                    <a:pt x="3624" y="3456"/>
                  </a:cubicBezTo>
                  <a:cubicBezTo>
                    <a:pt x="3576" y="3674"/>
                    <a:pt x="3576" y="3674"/>
                    <a:pt x="3576" y="3674"/>
                  </a:cubicBezTo>
                  <a:cubicBezTo>
                    <a:pt x="3456" y="4227"/>
                    <a:pt x="3456" y="4227"/>
                    <a:pt x="3456" y="4227"/>
                  </a:cubicBezTo>
                  <a:cubicBezTo>
                    <a:pt x="3453" y="4227"/>
                    <a:pt x="3449" y="4226"/>
                    <a:pt x="3446" y="4226"/>
                  </a:cubicBezTo>
                  <a:cubicBezTo>
                    <a:pt x="3419" y="4226"/>
                    <a:pt x="3395" y="4243"/>
                    <a:pt x="3385" y="4268"/>
                  </a:cubicBezTo>
                  <a:moveTo>
                    <a:pt x="860" y="3066"/>
                  </a:moveTo>
                  <a:cubicBezTo>
                    <a:pt x="871" y="3066"/>
                    <a:pt x="882" y="3063"/>
                    <a:pt x="892" y="3057"/>
                  </a:cubicBezTo>
                  <a:cubicBezTo>
                    <a:pt x="1395" y="3823"/>
                    <a:pt x="1395" y="3823"/>
                    <a:pt x="1395" y="3823"/>
                  </a:cubicBezTo>
                  <a:cubicBezTo>
                    <a:pt x="1382" y="3833"/>
                    <a:pt x="1373" y="3848"/>
                    <a:pt x="1370" y="3865"/>
                  </a:cubicBezTo>
                  <a:cubicBezTo>
                    <a:pt x="1369" y="3874"/>
                    <a:pt x="1369" y="3883"/>
                    <a:pt x="1371" y="3891"/>
                  </a:cubicBezTo>
                  <a:cubicBezTo>
                    <a:pt x="854" y="3810"/>
                    <a:pt x="854" y="3810"/>
                    <a:pt x="854" y="3810"/>
                  </a:cubicBezTo>
                  <a:cubicBezTo>
                    <a:pt x="859" y="3765"/>
                    <a:pt x="828" y="3723"/>
                    <a:pt x="783" y="3716"/>
                  </a:cubicBezTo>
                  <a:cubicBezTo>
                    <a:pt x="779" y="3715"/>
                    <a:pt x="774" y="3715"/>
                    <a:pt x="770" y="3715"/>
                  </a:cubicBezTo>
                  <a:cubicBezTo>
                    <a:pt x="769" y="3715"/>
                    <a:pt x="769" y="3715"/>
                    <a:pt x="769" y="3715"/>
                  </a:cubicBezTo>
                  <a:cubicBezTo>
                    <a:pt x="843" y="3064"/>
                    <a:pt x="843" y="3064"/>
                    <a:pt x="843" y="3064"/>
                  </a:cubicBezTo>
                  <a:cubicBezTo>
                    <a:pt x="845" y="3064"/>
                    <a:pt x="847" y="3065"/>
                    <a:pt x="849" y="3065"/>
                  </a:cubicBezTo>
                  <a:cubicBezTo>
                    <a:pt x="853" y="3066"/>
                    <a:pt x="856" y="3066"/>
                    <a:pt x="860" y="3066"/>
                  </a:cubicBezTo>
                  <a:moveTo>
                    <a:pt x="2190" y="3901"/>
                  </a:moveTo>
                  <a:cubicBezTo>
                    <a:pt x="1500" y="3874"/>
                    <a:pt x="1500" y="3874"/>
                    <a:pt x="1500" y="3874"/>
                  </a:cubicBezTo>
                  <a:cubicBezTo>
                    <a:pt x="1500" y="3852"/>
                    <a:pt x="1488" y="3831"/>
                    <a:pt x="1469" y="3820"/>
                  </a:cubicBezTo>
                  <a:cubicBezTo>
                    <a:pt x="1668" y="3440"/>
                    <a:pt x="1668" y="3440"/>
                    <a:pt x="1668" y="3440"/>
                  </a:cubicBezTo>
                  <a:cubicBezTo>
                    <a:pt x="1882" y="3031"/>
                    <a:pt x="1882" y="3031"/>
                    <a:pt x="1882" y="3031"/>
                  </a:cubicBezTo>
                  <a:cubicBezTo>
                    <a:pt x="1888" y="3033"/>
                    <a:pt x="1894" y="3035"/>
                    <a:pt x="1900" y="3036"/>
                  </a:cubicBezTo>
                  <a:cubicBezTo>
                    <a:pt x="1903" y="3037"/>
                    <a:pt x="1907" y="3037"/>
                    <a:pt x="1910" y="3037"/>
                  </a:cubicBezTo>
                  <a:cubicBezTo>
                    <a:pt x="1918" y="3037"/>
                    <a:pt x="1925" y="3036"/>
                    <a:pt x="1932" y="3033"/>
                  </a:cubicBezTo>
                  <a:cubicBezTo>
                    <a:pt x="2130" y="3578"/>
                    <a:pt x="2130" y="3578"/>
                    <a:pt x="2130" y="3578"/>
                  </a:cubicBezTo>
                  <a:cubicBezTo>
                    <a:pt x="2228" y="3847"/>
                    <a:pt x="2228" y="3847"/>
                    <a:pt x="2228" y="3847"/>
                  </a:cubicBezTo>
                  <a:cubicBezTo>
                    <a:pt x="2209" y="3856"/>
                    <a:pt x="2194" y="3874"/>
                    <a:pt x="2190" y="3897"/>
                  </a:cubicBezTo>
                  <a:cubicBezTo>
                    <a:pt x="2190" y="3898"/>
                    <a:pt x="2190" y="3899"/>
                    <a:pt x="2190" y="3901"/>
                  </a:cubicBezTo>
                  <a:moveTo>
                    <a:pt x="1403" y="3819"/>
                  </a:moveTo>
                  <a:cubicBezTo>
                    <a:pt x="899" y="3053"/>
                    <a:pt x="899" y="3053"/>
                    <a:pt x="899" y="3053"/>
                  </a:cubicBezTo>
                  <a:cubicBezTo>
                    <a:pt x="910" y="3045"/>
                    <a:pt x="918" y="3033"/>
                    <a:pt x="922" y="3020"/>
                  </a:cubicBezTo>
                  <a:cubicBezTo>
                    <a:pt x="1265" y="3102"/>
                    <a:pt x="1265" y="3102"/>
                    <a:pt x="1265" y="3102"/>
                  </a:cubicBezTo>
                  <a:cubicBezTo>
                    <a:pt x="1265" y="3103"/>
                    <a:pt x="1265" y="3103"/>
                    <a:pt x="1265" y="3103"/>
                  </a:cubicBezTo>
                  <a:cubicBezTo>
                    <a:pt x="1259" y="3138"/>
                    <a:pt x="1283" y="3172"/>
                    <a:pt x="1318" y="3178"/>
                  </a:cubicBezTo>
                  <a:cubicBezTo>
                    <a:pt x="1322" y="3179"/>
                    <a:pt x="1325" y="3179"/>
                    <a:pt x="1328" y="3179"/>
                  </a:cubicBezTo>
                  <a:cubicBezTo>
                    <a:pt x="1330" y="3179"/>
                    <a:pt x="1332" y="3179"/>
                    <a:pt x="1334" y="3179"/>
                  </a:cubicBezTo>
                  <a:cubicBezTo>
                    <a:pt x="1366" y="3412"/>
                    <a:pt x="1366" y="3412"/>
                    <a:pt x="1366" y="3412"/>
                  </a:cubicBezTo>
                  <a:cubicBezTo>
                    <a:pt x="1422" y="3812"/>
                    <a:pt x="1422" y="3812"/>
                    <a:pt x="1422" y="3812"/>
                  </a:cubicBezTo>
                  <a:cubicBezTo>
                    <a:pt x="1415" y="3813"/>
                    <a:pt x="1409" y="3816"/>
                    <a:pt x="1403" y="3819"/>
                  </a:cubicBezTo>
                  <a:moveTo>
                    <a:pt x="3017" y="3027"/>
                  </a:moveTo>
                  <a:cubicBezTo>
                    <a:pt x="3040" y="3027"/>
                    <a:pt x="3060" y="3015"/>
                    <a:pt x="3072" y="2996"/>
                  </a:cubicBezTo>
                  <a:cubicBezTo>
                    <a:pt x="3467" y="3275"/>
                    <a:pt x="3467" y="3275"/>
                    <a:pt x="3467" y="3275"/>
                  </a:cubicBezTo>
                  <a:cubicBezTo>
                    <a:pt x="3586" y="3359"/>
                    <a:pt x="3586" y="3359"/>
                    <a:pt x="3586" y="3359"/>
                  </a:cubicBezTo>
                  <a:cubicBezTo>
                    <a:pt x="3582" y="3366"/>
                    <a:pt x="3579" y="3374"/>
                    <a:pt x="3577" y="3383"/>
                  </a:cubicBezTo>
                  <a:cubicBezTo>
                    <a:pt x="3576" y="3393"/>
                    <a:pt x="3577" y="3403"/>
                    <a:pt x="3579" y="3412"/>
                  </a:cubicBezTo>
                  <a:cubicBezTo>
                    <a:pt x="2951" y="3645"/>
                    <a:pt x="2951" y="3645"/>
                    <a:pt x="2951" y="3645"/>
                  </a:cubicBezTo>
                  <a:cubicBezTo>
                    <a:pt x="2315" y="3881"/>
                    <a:pt x="2315" y="3881"/>
                    <a:pt x="2315" y="3881"/>
                  </a:cubicBezTo>
                  <a:cubicBezTo>
                    <a:pt x="2311" y="3873"/>
                    <a:pt x="2305" y="3865"/>
                    <a:pt x="2299" y="3859"/>
                  </a:cubicBezTo>
                  <a:cubicBezTo>
                    <a:pt x="2430" y="3695"/>
                    <a:pt x="2430" y="3695"/>
                    <a:pt x="2430" y="3695"/>
                  </a:cubicBezTo>
                  <a:cubicBezTo>
                    <a:pt x="2976" y="3012"/>
                    <a:pt x="2976" y="3012"/>
                    <a:pt x="2976" y="3012"/>
                  </a:cubicBezTo>
                  <a:cubicBezTo>
                    <a:pt x="2984" y="3019"/>
                    <a:pt x="2994" y="3024"/>
                    <a:pt x="3006" y="3026"/>
                  </a:cubicBezTo>
                  <a:cubicBezTo>
                    <a:pt x="3009" y="3026"/>
                    <a:pt x="3013" y="3027"/>
                    <a:pt x="3017" y="3027"/>
                  </a:cubicBezTo>
                  <a:moveTo>
                    <a:pt x="1430" y="3810"/>
                  </a:moveTo>
                  <a:cubicBezTo>
                    <a:pt x="1385" y="3490"/>
                    <a:pt x="1385" y="3490"/>
                    <a:pt x="1385" y="3490"/>
                  </a:cubicBezTo>
                  <a:cubicBezTo>
                    <a:pt x="1342" y="3178"/>
                    <a:pt x="1342" y="3178"/>
                    <a:pt x="1342" y="3178"/>
                  </a:cubicBezTo>
                  <a:cubicBezTo>
                    <a:pt x="1368" y="3172"/>
                    <a:pt x="1389" y="3152"/>
                    <a:pt x="1394" y="3124"/>
                  </a:cubicBezTo>
                  <a:cubicBezTo>
                    <a:pt x="1395" y="3116"/>
                    <a:pt x="1395" y="3109"/>
                    <a:pt x="1394" y="3101"/>
                  </a:cubicBezTo>
                  <a:cubicBezTo>
                    <a:pt x="1574" y="3056"/>
                    <a:pt x="1574" y="3056"/>
                    <a:pt x="1574" y="3056"/>
                  </a:cubicBezTo>
                  <a:cubicBezTo>
                    <a:pt x="1847" y="2987"/>
                    <a:pt x="1847" y="2987"/>
                    <a:pt x="1847" y="2987"/>
                  </a:cubicBezTo>
                  <a:cubicBezTo>
                    <a:pt x="1851" y="3003"/>
                    <a:pt x="1861" y="3018"/>
                    <a:pt x="1875" y="3027"/>
                  </a:cubicBezTo>
                  <a:cubicBezTo>
                    <a:pt x="1662" y="3433"/>
                    <a:pt x="1662" y="3433"/>
                    <a:pt x="1662" y="3433"/>
                  </a:cubicBezTo>
                  <a:cubicBezTo>
                    <a:pt x="1461" y="3816"/>
                    <a:pt x="1461" y="3816"/>
                    <a:pt x="1461" y="3816"/>
                  </a:cubicBezTo>
                  <a:cubicBezTo>
                    <a:pt x="1456" y="3814"/>
                    <a:pt x="1451" y="3812"/>
                    <a:pt x="1446" y="3811"/>
                  </a:cubicBezTo>
                  <a:cubicBezTo>
                    <a:pt x="1442" y="3810"/>
                    <a:pt x="1439" y="3810"/>
                    <a:pt x="1436" y="3810"/>
                  </a:cubicBezTo>
                  <a:cubicBezTo>
                    <a:pt x="1434" y="3810"/>
                    <a:pt x="1432" y="3810"/>
                    <a:pt x="1430" y="3810"/>
                  </a:cubicBezTo>
                  <a:moveTo>
                    <a:pt x="2236" y="3845"/>
                  </a:moveTo>
                  <a:cubicBezTo>
                    <a:pt x="2136" y="3570"/>
                    <a:pt x="2136" y="3570"/>
                    <a:pt x="2136" y="3570"/>
                  </a:cubicBezTo>
                  <a:cubicBezTo>
                    <a:pt x="1939" y="3030"/>
                    <a:pt x="1939" y="3030"/>
                    <a:pt x="1939" y="3030"/>
                  </a:cubicBezTo>
                  <a:cubicBezTo>
                    <a:pt x="1958" y="3021"/>
                    <a:pt x="1972" y="3004"/>
                    <a:pt x="1975" y="2982"/>
                  </a:cubicBezTo>
                  <a:cubicBezTo>
                    <a:pt x="1976" y="2978"/>
                    <a:pt x="1976" y="2974"/>
                    <a:pt x="1976" y="2969"/>
                  </a:cubicBezTo>
                  <a:cubicBezTo>
                    <a:pt x="2951" y="2957"/>
                    <a:pt x="2951" y="2957"/>
                    <a:pt x="2951" y="2957"/>
                  </a:cubicBezTo>
                  <a:cubicBezTo>
                    <a:pt x="2950" y="2976"/>
                    <a:pt x="2957" y="2994"/>
                    <a:pt x="2969" y="3006"/>
                  </a:cubicBezTo>
                  <a:cubicBezTo>
                    <a:pt x="2423" y="3690"/>
                    <a:pt x="2423" y="3690"/>
                    <a:pt x="2423" y="3690"/>
                  </a:cubicBezTo>
                  <a:cubicBezTo>
                    <a:pt x="2292" y="3854"/>
                    <a:pt x="2292" y="3854"/>
                    <a:pt x="2292" y="3854"/>
                  </a:cubicBezTo>
                  <a:cubicBezTo>
                    <a:pt x="2284" y="3848"/>
                    <a:pt x="2275" y="3844"/>
                    <a:pt x="2266" y="3843"/>
                  </a:cubicBezTo>
                  <a:cubicBezTo>
                    <a:pt x="2262" y="3842"/>
                    <a:pt x="2259" y="3842"/>
                    <a:pt x="2255" y="3842"/>
                  </a:cubicBezTo>
                  <a:cubicBezTo>
                    <a:pt x="2249" y="3842"/>
                    <a:pt x="2242" y="3843"/>
                    <a:pt x="2236" y="3845"/>
                  </a:cubicBezTo>
                  <a:moveTo>
                    <a:pt x="1267" y="3094"/>
                  </a:moveTo>
                  <a:cubicBezTo>
                    <a:pt x="924" y="3012"/>
                    <a:pt x="924" y="3012"/>
                    <a:pt x="924" y="3012"/>
                  </a:cubicBezTo>
                  <a:cubicBezTo>
                    <a:pt x="925" y="3011"/>
                    <a:pt x="925" y="3011"/>
                    <a:pt x="925" y="3011"/>
                  </a:cubicBezTo>
                  <a:cubicBezTo>
                    <a:pt x="929" y="2985"/>
                    <a:pt x="917" y="2961"/>
                    <a:pt x="897" y="2947"/>
                  </a:cubicBezTo>
                  <a:cubicBezTo>
                    <a:pt x="998" y="2779"/>
                    <a:pt x="998" y="2779"/>
                    <a:pt x="998" y="2779"/>
                  </a:cubicBezTo>
                  <a:cubicBezTo>
                    <a:pt x="1088" y="2629"/>
                    <a:pt x="1088" y="2629"/>
                    <a:pt x="1088" y="2629"/>
                  </a:cubicBezTo>
                  <a:cubicBezTo>
                    <a:pt x="1091" y="2630"/>
                    <a:pt x="1093" y="2631"/>
                    <a:pt x="1097" y="2632"/>
                  </a:cubicBezTo>
                  <a:cubicBezTo>
                    <a:pt x="1099" y="2632"/>
                    <a:pt x="1101" y="2632"/>
                    <a:pt x="1103" y="2632"/>
                  </a:cubicBezTo>
                  <a:cubicBezTo>
                    <a:pt x="1106" y="2632"/>
                    <a:pt x="1108" y="2632"/>
                    <a:pt x="1111" y="2631"/>
                  </a:cubicBezTo>
                  <a:cubicBezTo>
                    <a:pt x="1288" y="3031"/>
                    <a:pt x="1288" y="3031"/>
                    <a:pt x="1288" y="3031"/>
                  </a:cubicBezTo>
                  <a:cubicBezTo>
                    <a:pt x="1299" y="3055"/>
                    <a:pt x="1299" y="3055"/>
                    <a:pt x="1299" y="3055"/>
                  </a:cubicBezTo>
                  <a:cubicBezTo>
                    <a:pt x="1284" y="3063"/>
                    <a:pt x="1272" y="3077"/>
                    <a:pt x="1267" y="3094"/>
                  </a:cubicBezTo>
                  <a:moveTo>
                    <a:pt x="1307" y="3052"/>
                  </a:moveTo>
                  <a:cubicBezTo>
                    <a:pt x="1119" y="2629"/>
                    <a:pt x="1119" y="2629"/>
                    <a:pt x="1119" y="2629"/>
                  </a:cubicBezTo>
                  <a:cubicBezTo>
                    <a:pt x="1125" y="2626"/>
                    <a:pt x="1129" y="2622"/>
                    <a:pt x="1133" y="2618"/>
                  </a:cubicBezTo>
                  <a:cubicBezTo>
                    <a:pt x="1852" y="2943"/>
                    <a:pt x="1852" y="2943"/>
                    <a:pt x="1852" y="2943"/>
                  </a:cubicBezTo>
                  <a:cubicBezTo>
                    <a:pt x="1849" y="2949"/>
                    <a:pt x="1847" y="2955"/>
                    <a:pt x="1846" y="2961"/>
                  </a:cubicBezTo>
                  <a:cubicBezTo>
                    <a:pt x="1845" y="2967"/>
                    <a:pt x="1845" y="2973"/>
                    <a:pt x="1846" y="2978"/>
                  </a:cubicBezTo>
                  <a:cubicBezTo>
                    <a:pt x="1391" y="3093"/>
                    <a:pt x="1391" y="3093"/>
                    <a:pt x="1391" y="3093"/>
                  </a:cubicBezTo>
                  <a:cubicBezTo>
                    <a:pt x="1384" y="3071"/>
                    <a:pt x="1365" y="3053"/>
                    <a:pt x="1340" y="3049"/>
                  </a:cubicBezTo>
                  <a:cubicBezTo>
                    <a:pt x="1336" y="3048"/>
                    <a:pt x="1333" y="3048"/>
                    <a:pt x="1330" y="3048"/>
                  </a:cubicBezTo>
                  <a:cubicBezTo>
                    <a:pt x="1322" y="3048"/>
                    <a:pt x="1314" y="3049"/>
                    <a:pt x="1307" y="3052"/>
                  </a:cubicBezTo>
                  <a:moveTo>
                    <a:pt x="3591" y="3353"/>
                  </a:moveTo>
                  <a:cubicBezTo>
                    <a:pt x="3473" y="3269"/>
                    <a:pt x="3473" y="3269"/>
                    <a:pt x="3473" y="3269"/>
                  </a:cubicBezTo>
                  <a:cubicBezTo>
                    <a:pt x="3076" y="2988"/>
                    <a:pt x="3076" y="2988"/>
                    <a:pt x="3076" y="2988"/>
                  </a:cubicBezTo>
                  <a:cubicBezTo>
                    <a:pt x="3078" y="2983"/>
                    <a:pt x="3080" y="2978"/>
                    <a:pt x="3081" y="2972"/>
                  </a:cubicBezTo>
                  <a:cubicBezTo>
                    <a:pt x="3085" y="2950"/>
                    <a:pt x="3077" y="2928"/>
                    <a:pt x="3062" y="2913"/>
                  </a:cubicBezTo>
                  <a:cubicBezTo>
                    <a:pt x="3424" y="2541"/>
                    <a:pt x="3424" y="2541"/>
                    <a:pt x="3424" y="2541"/>
                  </a:cubicBezTo>
                  <a:cubicBezTo>
                    <a:pt x="3433" y="2549"/>
                    <a:pt x="3443" y="2554"/>
                    <a:pt x="3456" y="2556"/>
                  </a:cubicBezTo>
                  <a:cubicBezTo>
                    <a:pt x="3459" y="2557"/>
                    <a:pt x="3463" y="2557"/>
                    <a:pt x="3466" y="2557"/>
                  </a:cubicBezTo>
                  <a:cubicBezTo>
                    <a:pt x="3467" y="2557"/>
                    <a:pt x="3468" y="2557"/>
                    <a:pt x="3470" y="2557"/>
                  </a:cubicBezTo>
                  <a:cubicBezTo>
                    <a:pt x="3620" y="3332"/>
                    <a:pt x="3620" y="3332"/>
                    <a:pt x="3620" y="3332"/>
                  </a:cubicBezTo>
                  <a:cubicBezTo>
                    <a:pt x="3609" y="3336"/>
                    <a:pt x="3599" y="3343"/>
                    <a:pt x="3591" y="3353"/>
                  </a:cubicBezTo>
                  <a:moveTo>
                    <a:pt x="890" y="2942"/>
                  </a:moveTo>
                  <a:cubicBezTo>
                    <a:pt x="884" y="2939"/>
                    <a:pt x="878" y="2937"/>
                    <a:pt x="871" y="2936"/>
                  </a:cubicBezTo>
                  <a:cubicBezTo>
                    <a:pt x="867" y="2935"/>
                    <a:pt x="863" y="2935"/>
                    <a:pt x="859" y="2935"/>
                  </a:cubicBezTo>
                  <a:cubicBezTo>
                    <a:pt x="830" y="2537"/>
                    <a:pt x="830" y="2537"/>
                    <a:pt x="830" y="2537"/>
                  </a:cubicBezTo>
                  <a:cubicBezTo>
                    <a:pt x="1065" y="2602"/>
                    <a:pt x="1065" y="2602"/>
                    <a:pt x="1065" y="2602"/>
                  </a:cubicBezTo>
                  <a:cubicBezTo>
                    <a:pt x="1067" y="2611"/>
                    <a:pt x="1073" y="2619"/>
                    <a:pt x="1080" y="2625"/>
                  </a:cubicBezTo>
                  <a:cubicBezTo>
                    <a:pt x="890" y="2942"/>
                    <a:pt x="890" y="2942"/>
                    <a:pt x="890" y="2942"/>
                  </a:cubicBezTo>
                  <a:moveTo>
                    <a:pt x="3634" y="3329"/>
                  </a:moveTo>
                  <a:cubicBezTo>
                    <a:pt x="3483" y="2555"/>
                    <a:pt x="3483" y="2555"/>
                    <a:pt x="3483" y="2555"/>
                  </a:cubicBezTo>
                  <a:cubicBezTo>
                    <a:pt x="3501" y="2550"/>
                    <a:pt x="3517" y="2538"/>
                    <a:pt x="3525" y="2520"/>
                  </a:cubicBezTo>
                  <a:cubicBezTo>
                    <a:pt x="4386" y="2857"/>
                    <a:pt x="4386" y="2857"/>
                    <a:pt x="4386" y="2857"/>
                  </a:cubicBezTo>
                  <a:cubicBezTo>
                    <a:pt x="4385" y="2860"/>
                    <a:pt x="4384" y="2863"/>
                    <a:pt x="4384" y="2865"/>
                  </a:cubicBezTo>
                  <a:cubicBezTo>
                    <a:pt x="4382" y="2879"/>
                    <a:pt x="4384" y="2893"/>
                    <a:pt x="4390" y="2905"/>
                  </a:cubicBezTo>
                  <a:cubicBezTo>
                    <a:pt x="3692" y="3352"/>
                    <a:pt x="3692" y="3352"/>
                    <a:pt x="3692" y="3352"/>
                  </a:cubicBezTo>
                  <a:cubicBezTo>
                    <a:pt x="3682" y="3340"/>
                    <a:pt x="3669" y="3332"/>
                    <a:pt x="3653" y="3329"/>
                  </a:cubicBezTo>
                  <a:cubicBezTo>
                    <a:pt x="3649" y="3328"/>
                    <a:pt x="3646" y="3328"/>
                    <a:pt x="3643" y="3328"/>
                  </a:cubicBezTo>
                  <a:cubicBezTo>
                    <a:pt x="3640" y="3328"/>
                    <a:pt x="3637" y="3328"/>
                    <a:pt x="3634" y="3329"/>
                  </a:cubicBezTo>
                  <a:moveTo>
                    <a:pt x="836" y="2940"/>
                  </a:moveTo>
                  <a:cubicBezTo>
                    <a:pt x="631" y="2528"/>
                    <a:pt x="631" y="2528"/>
                    <a:pt x="631" y="2528"/>
                  </a:cubicBezTo>
                  <a:cubicBezTo>
                    <a:pt x="649" y="2522"/>
                    <a:pt x="666" y="2510"/>
                    <a:pt x="676" y="2493"/>
                  </a:cubicBezTo>
                  <a:cubicBezTo>
                    <a:pt x="822" y="2534"/>
                    <a:pt x="822" y="2534"/>
                    <a:pt x="822" y="2534"/>
                  </a:cubicBezTo>
                  <a:cubicBezTo>
                    <a:pt x="851" y="2936"/>
                    <a:pt x="851" y="2936"/>
                    <a:pt x="851" y="2936"/>
                  </a:cubicBezTo>
                  <a:cubicBezTo>
                    <a:pt x="846" y="2936"/>
                    <a:pt x="841" y="2938"/>
                    <a:pt x="836" y="2940"/>
                  </a:cubicBezTo>
                  <a:moveTo>
                    <a:pt x="1978" y="2426"/>
                  </a:moveTo>
                  <a:cubicBezTo>
                    <a:pt x="2000" y="2426"/>
                    <a:pt x="2020" y="2414"/>
                    <a:pt x="2032" y="2396"/>
                  </a:cubicBezTo>
                  <a:cubicBezTo>
                    <a:pt x="2415" y="2614"/>
                    <a:pt x="2415" y="2614"/>
                    <a:pt x="2415" y="2614"/>
                  </a:cubicBezTo>
                  <a:cubicBezTo>
                    <a:pt x="2962" y="2925"/>
                    <a:pt x="2962" y="2925"/>
                    <a:pt x="2962" y="2925"/>
                  </a:cubicBezTo>
                  <a:cubicBezTo>
                    <a:pt x="2957" y="2932"/>
                    <a:pt x="2954" y="2940"/>
                    <a:pt x="2952" y="2949"/>
                  </a:cubicBezTo>
                  <a:cubicBezTo>
                    <a:pt x="1975" y="2961"/>
                    <a:pt x="1975" y="2961"/>
                    <a:pt x="1975" y="2961"/>
                  </a:cubicBezTo>
                  <a:cubicBezTo>
                    <a:pt x="1971" y="2934"/>
                    <a:pt x="1950" y="2912"/>
                    <a:pt x="1922" y="2907"/>
                  </a:cubicBezTo>
                  <a:cubicBezTo>
                    <a:pt x="1975" y="2425"/>
                    <a:pt x="1975" y="2425"/>
                    <a:pt x="1975" y="2425"/>
                  </a:cubicBezTo>
                  <a:cubicBezTo>
                    <a:pt x="1976" y="2426"/>
                    <a:pt x="1977" y="2426"/>
                    <a:pt x="1978" y="2426"/>
                  </a:cubicBezTo>
                  <a:moveTo>
                    <a:pt x="1856" y="2936"/>
                  </a:moveTo>
                  <a:cubicBezTo>
                    <a:pt x="1422" y="2740"/>
                    <a:pt x="1422" y="2740"/>
                    <a:pt x="1422" y="2740"/>
                  </a:cubicBezTo>
                  <a:cubicBezTo>
                    <a:pt x="1138" y="2611"/>
                    <a:pt x="1138" y="2611"/>
                    <a:pt x="1138" y="2611"/>
                  </a:cubicBezTo>
                  <a:cubicBezTo>
                    <a:pt x="1140" y="2607"/>
                    <a:pt x="1141" y="2603"/>
                    <a:pt x="1142" y="2599"/>
                  </a:cubicBezTo>
                  <a:cubicBezTo>
                    <a:pt x="1142" y="2597"/>
                    <a:pt x="1142" y="2594"/>
                    <a:pt x="1142" y="2592"/>
                  </a:cubicBezTo>
                  <a:cubicBezTo>
                    <a:pt x="1535" y="2485"/>
                    <a:pt x="1535" y="2485"/>
                    <a:pt x="1535" y="2485"/>
                  </a:cubicBezTo>
                  <a:cubicBezTo>
                    <a:pt x="1916" y="2381"/>
                    <a:pt x="1916" y="2381"/>
                    <a:pt x="1916" y="2381"/>
                  </a:cubicBezTo>
                  <a:cubicBezTo>
                    <a:pt x="1923" y="2403"/>
                    <a:pt x="1942" y="2421"/>
                    <a:pt x="1966" y="2425"/>
                  </a:cubicBezTo>
                  <a:cubicBezTo>
                    <a:pt x="1915" y="2902"/>
                    <a:pt x="1915" y="2902"/>
                    <a:pt x="1915" y="2902"/>
                  </a:cubicBezTo>
                  <a:cubicBezTo>
                    <a:pt x="1914" y="2906"/>
                    <a:pt x="1914" y="2906"/>
                    <a:pt x="1914" y="2906"/>
                  </a:cubicBezTo>
                  <a:cubicBezTo>
                    <a:pt x="1913" y="2906"/>
                    <a:pt x="1912" y="2906"/>
                    <a:pt x="1911" y="2906"/>
                  </a:cubicBezTo>
                  <a:cubicBezTo>
                    <a:pt x="1888" y="2906"/>
                    <a:pt x="1868" y="2918"/>
                    <a:pt x="1856" y="2936"/>
                  </a:cubicBezTo>
                  <a:moveTo>
                    <a:pt x="4389" y="2849"/>
                  </a:moveTo>
                  <a:cubicBezTo>
                    <a:pt x="3529" y="2512"/>
                    <a:pt x="3529" y="2512"/>
                    <a:pt x="3529" y="2512"/>
                  </a:cubicBezTo>
                  <a:cubicBezTo>
                    <a:pt x="3530" y="2509"/>
                    <a:pt x="3531" y="2506"/>
                    <a:pt x="3531" y="2502"/>
                  </a:cubicBezTo>
                  <a:cubicBezTo>
                    <a:pt x="3534" y="2487"/>
                    <a:pt x="3531" y="2472"/>
                    <a:pt x="3524" y="2460"/>
                  </a:cubicBezTo>
                  <a:cubicBezTo>
                    <a:pt x="4077" y="2106"/>
                    <a:pt x="4077" y="2106"/>
                    <a:pt x="4077" y="2106"/>
                  </a:cubicBezTo>
                  <a:cubicBezTo>
                    <a:pt x="4087" y="2119"/>
                    <a:pt x="4102" y="2129"/>
                    <a:pt x="4119" y="2132"/>
                  </a:cubicBezTo>
                  <a:cubicBezTo>
                    <a:pt x="4123" y="2132"/>
                    <a:pt x="4126" y="2132"/>
                    <a:pt x="4129" y="2132"/>
                  </a:cubicBezTo>
                  <a:cubicBezTo>
                    <a:pt x="4136" y="2132"/>
                    <a:pt x="4143" y="2131"/>
                    <a:pt x="4150" y="2129"/>
                  </a:cubicBezTo>
                  <a:cubicBezTo>
                    <a:pt x="4421" y="2817"/>
                    <a:pt x="4421" y="2817"/>
                    <a:pt x="4421" y="2817"/>
                  </a:cubicBezTo>
                  <a:cubicBezTo>
                    <a:pt x="4407" y="2823"/>
                    <a:pt x="4396" y="2834"/>
                    <a:pt x="4389" y="2849"/>
                  </a:cubicBezTo>
                  <a:moveTo>
                    <a:pt x="2999" y="2898"/>
                  </a:moveTo>
                  <a:cubicBezTo>
                    <a:pt x="2925" y="2727"/>
                    <a:pt x="2925" y="2727"/>
                    <a:pt x="2925" y="2727"/>
                  </a:cubicBezTo>
                  <a:cubicBezTo>
                    <a:pt x="2605" y="1988"/>
                    <a:pt x="2605" y="1988"/>
                    <a:pt x="2605" y="1988"/>
                  </a:cubicBezTo>
                  <a:cubicBezTo>
                    <a:pt x="2617" y="1984"/>
                    <a:pt x="2627" y="1977"/>
                    <a:pt x="2634" y="1968"/>
                  </a:cubicBezTo>
                  <a:cubicBezTo>
                    <a:pt x="3400" y="2454"/>
                    <a:pt x="3400" y="2454"/>
                    <a:pt x="3400" y="2454"/>
                  </a:cubicBezTo>
                  <a:cubicBezTo>
                    <a:pt x="3409" y="2460"/>
                    <a:pt x="3409" y="2460"/>
                    <a:pt x="3409" y="2460"/>
                  </a:cubicBezTo>
                  <a:cubicBezTo>
                    <a:pt x="3406" y="2467"/>
                    <a:pt x="3403" y="2473"/>
                    <a:pt x="3402" y="2481"/>
                  </a:cubicBezTo>
                  <a:cubicBezTo>
                    <a:pt x="3399" y="2501"/>
                    <a:pt x="3405" y="2521"/>
                    <a:pt x="3418" y="2536"/>
                  </a:cubicBezTo>
                  <a:cubicBezTo>
                    <a:pt x="3055" y="2908"/>
                    <a:pt x="3055" y="2908"/>
                    <a:pt x="3055" y="2908"/>
                  </a:cubicBezTo>
                  <a:cubicBezTo>
                    <a:pt x="3047" y="2903"/>
                    <a:pt x="3038" y="2898"/>
                    <a:pt x="3027" y="2897"/>
                  </a:cubicBezTo>
                  <a:cubicBezTo>
                    <a:pt x="3024" y="2896"/>
                    <a:pt x="3020" y="2896"/>
                    <a:pt x="3017" y="2896"/>
                  </a:cubicBezTo>
                  <a:cubicBezTo>
                    <a:pt x="3011" y="2896"/>
                    <a:pt x="3005" y="2897"/>
                    <a:pt x="2999" y="2898"/>
                  </a:cubicBezTo>
                  <a:moveTo>
                    <a:pt x="2967" y="2919"/>
                  </a:moveTo>
                  <a:cubicBezTo>
                    <a:pt x="2821" y="2835"/>
                    <a:pt x="2821" y="2835"/>
                    <a:pt x="2821" y="2835"/>
                  </a:cubicBezTo>
                  <a:cubicBezTo>
                    <a:pt x="2036" y="2389"/>
                    <a:pt x="2036" y="2389"/>
                    <a:pt x="2036" y="2389"/>
                  </a:cubicBezTo>
                  <a:cubicBezTo>
                    <a:pt x="2039" y="2383"/>
                    <a:pt x="2041" y="2377"/>
                    <a:pt x="2042" y="2371"/>
                  </a:cubicBezTo>
                  <a:cubicBezTo>
                    <a:pt x="2045" y="2354"/>
                    <a:pt x="2041" y="2338"/>
                    <a:pt x="2033" y="2325"/>
                  </a:cubicBezTo>
                  <a:cubicBezTo>
                    <a:pt x="2529" y="1961"/>
                    <a:pt x="2529" y="1961"/>
                    <a:pt x="2529" y="1961"/>
                  </a:cubicBezTo>
                  <a:cubicBezTo>
                    <a:pt x="2539" y="1976"/>
                    <a:pt x="2555" y="1988"/>
                    <a:pt x="2574" y="1991"/>
                  </a:cubicBezTo>
                  <a:cubicBezTo>
                    <a:pt x="2577" y="1991"/>
                    <a:pt x="2580" y="1992"/>
                    <a:pt x="2584" y="1992"/>
                  </a:cubicBezTo>
                  <a:cubicBezTo>
                    <a:pt x="2588" y="1992"/>
                    <a:pt x="2593" y="1991"/>
                    <a:pt x="2597" y="1990"/>
                  </a:cubicBezTo>
                  <a:cubicBezTo>
                    <a:pt x="2991" y="2901"/>
                    <a:pt x="2991" y="2901"/>
                    <a:pt x="2991" y="2901"/>
                  </a:cubicBezTo>
                  <a:cubicBezTo>
                    <a:pt x="2982" y="2905"/>
                    <a:pt x="2974" y="2911"/>
                    <a:pt x="2967" y="2919"/>
                  </a:cubicBezTo>
                  <a:moveTo>
                    <a:pt x="821" y="2524"/>
                  </a:moveTo>
                  <a:cubicBezTo>
                    <a:pt x="681" y="2485"/>
                    <a:pt x="681" y="2485"/>
                    <a:pt x="681" y="2485"/>
                  </a:cubicBezTo>
                  <a:cubicBezTo>
                    <a:pt x="684" y="2478"/>
                    <a:pt x="687" y="2470"/>
                    <a:pt x="689" y="2461"/>
                  </a:cubicBezTo>
                  <a:cubicBezTo>
                    <a:pt x="695" y="2421"/>
                    <a:pt x="672" y="2382"/>
                    <a:pt x="635" y="2368"/>
                  </a:cubicBezTo>
                  <a:cubicBezTo>
                    <a:pt x="770" y="1946"/>
                    <a:pt x="770" y="1946"/>
                    <a:pt x="770" y="1946"/>
                  </a:cubicBezTo>
                  <a:cubicBezTo>
                    <a:pt x="770" y="1947"/>
                    <a:pt x="771" y="1947"/>
                    <a:pt x="771" y="1947"/>
                  </a:cubicBezTo>
                  <a:cubicBezTo>
                    <a:pt x="774" y="1947"/>
                    <a:pt x="777" y="1947"/>
                    <a:pt x="779" y="1947"/>
                  </a:cubicBezTo>
                  <a:cubicBezTo>
                    <a:pt x="791" y="2101"/>
                    <a:pt x="791" y="2101"/>
                    <a:pt x="791" y="2101"/>
                  </a:cubicBezTo>
                  <a:cubicBezTo>
                    <a:pt x="821" y="2524"/>
                    <a:pt x="821" y="2524"/>
                    <a:pt x="821" y="2524"/>
                  </a:cubicBezTo>
                  <a:moveTo>
                    <a:pt x="1064" y="2592"/>
                  </a:moveTo>
                  <a:cubicBezTo>
                    <a:pt x="830" y="2527"/>
                    <a:pt x="830" y="2527"/>
                    <a:pt x="830" y="2527"/>
                  </a:cubicBezTo>
                  <a:cubicBezTo>
                    <a:pt x="800" y="2114"/>
                    <a:pt x="800" y="2114"/>
                    <a:pt x="800" y="2114"/>
                  </a:cubicBezTo>
                  <a:cubicBezTo>
                    <a:pt x="788" y="1947"/>
                    <a:pt x="788" y="1947"/>
                    <a:pt x="788" y="1947"/>
                  </a:cubicBezTo>
                  <a:cubicBezTo>
                    <a:pt x="793" y="1947"/>
                    <a:pt x="798" y="1946"/>
                    <a:pt x="802" y="1944"/>
                  </a:cubicBezTo>
                  <a:cubicBezTo>
                    <a:pt x="1080" y="2561"/>
                    <a:pt x="1080" y="2561"/>
                    <a:pt x="1080" y="2561"/>
                  </a:cubicBezTo>
                  <a:cubicBezTo>
                    <a:pt x="1072" y="2567"/>
                    <a:pt x="1066" y="2576"/>
                    <a:pt x="1064" y="2586"/>
                  </a:cubicBezTo>
                  <a:cubicBezTo>
                    <a:pt x="1064" y="2588"/>
                    <a:pt x="1064" y="2590"/>
                    <a:pt x="1064" y="2592"/>
                  </a:cubicBezTo>
                  <a:moveTo>
                    <a:pt x="4809" y="1946"/>
                  </a:moveTo>
                  <a:cubicBezTo>
                    <a:pt x="4753" y="1835"/>
                    <a:pt x="4753" y="1835"/>
                    <a:pt x="4753" y="1835"/>
                  </a:cubicBezTo>
                  <a:cubicBezTo>
                    <a:pt x="4919" y="1855"/>
                    <a:pt x="4919" y="1855"/>
                    <a:pt x="4919" y="1855"/>
                  </a:cubicBezTo>
                  <a:cubicBezTo>
                    <a:pt x="4917" y="1860"/>
                    <a:pt x="4916" y="1864"/>
                    <a:pt x="4915" y="1869"/>
                  </a:cubicBezTo>
                  <a:cubicBezTo>
                    <a:pt x="4912" y="1890"/>
                    <a:pt x="4917" y="1909"/>
                    <a:pt x="4926" y="1925"/>
                  </a:cubicBezTo>
                  <a:cubicBezTo>
                    <a:pt x="4809" y="1946"/>
                    <a:pt x="4809" y="1946"/>
                    <a:pt x="4809" y="1946"/>
                  </a:cubicBezTo>
                  <a:moveTo>
                    <a:pt x="3519" y="2453"/>
                  </a:moveTo>
                  <a:cubicBezTo>
                    <a:pt x="3516" y="2448"/>
                    <a:pt x="3512" y="2444"/>
                    <a:pt x="3507" y="2440"/>
                  </a:cubicBezTo>
                  <a:cubicBezTo>
                    <a:pt x="3951" y="1799"/>
                    <a:pt x="3951" y="1799"/>
                    <a:pt x="3951" y="1799"/>
                  </a:cubicBezTo>
                  <a:cubicBezTo>
                    <a:pt x="3957" y="1803"/>
                    <a:pt x="3965" y="1806"/>
                    <a:pt x="3972" y="1807"/>
                  </a:cubicBezTo>
                  <a:cubicBezTo>
                    <a:pt x="3976" y="1808"/>
                    <a:pt x="3980" y="1808"/>
                    <a:pt x="3983" y="1808"/>
                  </a:cubicBezTo>
                  <a:cubicBezTo>
                    <a:pt x="3992" y="1808"/>
                    <a:pt x="4001" y="1806"/>
                    <a:pt x="4009" y="1802"/>
                  </a:cubicBezTo>
                  <a:cubicBezTo>
                    <a:pt x="4100" y="2009"/>
                    <a:pt x="4100" y="2009"/>
                    <a:pt x="4100" y="2009"/>
                  </a:cubicBezTo>
                  <a:cubicBezTo>
                    <a:pt x="4082" y="2018"/>
                    <a:pt x="4069" y="2035"/>
                    <a:pt x="4065" y="2056"/>
                  </a:cubicBezTo>
                  <a:cubicBezTo>
                    <a:pt x="4063" y="2071"/>
                    <a:pt x="4066" y="2086"/>
                    <a:pt x="4073" y="2098"/>
                  </a:cubicBezTo>
                  <a:cubicBezTo>
                    <a:pt x="3764" y="2296"/>
                    <a:pt x="3764" y="2296"/>
                    <a:pt x="3764" y="2296"/>
                  </a:cubicBezTo>
                  <a:cubicBezTo>
                    <a:pt x="3519" y="2453"/>
                    <a:pt x="3519" y="2453"/>
                    <a:pt x="3519" y="2453"/>
                  </a:cubicBezTo>
                  <a:moveTo>
                    <a:pt x="3414" y="2453"/>
                  </a:moveTo>
                  <a:cubicBezTo>
                    <a:pt x="3402" y="2446"/>
                    <a:pt x="3402" y="2446"/>
                    <a:pt x="3402" y="2446"/>
                  </a:cubicBezTo>
                  <a:cubicBezTo>
                    <a:pt x="2640" y="1961"/>
                    <a:pt x="2640" y="1961"/>
                    <a:pt x="2640" y="1961"/>
                  </a:cubicBezTo>
                  <a:cubicBezTo>
                    <a:pt x="2644" y="1954"/>
                    <a:pt x="2648" y="1946"/>
                    <a:pt x="2649" y="1937"/>
                  </a:cubicBezTo>
                  <a:cubicBezTo>
                    <a:pt x="2650" y="1931"/>
                    <a:pt x="2650" y="1924"/>
                    <a:pt x="2649" y="1918"/>
                  </a:cubicBezTo>
                  <a:cubicBezTo>
                    <a:pt x="2947" y="1880"/>
                    <a:pt x="2947" y="1880"/>
                    <a:pt x="2947" y="1880"/>
                  </a:cubicBezTo>
                  <a:cubicBezTo>
                    <a:pt x="3919" y="1753"/>
                    <a:pt x="3919" y="1753"/>
                    <a:pt x="3919" y="1753"/>
                  </a:cubicBezTo>
                  <a:cubicBezTo>
                    <a:pt x="3922" y="1770"/>
                    <a:pt x="3931" y="1785"/>
                    <a:pt x="3944" y="1795"/>
                  </a:cubicBezTo>
                  <a:cubicBezTo>
                    <a:pt x="3500" y="2436"/>
                    <a:pt x="3500" y="2436"/>
                    <a:pt x="3500" y="2436"/>
                  </a:cubicBezTo>
                  <a:cubicBezTo>
                    <a:pt x="3493" y="2431"/>
                    <a:pt x="3486" y="2428"/>
                    <a:pt x="3477" y="2427"/>
                  </a:cubicBezTo>
                  <a:cubicBezTo>
                    <a:pt x="3474" y="2426"/>
                    <a:pt x="3470" y="2426"/>
                    <a:pt x="3467" y="2426"/>
                  </a:cubicBezTo>
                  <a:cubicBezTo>
                    <a:pt x="3445" y="2426"/>
                    <a:pt x="3426" y="2437"/>
                    <a:pt x="3414" y="2453"/>
                  </a:cubicBezTo>
                  <a:moveTo>
                    <a:pt x="4108" y="2006"/>
                  </a:moveTo>
                  <a:cubicBezTo>
                    <a:pt x="4018" y="1802"/>
                    <a:pt x="4018" y="1802"/>
                    <a:pt x="4018" y="1802"/>
                  </a:cubicBezTo>
                  <a:cubicBezTo>
                    <a:pt x="4017" y="1798"/>
                    <a:pt x="4017" y="1798"/>
                    <a:pt x="4017" y="1798"/>
                  </a:cubicBezTo>
                  <a:cubicBezTo>
                    <a:pt x="4033" y="1789"/>
                    <a:pt x="4044" y="1773"/>
                    <a:pt x="4048" y="1753"/>
                  </a:cubicBezTo>
                  <a:cubicBezTo>
                    <a:pt x="4048" y="1753"/>
                    <a:pt x="4048" y="1752"/>
                    <a:pt x="4048" y="1752"/>
                  </a:cubicBezTo>
                  <a:cubicBezTo>
                    <a:pt x="4742" y="1834"/>
                    <a:pt x="4742" y="1834"/>
                    <a:pt x="4742" y="1834"/>
                  </a:cubicBezTo>
                  <a:cubicBezTo>
                    <a:pt x="4799" y="1947"/>
                    <a:pt x="4799" y="1947"/>
                    <a:pt x="4799" y="1947"/>
                  </a:cubicBezTo>
                  <a:cubicBezTo>
                    <a:pt x="4574" y="1986"/>
                    <a:pt x="4574" y="1986"/>
                    <a:pt x="4574" y="1986"/>
                  </a:cubicBezTo>
                  <a:cubicBezTo>
                    <a:pt x="4577" y="1980"/>
                    <a:pt x="4580" y="1973"/>
                    <a:pt x="4581" y="1965"/>
                  </a:cubicBezTo>
                  <a:cubicBezTo>
                    <a:pt x="4589" y="1919"/>
                    <a:pt x="4557" y="1875"/>
                    <a:pt x="4511" y="1867"/>
                  </a:cubicBezTo>
                  <a:cubicBezTo>
                    <a:pt x="4506" y="1867"/>
                    <a:pt x="4502" y="1866"/>
                    <a:pt x="4497" y="1866"/>
                  </a:cubicBezTo>
                  <a:cubicBezTo>
                    <a:pt x="4456" y="1866"/>
                    <a:pt x="4420" y="1896"/>
                    <a:pt x="4413" y="1937"/>
                  </a:cubicBezTo>
                  <a:cubicBezTo>
                    <a:pt x="4409" y="1965"/>
                    <a:pt x="4418" y="1991"/>
                    <a:pt x="4436" y="2010"/>
                  </a:cubicBezTo>
                  <a:cubicBezTo>
                    <a:pt x="4194" y="2052"/>
                    <a:pt x="4194" y="2052"/>
                    <a:pt x="4194" y="2052"/>
                  </a:cubicBezTo>
                  <a:cubicBezTo>
                    <a:pt x="4188" y="2027"/>
                    <a:pt x="4168" y="2007"/>
                    <a:pt x="4141" y="2002"/>
                  </a:cubicBezTo>
                  <a:cubicBezTo>
                    <a:pt x="4137" y="2002"/>
                    <a:pt x="4134" y="2001"/>
                    <a:pt x="4131" y="2001"/>
                  </a:cubicBezTo>
                  <a:cubicBezTo>
                    <a:pt x="4123" y="2001"/>
                    <a:pt x="4115" y="2003"/>
                    <a:pt x="4108" y="2006"/>
                  </a:cubicBezTo>
                  <a:moveTo>
                    <a:pt x="549" y="2383"/>
                  </a:moveTo>
                  <a:cubicBezTo>
                    <a:pt x="376" y="2204"/>
                    <a:pt x="376" y="2204"/>
                    <a:pt x="376" y="2204"/>
                  </a:cubicBezTo>
                  <a:cubicBezTo>
                    <a:pt x="454" y="1736"/>
                    <a:pt x="454" y="1736"/>
                    <a:pt x="454" y="1736"/>
                  </a:cubicBezTo>
                  <a:cubicBezTo>
                    <a:pt x="463" y="1739"/>
                    <a:pt x="474" y="1741"/>
                    <a:pt x="484" y="1741"/>
                  </a:cubicBezTo>
                  <a:cubicBezTo>
                    <a:pt x="487" y="1741"/>
                    <a:pt x="490" y="1741"/>
                    <a:pt x="493" y="1741"/>
                  </a:cubicBezTo>
                  <a:cubicBezTo>
                    <a:pt x="587" y="2364"/>
                    <a:pt x="587" y="2364"/>
                    <a:pt x="587" y="2364"/>
                  </a:cubicBezTo>
                  <a:cubicBezTo>
                    <a:pt x="573" y="2367"/>
                    <a:pt x="560" y="2374"/>
                    <a:pt x="549" y="2383"/>
                  </a:cubicBezTo>
                  <a:moveTo>
                    <a:pt x="597" y="2363"/>
                  </a:moveTo>
                  <a:cubicBezTo>
                    <a:pt x="502" y="1739"/>
                    <a:pt x="502" y="1739"/>
                    <a:pt x="502" y="1739"/>
                  </a:cubicBezTo>
                  <a:cubicBezTo>
                    <a:pt x="514" y="1737"/>
                    <a:pt x="525" y="1732"/>
                    <a:pt x="536" y="1725"/>
                  </a:cubicBezTo>
                  <a:cubicBezTo>
                    <a:pt x="542" y="1720"/>
                    <a:pt x="547" y="1715"/>
                    <a:pt x="551" y="1710"/>
                  </a:cubicBezTo>
                  <a:cubicBezTo>
                    <a:pt x="727" y="1847"/>
                    <a:pt x="727" y="1847"/>
                    <a:pt x="727" y="1847"/>
                  </a:cubicBezTo>
                  <a:cubicBezTo>
                    <a:pt x="726" y="1849"/>
                    <a:pt x="724" y="1851"/>
                    <a:pt x="723" y="1854"/>
                  </a:cubicBezTo>
                  <a:cubicBezTo>
                    <a:pt x="720" y="1862"/>
                    <a:pt x="720" y="1862"/>
                    <a:pt x="720" y="1862"/>
                  </a:cubicBezTo>
                  <a:cubicBezTo>
                    <a:pt x="719" y="1865"/>
                    <a:pt x="718" y="1868"/>
                    <a:pt x="717" y="1871"/>
                  </a:cubicBezTo>
                  <a:cubicBezTo>
                    <a:pt x="716" y="1880"/>
                    <a:pt x="716" y="1888"/>
                    <a:pt x="718" y="1896"/>
                  </a:cubicBezTo>
                  <a:cubicBezTo>
                    <a:pt x="721" y="1904"/>
                    <a:pt x="721" y="1904"/>
                    <a:pt x="721" y="1904"/>
                  </a:cubicBezTo>
                  <a:cubicBezTo>
                    <a:pt x="727" y="1923"/>
                    <a:pt x="742" y="1937"/>
                    <a:pt x="761" y="1944"/>
                  </a:cubicBezTo>
                  <a:cubicBezTo>
                    <a:pt x="626" y="2365"/>
                    <a:pt x="626" y="2365"/>
                    <a:pt x="626" y="2365"/>
                  </a:cubicBezTo>
                  <a:cubicBezTo>
                    <a:pt x="624" y="2365"/>
                    <a:pt x="621" y="2364"/>
                    <a:pt x="619" y="2363"/>
                  </a:cubicBezTo>
                  <a:cubicBezTo>
                    <a:pt x="615" y="2363"/>
                    <a:pt x="611" y="2363"/>
                    <a:pt x="607" y="2363"/>
                  </a:cubicBezTo>
                  <a:cubicBezTo>
                    <a:pt x="603" y="2363"/>
                    <a:pt x="600" y="2363"/>
                    <a:pt x="597" y="2363"/>
                  </a:cubicBezTo>
                  <a:moveTo>
                    <a:pt x="1214" y="1635"/>
                  </a:moveTo>
                  <a:cubicBezTo>
                    <a:pt x="1230" y="1635"/>
                    <a:pt x="1245" y="1630"/>
                    <a:pt x="1256" y="1620"/>
                  </a:cubicBezTo>
                  <a:cubicBezTo>
                    <a:pt x="1929" y="2316"/>
                    <a:pt x="1929" y="2316"/>
                    <a:pt x="1929" y="2316"/>
                  </a:cubicBezTo>
                  <a:cubicBezTo>
                    <a:pt x="1921" y="2325"/>
                    <a:pt x="1915" y="2337"/>
                    <a:pt x="1913" y="2350"/>
                  </a:cubicBezTo>
                  <a:cubicBezTo>
                    <a:pt x="1912" y="2358"/>
                    <a:pt x="1912" y="2366"/>
                    <a:pt x="1914" y="2373"/>
                  </a:cubicBezTo>
                  <a:cubicBezTo>
                    <a:pt x="1141" y="2583"/>
                    <a:pt x="1141" y="2583"/>
                    <a:pt x="1141" y="2583"/>
                  </a:cubicBezTo>
                  <a:cubicBezTo>
                    <a:pt x="1137" y="2569"/>
                    <a:pt x="1126" y="2557"/>
                    <a:pt x="1110" y="2554"/>
                  </a:cubicBezTo>
                  <a:cubicBezTo>
                    <a:pt x="1211" y="1635"/>
                    <a:pt x="1211" y="1635"/>
                    <a:pt x="1211" y="1635"/>
                  </a:cubicBezTo>
                  <a:cubicBezTo>
                    <a:pt x="1212" y="1635"/>
                    <a:pt x="1213" y="1635"/>
                    <a:pt x="1214" y="1635"/>
                  </a:cubicBezTo>
                  <a:moveTo>
                    <a:pt x="1087" y="2557"/>
                  </a:moveTo>
                  <a:cubicBezTo>
                    <a:pt x="810" y="1941"/>
                    <a:pt x="810" y="1941"/>
                    <a:pt x="810" y="1941"/>
                  </a:cubicBezTo>
                  <a:cubicBezTo>
                    <a:pt x="829" y="1932"/>
                    <a:pt x="843" y="1915"/>
                    <a:pt x="847" y="1893"/>
                  </a:cubicBezTo>
                  <a:cubicBezTo>
                    <a:pt x="849" y="1876"/>
                    <a:pt x="845" y="1859"/>
                    <a:pt x="836" y="1846"/>
                  </a:cubicBezTo>
                  <a:cubicBezTo>
                    <a:pt x="1163" y="1611"/>
                    <a:pt x="1163" y="1611"/>
                    <a:pt x="1163" y="1611"/>
                  </a:cubicBezTo>
                  <a:cubicBezTo>
                    <a:pt x="1173" y="1623"/>
                    <a:pt x="1187" y="1632"/>
                    <a:pt x="1203" y="1635"/>
                  </a:cubicBezTo>
                  <a:cubicBezTo>
                    <a:pt x="1102" y="2554"/>
                    <a:pt x="1102" y="2554"/>
                    <a:pt x="1102" y="2554"/>
                  </a:cubicBezTo>
                  <a:cubicBezTo>
                    <a:pt x="1097" y="2554"/>
                    <a:pt x="1092" y="2555"/>
                    <a:pt x="1087" y="2557"/>
                  </a:cubicBezTo>
                  <a:moveTo>
                    <a:pt x="1978" y="2295"/>
                  </a:moveTo>
                  <a:cubicBezTo>
                    <a:pt x="1936" y="1533"/>
                    <a:pt x="1936" y="1533"/>
                    <a:pt x="1936" y="1533"/>
                  </a:cubicBezTo>
                  <a:cubicBezTo>
                    <a:pt x="1953" y="1531"/>
                    <a:pt x="1969" y="1522"/>
                    <a:pt x="1979" y="1509"/>
                  </a:cubicBezTo>
                  <a:cubicBezTo>
                    <a:pt x="2526" y="1896"/>
                    <a:pt x="2526" y="1896"/>
                    <a:pt x="2526" y="1896"/>
                  </a:cubicBezTo>
                  <a:cubicBezTo>
                    <a:pt x="2523" y="1902"/>
                    <a:pt x="2521" y="1908"/>
                    <a:pt x="2520" y="1915"/>
                  </a:cubicBezTo>
                  <a:cubicBezTo>
                    <a:pt x="2517" y="1929"/>
                    <a:pt x="2520" y="1942"/>
                    <a:pt x="2525" y="1954"/>
                  </a:cubicBezTo>
                  <a:cubicBezTo>
                    <a:pt x="2267" y="2143"/>
                    <a:pt x="2267" y="2143"/>
                    <a:pt x="2267" y="2143"/>
                  </a:cubicBezTo>
                  <a:cubicBezTo>
                    <a:pt x="2028" y="2318"/>
                    <a:pt x="2028" y="2318"/>
                    <a:pt x="2028" y="2318"/>
                  </a:cubicBezTo>
                  <a:cubicBezTo>
                    <a:pt x="2018" y="2307"/>
                    <a:pt x="2004" y="2298"/>
                    <a:pt x="1988" y="2296"/>
                  </a:cubicBezTo>
                  <a:cubicBezTo>
                    <a:pt x="1985" y="2295"/>
                    <a:pt x="1982" y="2295"/>
                    <a:pt x="1978" y="2295"/>
                  </a:cubicBezTo>
                  <a:cubicBezTo>
                    <a:pt x="1978" y="2295"/>
                    <a:pt x="1978" y="2295"/>
                    <a:pt x="1978" y="2295"/>
                  </a:cubicBezTo>
                  <a:moveTo>
                    <a:pt x="4738" y="1825"/>
                  </a:moveTo>
                  <a:cubicBezTo>
                    <a:pt x="4048" y="1744"/>
                    <a:pt x="4048" y="1744"/>
                    <a:pt x="4048" y="1744"/>
                  </a:cubicBezTo>
                  <a:cubicBezTo>
                    <a:pt x="4049" y="1735"/>
                    <a:pt x="4047" y="1726"/>
                    <a:pt x="4044" y="1718"/>
                  </a:cubicBezTo>
                  <a:cubicBezTo>
                    <a:pt x="4568" y="1484"/>
                    <a:pt x="4568" y="1484"/>
                    <a:pt x="4568" y="1484"/>
                  </a:cubicBezTo>
                  <a:cubicBezTo>
                    <a:pt x="4738" y="1825"/>
                    <a:pt x="4738" y="1825"/>
                    <a:pt x="4738" y="1825"/>
                  </a:cubicBezTo>
                  <a:moveTo>
                    <a:pt x="1935" y="2311"/>
                  </a:moveTo>
                  <a:cubicBezTo>
                    <a:pt x="1262" y="1614"/>
                    <a:pt x="1262" y="1614"/>
                    <a:pt x="1262" y="1614"/>
                  </a:cubicBezTo>
                  <a:cubicBezTo>
                    <a:pt x="1271" y="1605"/>
                    <a:pt x="1277" y="1594"/>
                    <a:pt x="1279" y="1581"/>
                  </a:cubicBezTo>
                  <a:cubicBezTo>
                    <a:pt x="1280" y="1575"/>
                    <a:pt x="1280" y="1570"/>
                    <a:pt x="1279" y="1565"/>
                  </a:cubicBezTo>
                  <a:cubicBezTo>
                    <a:pt x="1779" y="1493"/>
                    <a:pt x="1779" y="1493"/>
                    <a:pt x="1779" y="1493"/>
                  </a:cubicBezTo>
                  <a:cubicBezTo>
                    <a:pt x="1864" y="1481"/>
                    <a:pt x="1864" y="1481"/>
                    <a:pt x="1864" y="1481"/>
                  </a:cubicBezTo>
                  <a:cubicBezTo>
                    <a:pt x="1870" y="1507"/>
                    <a:pt x="1890" y="1528"/>
                    <a:pt x="1918" y="1533"/>
                  </a:cubicBezTo>
                  <a:cubicBezTo>
                    <a:pt x="1921" y="1533"/>
                    <a:pt x="1925" y="1533"/>
                    <a:pt x="1928" y="1533"/>
                  </a:cubicBezTo>
                  <a:cubicBezTo>
                    <a:pt x="1958" y="2081"/>
                    <a:pt x="1958" y="2081"/>
                    <a:pt x="1958" y="2081"/>
                  </a:cubicBezTo>
                  <a:cubicBezTo>
                    <a:pt x="1970" y="2295"/>
                    <a:pt x="1970" y="2295"/>
                    <a:pt x="1970" y="2295"/>
                  </a:cubicBezTo>
                  <a:cubicBezTo>
                    <a:pt x="1957" y="2297"/>
                    <a:pt x="1945" y="2302"/>
                    <a:pt x="1935" y="2311"/>
                  </a:cubicBezTo>
                  <a:moveTo>
                    <a:pt x="4962" y="1808"/>
                  </a:moveTo>
                  <a:cubicBezTo>
                    <a:pt x="4770" y="1438"/>
                    <a:pt x="4770" y="1438"/>
                    <a:pt x="4770" y="1438"/>
                  </a:cubicBezTo>
                  <a:cubicBezTo>
                    <a:pt x="4771" y="1437"/>
                    <a:pt x="4771" y="1437"/>
                    <a:pt x="4772" y="1437"/>
                  </a:cubicBezTo>
                  <a:cubicBezTo>
                    <a:pt x="5218" y="1914"/>
                    <a:pt x="5218" y="1914"/>
                    <a:pt x="5218" y="1914"/>
                  </a:cubicBezTo>
                  <a:cubicBezTo>
                    <a:pt x="5204" y="1928"/>
                    <a:pt x="5194" y="1946"/>
                    <a:pt x="5191" y="1966"/>
                  </a:cubicBezTo>
                  <a:cubicBezTo>
                    <a:pt x="5184" y="2008"/>
                    <a:pt x="5205" y="2048"/>
                    <a:pt x="5239" y="2068"/>
                  </a:cubicBezTo>
                  <a:cubicBezTo>
                    <a:pt x="5136" y="2269"/>
                    <a:pt x="5136" y="2269"/>
                    <a:pt x="5136" y="2269"/>
                  </a:cubicBezTo>
                  <a:cubicBezTo>
                    <a:pt x="5139" y="2270"/>
                    <a:pt x="5142" y="2271"/>
                    <a:pt x="5145" y="2272"/>
                  </a:cubicBezTo>
                  <a:cubicBezTo>
                    <a:pt x="5248" y="2072"/>
                    <a:pt x="5248" y="2072"/>
                    <a:pt x="5248" y="2072"/>
                  </a:cubicBezTo>
                  <a:cubicBezTo>
                    <a:pt x="5254" y="2075"/>
                    <a:pt x="5261" y="2078"/>
                    <a:pt x="5268" y="2079"/>
                  </a:cubicBezTo>
                  <a:cubicBezTo>
                    <a:pt x="5226" y="2330"/>
                    <a:pt x="5226" y="2330"/>
                    <a:pt x="5226" y="2330"/>
                  </a:cubicBezTo>
                  <a:cubicBezTo>
                    <a:pt x="5229" y="2332"/>
                    <a:pt x="5231" y="2335"/>
                    <a:pt x="5234" y="2338"/>
                  </a:cubicBezTo>
                  <a:cubicBezTo>
                    <a:pt x="5277" y="2081"/>
                    <a:pt x="5277" y="2081"/>
                    <a:pt x="5277" y="2081"/>
                  </a:cubicBezTo>
                  <a:cubicBezTo>
                    <a:pt x="5281" y="2081"/>
                    <a:pt x="5285" y="2082"/>
                    <a:pt x="5289" y="2082"/>
                  </a:cubicBezTo>
                  <a:cubicBezTo>
                    <a:pt x="5290" y="2082"/>
                    <a:pt x="5292" y="2082"/>
                    <a:pt x="5294" y="2082"/>
                  </a:cubicBezTo>
                  <a:cubicBezTo>
                    <a:pt x="5291" y="2453"/>
                    <a:pt x="5291" y="2453"/>
                    <a:pt x="5291" y="2453"/>
                  </a:cubicBezTo>
                  <a:cubicBezTo>
                    <a:pt x="5298" y="2488"/>
                    <a:pt x="5298" y="2525"/>
                    <a:pt x="5290" y="2560"/>
                  </a:cubicBezTo>
                  <a:cubicBezTo>
                    <a:pt x="5282" y="3583"/>
                    <a:pt x="5282" y="3583"/>
                    <a:pt x="5282" y="3583"/>
                  </a:cubicBezTo>
                  <a:cubicBezTo>
                    <a:pt x="5268" y="3583"/>
                    <a:pt x="5255" y="3587"/>
                    <a:pt x="5243" y="3592"/>
                  </a:cubicBezTo>
                  <a:cubicBezTo>
                    <a:pt x="5116" y="3350"/>
                    <a:pt x="5116" y="3350"/>
                    <a:pt x="5116" y="3350"/>
                  </a:cubicBezTo>
                  <a:cubicBezTo>
                    <a:pt x="5137" y="3337"/>
                    <a:pt x="5153" y="3317"/>
                    <a:pt x="5157" y="3291"/>
                  </a:cubicBezTo>
                  <a:cubicBezTo>
                    <a:pt x="5163" y="3257"/>
                    <a:pt x="5147" y="3223"/>
                    <a:pt x="5119" y="3206"/>
                  </a:cubicBezTo>
                  <a:cubicBezTo>
                    <a:pt x="5126" y="3197"/>
                    <a:pt x="5126" y="3197"/>
                    <a:pt x="5126" y="3197"/>
                  </a:cubicBezTo>
                  <a:cubicBezTo>
                    <a:pt x="5126" y="3196"/>
                    <a:pt x="5127" y="3195"/>
                    <a:pt x="5127" y="3194"/>
                  </a:cubicBezTo>
                  <a:cubicBezTo>
                    <a:pt x="5128" y="3189"/>
                    <a:pt x="5128" y="3185"/>
                    <a:pt x="5129" y="3181"/>
                  </a:cubicBezTo>
                  <a:cubicBezTo>
                    <a:pt x="5112" y="3202"/>
                    <a:pt x="5112" y="3202"/>
                    <a:pt x="5112" y="3202"/>
                  </a:cubicBezTo>
                  <a:cubicBezTo>
                    <a:pt x="5105" y="3199"/>
                    <a:pt x="5099" y="3196"/>
                    <a:pt x="5092" y="3194"/>
                  </a:cubicBezTo>
                  <a:cubicBezTo>
                    <a:pt x="5170" y="2724"/>
                    <a:pt x="5170" y="2724"/>
                    <a:pt x="5170" y="2724"/>
                  </a:cubicBezTo>
                  <a:cubicBezTo>
                    <a:pt x="5166" y="2726"/>
                    <a:pt x="5163" y="2728"/>
                    <a:pt x="5160" y="2730"/>
                  </a:cubicBezTo>
                  <a:cubicBezTo>
                    <a:pt x="5082" y="3193"/>
                    <a:pt x="5082" y="3193"/>
                    <a:pt x="5082" y="3193"/>
                  </a:cubicBezTo>
                  <a:cubicBezTo>
                    <a:pt x="5080" y="3193"/>
                    <a:pt x="5077" y="3192"/>
                    <a:pt x="5074" y="3192"/>
                  </a:cubicBezTo>
                  <a:cubicBezTo>
                    <a:pt x="5072" y="2756"/>
                    <a:pt x="5072" y="2756"/>
                    <a:pt x="5072" y="2756"/>
                  </a:cubicBezTo>
                  <a:cubicBezTo>
                    <a:pt x="5069" y="2757"/>
                    <a:pt x="5067" y="2757"/>
                    <a:pt x="5064" y="2757"/>
                  </a:cubicBezTo>
                  <a:cubicBezTo>
                    <a:pt x="5066" y="3193"/>
                    <a:pt x="5066" y="3193"/>
                    <a:pt x="5066" y="3193"/>
                  </a:cubicBezTo>
                  <a:cubicBezTo>
                    <a:pt x="5045" y="3194"/>
                    <a:pt x="5026" y="3203"/>
                    <a:pt x="5012" y="3218"/>
                  </a:cubicBezTo>
                  <a:cubicBezTo>
                    <a:pt x="4941" y="3174"/>
                    <a:pt x="4941" y="3174"/>
                    <a:pt x="4941" y="3174"/>
                  </a:cubicBezTo>
                  <a:cubicBezTo>
                    <a:pt x="5010" y="2756"/>
                    <a:pt x="5010" y="2756"/>
                    <a:pt x="5010" y="2756"/>
                  </a:cubicBezTo>
                  <a:cubicBezTo>
                    <a:pt x="5007" y="2756"/>
                    <a:pt x="5004" y="2755"/>
                    <a:pt x="5001" y="2755"/>
                  </a:cubicBezTo>
                  <a:cubicBezTo>
                    <a:pt x="4932" y="3169"/>
                    <a:pt x="4932" y="3169"/>
                    <a:pt x="4932" y="3169"/>
                  </a:cubicBezTo>
                  <a:cubicBezTo>
                    <a:pt x="4867" y="3129"/>
                    <a:pt x="4867" y="3129"/>
                    <a:pt x="4867" y="3129"/>
                  </a:cubicBezTo>
                  <a:cubicBezTo>
                    <a:pt x="4883" y="3116"/>
                    <a:pt x="4895" y="3098"/>
                    <a:pt x="4899" y="3076"/>
                  </a:cubicBezTo>
                  <a:cubicBezTo>
                    <a:pt x="4907" y="3029"/>
                    <a:pt x="4875" y="2986"/>
                    <a:pt x="4829" y="2978"/>
                  </a:cubicBezTo>
                  <a:cubicBezTo>
                    <a:pt x="4824" y="2977"/>
                    <a:pt x="4820" y="2977"/>
                    <a:pt x="4815" y="2977"/>
                  </a:cubicBezTo>
                  <a:cubicBezTo>
                    <a:pt x="4775" y="2977"/>
                    <a:pt x="4740" y="3005"/>
                    <a:pt x="4732" y="3046"/>
                  </a:cubicBezTo>
                  <a:cubicBezTo>
                    <a:pt x="4581" y="2953"/>
                    <a:pt x="4581" y="2953"/>
                    <a:pt x="4581" y="2953"/>
                  </a:cubicBezTo>
                  <a:cubicBezTo>
                    <a:pt x="4506" y="2907"/>
                    <a:pt x="4506" y="2907"/>
                    <a:pt x="4506" y="2907"/>
                  </a:cubicBezTo>
                  <a:cubicBezTo>
                    <a:pt x="4509" y="2901"/>
                    <a:pt x="4512" y="2894"/>
                    <a:pt x="4513" y="2887"/>
                  </a:cubicBezTo>
                  <a:cubicBezTo>
                    <a:pt x="4516" y="2873"/>
                    <a:pt x="4513" y="2859"/>
                    <a:pt x="4507" y="2847"/>
                  </a:cubicBezTo>
                  <a:cubicBezTo>
                    <a:pt x="4758" y="2699"/>
                    <a:pt x="4758" y="2699"/>
                    <a:pt x="4758" y="2699"/>
                  </a:cubicBezTo>
                  <a:cubicBezTo>
                    <a:pt x="4837" y="2653"/>
                    <a:pt x="4837" y="2653"/>
                    <a:pt x="4837" y="2653"/>
                  </a:cubicBezTo>
                  <a:cubicBezTo>
                    <a:pt x="4835" y="2651"/>
                    <a:pt x="4833" y="2649"/>
                    <a:pt x="4832" y="2647"/>
                  </a:cubicBezTo>
                  <a:cubicBezTo>
                    <a:pt x="4503" y="2840"/>
                    <a:pt x="4503" y="2840"/>
                    <a:pt x="4503" y="2840"/>
                  </a:cubicBezTo>
                  <a:cubicBezTo>
                    <a:pt x="4493" y="2825"/>
                    <a:pt x="4478" y="2815"/>
                    <a:pt x="4459" y="2811"/>
                  </a:cubicBezTo>
                  <a:cubicBezTo>
                    <a:pt x="4456" y="2811"/>
                    <a:pt x="4453" y="2811"/>
                    <a:pt x="4449" y="2811"/>
                  </a:cubicBezTo>
                  <a:cubicBezTo>
                    <a:pt x="4442" y="2811"/>
                    <a:pt x="4435" y="2812"/>
                    <a:pt x="4428" y="2814"/>
                  </a:cubicBezTo>
                  <a:cubicBezTo>
                    <a:pt x="4158" y="2126"/>
                    <a:pt x="4158" y="2126"/>
                    <a:pt x="4158" y="2126"/>
                  </a:cubicBezTo>
                  <a:cubicBezTo>
                    <a:pt x="4170" y="2120"/>
                    <a:pt x="4180" y="2111"/>
                    <a:pt x="4187" y="2099"/>
                  </a:cubicBezTo>
                  <a:cubicBezTo>
                    <a:pt x="4812" y="2397"/>
                    <a:pt x="4812" y="2397"/>
                    <a:pt x="4812" y="2397"/>
                  </a:cubicBezTo>
                  <a:cubicBezTo>
                    <a:pt x="4814" y="2394"/>
                    <a:pt x="4815" y="2392"/>
                    <a:pt x="4816" y="2389"/>
                  </a:cubicBezTo>
                  <a:cubicBezTo>
                    <a:pt x="4755" y="2360"/>
                    <a:pt x="4755" y="2360"/>
                    <a:pt x="4755" y="2360"/>
                  </a:cubicBezTo>
                  <a:cubicBezTo>
                    <a:pt x="4191" y="2091"/>
                    <a:pt x="4191" y="2091"/>
                    <a:pt x="4191" y="2091"/>
                  </a:cubicBezTo>
                  <a:cubicBezTo>
                    <a:pt x="4192" y="2087"/>
                    <a:pt x="4194" y="2082"/>
                    <a:pt x="4195" y="2078"/>
                  </a:cubicBezTo>
                  <a:cubicBezTo>
                    <a:pt x="4196" y="2072"/>
                    <a:pt x="4195" y="2066"/>
                    <a:pt x="4195" y="2060"/>
                  </a:cubicBezTo>
                  <a:cubicBezTo>
                    <a:pt x="4443" y="2017"/>
                    <a:pt x="4443" y="2017"/>
                    <a:pt x="4443" y="2017"/>
                  </a:cubicBezTo>
                  <a:cubicBezTo>
                    <a:pt x="4455" y="2026"/>
                    <a:pt x="4468" y="2033"/>
                    <a:pt x="4483" y="2035"/>
                  </a:cubicBezTo>
                  <a:cubicBezTo>
                    <a:pt x="4488" y="2036"/>
                    <a:pt x="4492" y="2036"/>
                    <a:pt x="4497" y="2036"/>
                  </a:cubicBezTo>
                  <a:cubicBezTo>
                    <a:pt x="4527" y="2036"/>
                    <a:pt x="4555" y="2020"/>
                    <a:pt x="4570" y="1995"/>
                  </a:cubicBezTo>
                  <a:cubicBezTo>
                    <a:pt x="4803" y="1955"/>
                    <a:pt x="4803" y="1955"/>
                    <a:pt x="4803" y="1955"/>
                  </a:cubicBezTo>
                  <a:cubicBezTo>
                    <a:pt x="4958" y="2265"/>
                    <a:pt x="4958" y="2265"/>
                    <a:pt x="4958" y="2265"/>
                  </a:cubicBezTo>
                  <a:cubicBezTo>
                    <a:pt x="4961" y="2264"/>
                    <a:pt x="4964" y="2263"/>
                    <a:pt x="4967" y="2262"/>
                  </a:cubicBezTo>
                  <a:cubicBezTo>
                    <a:pt x="4812" y="1953"/>
                    <a:pt x="4812" y="1953"/>
                    <a:pt x="4812" y="1953"/>
                  </a:cubicBezTo>
                  <a:cubicBezTo>
                    <a:pt x="4931" y="1933"/>
                    <a:pt x="4931" y="1933"/>
                    <a:pt x="4931" y="1933"/>
                  </a:cubicBezTo>
                  <a:cubicBezTo>
                    <a:pt x="4944" y="1949"/>
                    <a:pt x="4961" y="1960"/>
                    <a:pt x="4983" y="1964"/>
                  </a:cubicBezTo>
                  <a:cubicBezTo>
                    <a:pt x="4987" y="1964"/>
                    <a:pt x="4991" y="1965"/>
                    <a:pt x="4995" y="1965"/>
                  </a:cubicBezTo>
                  <a:cubicBezTo>
                    <a:pt x="4997" y="1965"/>
                    <a:pt x="4999" y="1965"/>
                    <a:pt x="5001" y="1965"/>
                  </a:cubicBezTo>
                  <a:cubicBezTo>
                    <a:pt x="5035" y="2251"/>
                    <a:pt x="5035" y="2251"/>
                    <a:pt x="5035" y="2251"/>
                  </a:cubicBezTo>
                  <a:cubicBezTo>
                    <a:pt x="5037" y="2251"/>
                    <a:pt x="5040" y="2251"/>
                    <a:pt x="5042" y="2251"/>
                  </a:cubicBezTo>
                  <a:cubicBezTo>
                    <a:pt x="5043" y="2251"/>
                    <a:pt x="5043" y="2251"/>
                    <a:pt x="5044" y="2251"/>
                  </a:cubicBezTo>
                  <a:cubicBezTo>
                    <a:pt x="5010" y="1963"/>
                    <a:pt x="5010" y="1963"/>
                    <a:pt x="5010" y="1963"/>
                  </a:cubicBezTo>
                  <a:cubicBezTo>
                    <a:pt x="5044" y="1957"/>
                    <a:pt x="5071" y="1931"/>
                    <a:pt x="5077" y="1896"/>
                  </a:cubicBezTo>
                  <a:cubicBezTo>
                    <a:pt x="5085" y="1852"/>
                    <a:pt x="5054" y="1809"/>
                    <a:pt x="5010" y="1802"/>
                  </a:cubicBezTo>
                  <a:cubicBezTo>
                    <a:pt x="5005" y="1801"/>
                    <a:pt x="5001" y="1801"/>
                    <a:pt x="4996" y="1801"/>
                  </a:cubicBezTo>
                  <a:cubicBezTo>
                    <a:pt x="4984" y="1801"/>
                    <a:pt x="4973" y="1803"/>
                    <a:pt x="4962" y="1808"/>
                  </a:cubicBezTo>
                  <a:moveTo>
                    <a:pt x="4923" y="1847"/>
                  </a:moveTo>
                  <a:cubicBezTo>
                    <a:pt x="4749" y="1826"/>
                    <a:pt x="4749" y="1826"/>
                    <a:pt x="4749" y="1826"/>
                  </a:cubicBezTo>
                  <a:cubicBezTo>
                    <a:pt x="4576" y="1481"/>
                    <a:pt x="4576" y="1481"/>
                    <a:pt x="4576" y="1481"/>
                  </a:cubicBezTo>
                  <a:cubicBezTo>
                    <a:pt x="4707" y="1422"/>
                    <a:pt x="4707" y="1422"/>
                    <a:pt x="4707" y="1422"/>
                  </a:cubicBezTo>
                  <a:cubicBezTo>
                    <a:pt x="4713" y="1434"/>
                    <a:pt x="4724" y="1442"/>
                    <a:pt x="4738" y="1445"/>
                  </a:cubicBezTo>
                  <a:cubicBezTo>
                    <a:pt x="4740" y="1445"/>
                    <a:pt x="4743" y="1445"/>
                    <a:pt x="4745" y="1445"/>
                  </a:cubicBezTo>
                  <a:cubicBezTo>
                    <a:pt x="4751" y="1445"/>
                    <a:pt x="4757" y="1444"/>
                    <a:pt x="4762" y="1442"/>
                  </a:cubicBezTo>
                  <a:cubicBezTo>
                    <a:pt x="4954" y="1813"/>
                    <a:pt x="4954" y="1813"/>
                    <a:pt x="4954" y="1813"/>
                  </a:cubicBezTo>
                  <a:cubicBezTo>
                    <a:pt x="4941" y="1821"/>
                    <a:pt x="4930" y="1832"/>
                    <a:pt x="4923" y="1847"/>
                  </a:cubicBezTo>
                  <a:moveTo>
                    <a:pt x="2531" y="1889"/>
                  </a:moveTo>
                  <a:cubicBezTo>
                    <a:pt x="1984" y="1502"/>
                    <a:pt x="1984" y="1502"/>
                    <a:pt x="1984" y="1502"/>
                  </a:cubicBezTo>
                  <a:cubicBezTo>
                    <a:pt x="1989" y="1495"/>
                    <a:pt x="1992" y="1487"/>
                    <a:pt x="1993" y="1479"/>
                  </a:cubicBezTo>
                  <a:cubicBezTo>
                    <a:pt x="1995" y="1470"/>
                    <a:pt x="1994" y="1461"/>
                    <a:pt x="1992" y="1453"/>
                  </a:cubicBezTo>
                  <a:cubicBezTo>
                    <a:pt x="2702" y="1233"/>
                    <a:pt x="2702" y="1233"/>
                    <a:pt x="2702" y="1233"/>
                  </a:cubicBezTo>
                  <a:cubicBezTo>
                    <a:pt x="2712" y="1248"/>
                    <a:pt x="2726" y="1258"/>
                    <a:pt x="2744" y="1262"/>
                  </a:cubicBezTo>
                  <a:cubicBezTo>
                    <a:pt x="2719" y="1355"/>
                    <a:pt x="2719" y="1355"/>
                    <a:pt x="2719" y="1355"/>
                  </a:cubicBezTo>
                  <a:cubicBezTo>
                    <a:pt x="2586" y="1861"/>
                    <a:pt x="2586" y="1861"/>
                    <a:pt x="2586" y="1861"/>
                  </a:cubicBezTo>
                  <a:cubicBezTo>
                    <a:pt x="2585" y="1861"/>
                    <a:pt x="2585" y="1861"/>
                    <a:pt x="2584" y="1861"/>
                  </a:cubicBezTo>
                  <a:cubicBezTo>
                    <a:pt x="2562" y="1861"/>
                    <a:pt x="2543" y="1872"/>
                    <a:pt x="2531" y="1889"/>
                  </a:cubicBezTo>
                  <a:moveTo>
                    <a:pt x="733" y="1839"/>
                  </a:moveTo>
                  <a:cubicBezTo>
                    <a:pt x="557" y="1703"/>
                    <a:pt x="557" y="1703"/>
                    <a:pt x="557" y="1703"/>
                  </a:cubicBezTo>
                  <a:cubicBezTo>
                    <a:pt x="578" y="1673"/>
                    <a:pt x="579" y="1632"/>
                    <a:pt x="557" y="1600"/>
                  </a:cubicBezTo>
                  <a:cubicBezTo>
                    <a:pt x="556" y="1599"/>
                    <a:pt x="555" y="1598"/>
                    <a:pt x="554" y="1597"/>
                  </a:cubicBezTo>
                  <a:cubicBezTo>
                    <a:pt x="947" y="1210"/>
                    <a:pt x="947" y="1210"/>
                    <a:pt x="947" y="1210"/>
                  </a:cubicBezTo>
                  <a:cubicBezTo>
                    <a:pt x="796" y="1818"/>
                    <a:pt x="796" y="1818"/>
                    <a:pt x="796" y="1818"/>
                  </a:cubicBezTo>
                  <a:cubicBezTo>
                    <a:pt x="795" y="1818"/>
                    <a:pt x="794" y="1818"/>
                    <a:pt x="793" y="1817"/>
                  </a:cubicBezTo>
                  <a:cubicBezTo>
                    <a:pt x="789" y="1817"/>
                    <a:pt x="786" y="1817"/>
                    <a:pt x="782" y="1817"/>
                  </a:cubicBezTo>
                  <a:cubicBezTo>
                    <a:pt x="773" y="1817"/>
                    <a:pt x="763" y="1819"/>
                    <a:pt x="755" y="1822"/>
                  </a:cubicBezTo>
                  <a:cubicBezTo>
                    <a:pt x="748" y="1826"/>
                    <a:pt x="748" y="1826"/>
                    <a:pt x="748" y="1826"/>
                  </a:cubicBezTo>
                  <a:cubicBezTo>
                    <a:pt x="742" y="1830"/>
                    <a:pt x="737" y="1834"/>
                    <a:pt x="733" y="1839"/>
                  </a:cubicBezTo>
                  <a:moveTo>
                    <a:pt x="4355" y="1163"/>
                  </a:moveTo>
                  <a:cubicBezTo>
                    <a:pt x="4371" y="1163"/>
                    <a:pt x="4387" y="1159"/>
                    <a:pt x="4401" y="1150"/>
                  </a:cubicBezTo>
                  <a:cubicBezTo>
                    <a:pt x="4564" y="1477"/>
                    <a:pt x="4564" y="1477"/>
                    <a:pt x="4564" y="1477"/>
                  </a:cubicBezTo>
                  <a:cubicBezTo>
                    <a:pt x="4040" y="1711"/>
                    <a:pt x="4040" y="1711"/>
                    <a:pt x="4040" y="1711"/>
                  </a:cubicBezTo>
                  <a:cubicBezTo>
                    <a:pt x="4036" y="1704"/>
                    <a:pt x="4031" y="1697"/>
                    <a:pt x="4025" y="1692"/>
                  </a:cubicBezTo>
                  <a:cubicBezTo>
                    <a:pt x="4316" y="1154"/>
                    <a:pt x="4316" y="1154"/>
                    <a:pt x="4316" y="1154"/>
                  </a:cubicBezTo>
                  <a:cubicBezTo>
                    <a:pt x="4329" y="1160"/>
                    <a:pt x="4342" y="1163"/>
                    <a:pt x="4355" y="1163"/>
                  </a:cubicBezTo>
                  <a:moveTo>
                    <a:pt x="831" y="1839"/>
                  </a:moveTo>
                  <a:cubicBezTo>
                    <a:pt x="824" y="1831"/>
                    <a:pt x="815" y="1825"/>
                    <a:pt x="805" y="1821"/>
                  </a:cubicBezTo>
                  <a:cubicBezTo>
                    <a:pt x="960" y="1198"/>
                    <a:pt x="960" y="1198"/>
                    <a:pt x="960" y="1198"/>
                  </a:cubicBezTo>
                  <a:cubicBezTo>
                    <a:pt x="1036" y="1122"/>
                    <a:pt x="1036" y="1122"/>
                    <a:pt x="1036" y="1122"/>
                  </a:cubicBezTo>
                  <a:cubicBezTo>
                    <a:pt x="1187" y="1511"/>
                    <a:pt x="1187" y="1511"/>
                    <a:pt x="1187" y="1511"/>
                  </a:cubicBezTo>
                  <a:cubicBezTo>
                    <a:pt x="1176" y="1515"/>
                    <a:pt x="1168" y="1523"/>
                    <a:pt x="1161" y="1532"/>
                  </a:cubicBezTo>
                  <a:cubicBezTo>
                    <a:pt x="1157" y="1539"/>
                    <a:pt x="1157" y="1539"/>
                    <a:pt x="1157" y="1539"/>
                  </a:cubicBezTo>
                  <a:cubicBezTo>
                    <a:pt x="1153" y="1545"/>
                    <a:pt x="1151" y="1552"/>
                    <a:pt x="1149" y="1559"/>
                  </a:cubicBezTo>
                  <a:cubicBezTo>
                    <a:pt x="1147" y="1576"/>
                    <a:pt x="1151" y="1592"/>
                    <a:pt x="1159" y="1605"/>
                  </a:cubicBezTo>
                  <a:cubicBezTo>
                    <a:pt x="831" y="1839"/>
                    <a:pt x="831" y="1839"/>
                    <a:pt x="831" y="1839"/>
                  </a:cubicBezTo>
                  <a:moveTo>
                    <a:pt x="4573" y="1473"/>
                  </a:moveTo>
                  <a:cubicBezTo>
                    <a:pt x="4409" y="1145"/>
                    <a:pt x="4409" y="1145"/>
                    <a:pt x="4409" y="1145"/>
                  </a:cubicBezTo>
                  <a:cubicBezTo>
                    <a:pt x="4419" y="1138"/>
                    <a:pt x="4427" y="1128"/>
                    <a:pt x="4433" y="1118"/>
                  </a:cubicBezTo>
                  <a:cubicBezTo>
                    <a:pt x="4709" y="1375"/>
                    <a:pt x="4709" y="1375"/>
                    <a:pt x="4709" y="1375"/>
                  </a:cubicBezTo>
                  <a:cubicBezTo>
                    <a:pt x="4705" y="1380"/>
                    <a:pt x="4702" y="1386"/>
                    <a:pt x="4701" y="1393"/>
                  </a:cubicBezTo>
                  <a:cubicBezTo>
                    <a:pt x="4700" y="1401"/>
                    <a:pt x="4701" y="1408"/>
                    <a:pt x="4703" y="1415"/>
                  </a:cubicBezTo>
                  <a:cubicBezTo>
                    <a:pt x="4573" y="1473"/>
                    <a:pt x="4573" y="1473"/>
                    <a:pt x="4573" y="1473"/>
                  </a:cubicBezTo>
                  <a:moveTo>
                    <a:pt x="4642" y="1300"/>
                  </a:moveTo>
                  <a:cubicBezTo>
                    <a:pt x="4437" y="1109"/>
                    <a:pt x="4437" y="1109"/>
                    <a:pt x="4437" y="1109"/>
                  </a:cubicBezTo>
                  <a:cubicBezTo>
                    <a:pt x="4439" y="1103"/>
                    <a:pt x="4441" y="1097"/>
                    <a:pt x="4443" y="1091"/>
                  </a:cubicBezTo>
                  <a:cubicBezTo>
                    <a:pt x="4642" y="1300"/>
                    <a:pt x="4642" y="1300"/>
                    <a:pt x="4642" y="1300"/>
                  </a:cubicBezTo>
                  <a:moveTo>
                    <a:pt x="964" y="1181"/>
                  </a:moveTo>
                  <a:cubicBezTo>
                    <a:pt x="996" y="1050"/>
                    <a:pt x="996" y="1050"/>
                    <a:pt x="996" y="1050"/>
                  </a:cubicBezTo>
                  <a:cubicBezTo>
                    <a:pt x="997" y="1050"/>
                    <a:pt x="998" y="1050"/>
                    <a:pt x="998" y="1050"/>
                  </a:cubicBezTo>
                  <a:cubicBezTo>
                    <a:pt x="1002" y="1051"/>
                    <a:pt x="1005" y="1051"/>
                    <a:pt x="1009" y="1051"/>
                  </a:cubicBezTo>
                  <a:cubicBezTo>
                    <a:pt x="1022" y="1087"/>
                    <a:pt x="1022" y="1087"/>
                    <a:pt x="1022" y="1087"/>
                  </a:cubicBezTo>
                  <a:cubicBezTo>
                    <a:pt x="1033" y="1113"/>
                    <a:pt x="1033" y="1113"/>
                    <a:pt x="1033" y="1113"/>
                  </a:cubicBezTo>
                  <a:cubicBezTo>
                    <a:pt x="964" y="1181"/>
                    <a:pt x="964" y="1181"/>
                    <a:pt x="964" y="1181"/>
                  </a:cubicBezTo>
                  <a:moveTo>
                    <a:pt x="1194" y="1508"/>
                  </a:moveTo>
                  <a:cubicBezTo>
                    <a:pt x="1043" y="1116"/>
                    <a:pt x="1043" y="1116"/>
                    <a:pt x="1043" y="1116"/>
                  </a:cubicBezTo>
                  <a:cubicBezTo>
                    <a:pt x="1145" y="1015"/>
                    <a:pt x="1145" y="1015"/>
                    <a:pt x="1145" y="1015"/>
                  </a:cubicBezTo>
                  <a:cubicBezTo>
                    <a:pt x="1870" y="1439"/>
                    <a:pt x="1870" y="1439"/>
                    <a:pt x="1870" y="1439"/>
                  </a:cubicBezTo>
                  <a:cubicBezTo>
                    <a:pt x="1867" y="1444"/>
                    <a:pt x="1865" y="1451"/>
                    <a:pt x="1864" y="1457"/>
                  </a:cubicBezTo>
                  <a:cubicBezTo>
                    <a:pt x="1863" y="1463"/>
                    <a:pt x="1863" y="1468"/>
                    <a:pt x="1863" y="1473"/>
                  </a:cubicBezTo>
                  <a:cubicBezTo>
                    <a:pt x="1773" y="1486"/>
                    <a:pt x="1773" y="1486"/>
                    <a:pt x="1773" y="1486"/>
                  </a:cubicBezTo>
                  <a:cubicBezTo>
                    <a:pt x="1278" y="1557"/>
                    <a:pt x="1278" y="1557"/>
                    <a:pt x="1278" y="1557"/>
                  </a:cubicBezTo>
                  <a:cubicBezTo>
                    <a:pt x="1273" y="1531"/>
                    <a:pt x="1252" y="1510"/>
                    <a:pt x="1225" y="1505"/>
                  </a:cubicBezTo>
                  <a:cubicBezTo>
                    <a:pt x="1222" y="1505"/>
                    <a:pt x="1218" y="1504"/>
                    <a:pt x="1215" y="1504"/>
                  </a:cubicBezTo>
                  <a:cubicBezTo>
                    <a:pt x="1208" y="1504"/>
                    <a:pt x="1201" y="1506"/>
                    <a:pt x="1194" y="1508"/>
                  </a:cubicBezTo>
                  <a:moveTo>
                    <a:pt x="1039" y="1107"/>
                  </a:moveTo>
                  <a:cubicBezTo>
                    <a:pt x="1031" y="1087"/>
                    <a:pt x="1031" y="1087"/>
                    <a:pt x="1031" y="1087"/>
                  </a:cubicBezTo>
                  <a:cubicBezTo>
                    <a:pt x="1018" y="1051"/>
                    <a:pt x="1018" y="1051"/>
                    <a:pt x="1018" y="1051"/>
                  </a:cubicBezTo>
                  <a:cubicBezTo>
                    <a:pt x="1054" y="1049"/>
                    <a:pt x="1086" y="1023"/>
                    <a:pt x="1095" y="985"/>
                  </a:cubicBezTo>
                  <a:cubicBezTo>
                    <a:pt x="1137" y="1010"/>
                    <a:pt x="1137" y="1010"/>
                    <a:pt x="1137" y="1010"/>
                  </a:cubicBezTo>
                  <a:cubicBezTo>
                    <a:pt x="1039" y="1107"/>
                    <a:pt x="1039" y="1107"/>
                    <a:pt x="1039" y="1107"/>
                  </a:cubicBezTo>
                  <a:moveTo>
                    <a:pt x="4312" y="996"/>
                  </a:moveTo>
                  <a:cubicBezTo>
                    <a:pt x="4242" y="881"/>
                    <a:pt x="4242" y="881"/>
                    <a:pt x="4242" y="881"/>
                  </a:cubicBezTo>
                  <a:cubicBezTo>
                    <a:pt x="4343" y="986"/>
                    <a:pt x="4343" y="986"/>
                    <a:pt x="4343" y="986"/>
                  </a:cubicBezTo>
                  <a:cubicBezTo>
                    <a:pt x="4332" y="987"/>
                    <a:pt x="4322" y="991"/>
                    <a:pt x="4312" y="996"/>
                  </a:cubicBezTo>
                  <a:moveTo>
                    <a:pt x="4274" y="1037"/>
                  </a:moveTo>
                  <a:cubicBezTo>
                    <a:pt x="4071" y="931"/>
                    <a:pt x="4071" y="931"/>
                    <a:pt x="4071" y="931"/>
                  </a:cubicBezTo>
                  <a:cubicBezTo>
                    <a:pt x="4189" y="874"/>
                    <a:pt x="4189" y="874"/>
                    <a:pt x="4189" y="874"/>
                  </a:cubicBezTo>
                  <a:cubicBezTo>
                    <a:pt x="4194" y="880"/>
                    <a:pt x="4201" y="884"/>
                    <a:pt x="4210" y="885"/>
                  </a:cubicBezTo>
                  <a:cubicBezTo>
                    <a:pt x="4212" y="886"/>
                    <a:pt x="4214" y="886"/>
                    <a:pt x="4216" y="886"/>
                  </a:cubicBezTo>
                  <a:cubicBezTo>
                    <a:pt x="4222" y="886"/>
                    <a:pt x="4228" y="885"/>
                    <a:pt x="4233" y="882"/>
                  </a:cubicBezTo>
                  <a:cubicBezTo>
                    <a:pt x="4304" y="1001"/>
                    <a:pt x="4304" y="1001"/>
                    <a:pt x="4304" y="1001"/>
                  </a:cubicBezTo>
                  <a:cubicBezTo>
                    <a:pt x="4304" y="1001"/>
                    <a:pt x="4304" y="1001"/>
                    <a:pt x="4303" y="1001"/>
                  </a:cubicBezTo>
                  <a:cubicBezTo>
                    <a:pt x="4290" y="1011"/>
                    <a:pt x="4281" y="1023"/>
                    <a:pt x="4274" y="1037"/>
                  </a:cubicBezTo>
                  <a:moveTo>
                    <a:pt x="2702" y="1165"/>
                  </a:moveTo>
                  <a:cubicBezTo>
                    <a:pt x="2586" y="1087"/>
                    <a:pt x="2586" y="1087"/>
                    <a:pt x="2586" y="1087"/>
                  </a:cubicBezTo>
                  <a:cubicBezTo>
                    <a:pt x="2151" y="793"/>
                    <a:pt x="2151" y="793"/>
                    <a:pt x="2151" y="793"/>
                  </a:cubicBezTo>
                  <a:cubicBezTo>
                    <a:pt x="2329" y="841"/>
                    <a:pt x="2329" y="841"/>
                    <a:pt x="2329" y="841"/>
                  </a:cubicBezTo>
                  <a:cubicBezTo>
                    <a:pt x="2329" y="842"/>
                    <a:pt x="2328" y="843"/>
                    <a:pt x="2328" y="844"/>
                  </a:cubicBezTo>
                  <a:cubicBezTo>
                    <a:pt x="2320" y="890"/>
                    <a:pt x="2351" y="934"/>
                    <a:pt x="2398" y="942"/>
                  </a:cubicBezTo>
                  <a:cubicBezTo>
                    <a:pt x="2402" y="943"/>
                    <a:pt x="2407" y="943"/>
                    <a:pt x="2412" y="943"/>
                  </a:cubicBezTo>
                  <a:cubicBezTo>
                    <a:pt x="2453" y="943"/>
                    <a:pt x="2489" y="914"/>
                    <a:pt x="2496" y="872"/>
                  </a:cubicBezTo>
                  <a:cubicBezTo>
                    <a:pt x="2497" y="862"/>
                    <a:pt x="2497" y="851"/>
                    <a:pt x="2495" y="842"/>
                  </a:cubicBezTo>
                  <a:cubicBezTo>
                    <a:pt x="2500" y="840"/>
                    <a:pt x="2500" y="840"/>
                    <a:pt x="2500" y="840"/>
                  </a:cubicBezTo>
                  <a:cubicBezTo>
                    <a:pt x="2798" y="962"/>
                    <a:pt x="2798" y="962"/>
                    <a:pt x="2798" y="962"/>
                  </a:cubicBezTo>
                  <a:cubicBezTo>
                    <a:pt x="2797" y="965"/>
                    <a:pt x="2796" y="967"/>
                    <a:pt x="2796" y="969"/>
                  </a:cubicBezTo>
                  <a:cubicBezTo>
                    <a:pt x="2791" y="997"/>
                    <a:pt x="2807" y="1023"/>
                    <a:pt x="2832" y="1032"/>
                  </a:cubicBezTo>
                  <a:cubicBezTo>
                    <a:pt x="2787" y="1140"/>
                    <a:pt x="2787" y="1140"/>
                    <a:pt x="2787" y="1140"/>
                  </a:cubicBezTo>
                  <a:cubicBezTo>
                    <a:pt x="2781" y="1137"/>
                    <a:pt x="2775" y="1135"/>
                    <a:pt x="2769" y="1134"/>
                  </a:cubicBezTo>
                  <a:cubicBezTo>
                    <a:pt x="2765" y="1133"/>
                    <a:pt x="2761" y="1133"/>
                    <a:pt x="2758" y="1133"/>
                  </a:cubicBezTo>
                  <a:cubicBezTo>
                    <a:pt x="2734" y="1133"/>
                    <a:pt x="2713" y="1146"/>
                    <a:pt x="2702" y="1165"/>
                  </a:cubicBezTo>
                  <a:moveTo>
                    <a:pt x="4309" y="727"/>
                  </a:moveTo>
                  <a:cubicBezTo>
                    <a:pt x="4325" y="727"/>
                    <a:pt x="4341" y="722"/>
                    <a:pt x="4355" y="715"/>
                  </a:cubicBezTo>
                  <a:cubicBezTo>
                    <a:pt x="4734" y="1357"/>
                    <a:pt x="4734" y="1357"/>
                    <a:pt x="4734" y="1357"/>
                  </a:cubicBezTo>
                  <a:cubicBezTo>
                    <a:pt x="4728" y="1359"/>
                    <a:pt x="4722" y="1362"/>
                    <a:pt x="4718" y="1366"/>
                  </a:cubicBezTo>
                  <a:cubicBezTo>
                    <a:pt x="4444" y="1078"/>
                    <a:pt x="4444" y="1078"/>
                    <a:pt x="4444" y="1078"/>
                  </a:cubicBezTo>
                  <a:cubicBezTo>
                    <a:pt x="4445" y="1059"/>
                    <a:pt x="4440" y="1039"/>
                    <a:pt x="4428" y="1022"/>
                  </a:cubicBezTo>
                  <a:cubicBezTo>
                    <a:pt x="4410" y="998"/>
                    <a:pt x="4383" y="985"/>
                    <a:pt x="4355" y="985"/>
                  </a:cubicBezTo>
                  <a:cubicBezTo>
                    <a:pt x="4355" y="985"/>
                    <a:pt x="4355" y="985"/>
                    <a:pt x="4355" y="985"/>
                  </a:cubicBezTo>
                  <a:cubicBezTo>
                    <a:pt x="4247" y="871"/>
                    <a:pt x="4247" y="871"/>
                    <a:pt x="4247" y="871"/>
                  </a:cubicBezTo>
                  <a:cubicBezTo>
                    <a:pt x="4251" y="866"/>
                    <a:pt x="4254" y="860"/>
                    <a:pt x="4255" y="853"/>
                  </a:cubicBezTo>
                  <a:cubicBezTo>
                    <a:pt x="4258" y="835"/>
                    <a:pt x="4249" y="819"/>
                    <a:pt x="4234" y="811"/>
                  </a:cubicBezTo>
                  <a:cubicBezTo>
                    <a:pt x="4268" y="717"/>
                    <a:pt x="4268" y="717"/>
                    <a:pt x="4268" y="717"/>
                  </a:cubicBezTo>
                  <a:cubicBezTo>
                    <a:pt x="4276" y="721"/>
                    <a:pt x="4284" y="724"/>
                    <a:pt x="4293" y="725"/>
                  </a:cubicBezTo>
                  <a:cubicBezTo>
                    <a:pt x="4298" y="726"/>
                    <a:pt x="4303" y="727"/>
                    <a:pt x="4309" y="727"/>
                  </a:cubicBezTo>
                  <a:moveTo>
                    <a:pt x="4744" y="1356"/>
                  </a:moveTo>
                  <a:cubicBezTo>
                    <a:pt x="4363" y="710"/>
                    <a:pt x="4363" y="710"/>
                    <a:pt x="4363" y="710"/>
                  </a:cubicBezTo>
                  <a:cubicBezTo>
                    <a:pt x="4365" y="708"/>
                    <a:pt x="4368" y="707"/>
                    <a:pt x="4370" y="705"/>
                  </a:cubicBezTo>
                  <a:cubicBezTo>
                    <a:pt x="5228" y="1905"/>
                    <a:pt x="5228" y="1905"/>
                    <a:pt x="5228" y="1905"/>
                  </a:cubicBezTo>
                  <a:cubicBezTo>
                    <a:pt x="5227" y="1906"/>
                    <a:pt x="5226" y="1907"/>
                    <a:pt x="5225" y="1908"/>
                  </a:cubicBezTo>
                  <a:cubicBezTo>
                    <a:pt x="4779" y="1430"/>
                    <a:pt x="4779" y="1430"/>
                    <a:pt x="4779" y="1430"/>
                  </a:cubicBezTo>
                  <a:cubicBezTo>
                    <a:pt x="4784" y="1424"/>
                    <a:pt x="4788" y="1417"/>
                    <a:pt x="4789" y="1408"/>
                  </a:cubicBezTo>
                  <a:cubicBezTo>
                    <a:pt x="4793" y="1384"/>
                    <a:pt x="4777" y="1361"/>
                    <a:pt x="4753" y="1356"/>
                  </a:cubicBezTo>
                  <a:cubicBezTo>
                    <a:pt x="4750" y="1356"/>
                    <a:pt x="4747" y="1356"/>
                    <a:pt x="4745" y="1356"/>
                  </a:cubicBezTo>
                  <a:cubicBezTo>
                    <a:pt x="4744" y="1356"/>
                    <a:pt x="4744" y="1356"/>
                    <a:pt x="4744" y="1356"/>
                  </a:cubicBezTo>
                  <a:moveTo>
                    <a:pt x="2800" y="955"/>
                  </a:moveTo>
                  <a:cubicBezTo>
                    <a:pt x="2513" y="837"/>
                    <a:pt x="2513" y="837"/>
                    <a:pt x="2513" y="837"/>
                  </a:cubicBezTo>
                  <a:cubicBezTo>
                    <a:pt x="3197" y="662"/>
                    <a:pt x="3197" y="662"/>
                    <a:pt x="3197" y="662"/>
                  </a:cubicBezTo>
                  <a:cubicBezTo>
                    <a:pt x="3199" y="664"/>
                    <a:pt x="3200" y="667"/>
                    <a:pt x="3202" y="670"/>
                  </a:cubicBezTo>
                  <a:cubicBezTo>
                    <a:pt x="2896" y="943"/>
                    <a:pt x="2896" y="943"/>
                    <a:pt x="2896" y="943"/>
                  </a:cubicBezTo>
                  <a:cubicBezTo>
                    <a:pt x="2887" y="932"/>
                    <a:pt x="2875" y="925"/>
                    <a:pt x="2861" y="923"/>
                  </a:cubicBezTo>
                  <a:cubicBezTo>
                    <a:pt x="2858" y="922"/>
                    <a:pt x="2855" y="922"/>
                    <a:pt x="2852" y="922"/>
                  </a:cubicBezTo>
                  <a:cubicBezTo>
                    <a:pt x="2830" y="922"/>
                    <a:pt x="2810" y="935"/>
                    <a:pt x="2800" y="955"/>
                  </a:cubicBezTo>
                  <a:moveTo>
                    <a:pt x="3492" y="843"/>
                  </a:moveTo>
                  <a:cubicBezTo>
                    <a:pt x="3304" y="671"/>
                    <a:pt x="3304" y="671"/>
                    <a:pt x="3304" y="671"/>
                  </a:cubicBezTo>
                  <a:cubicBezTo>
                    <a:pt x="3311" y="662"/>
                    <a:pt x="3316" y="652"/>
                    <a:pt x="3318" y="640"/>
                  </a:cubicBezTo>
                  <a:cubicBezTo>
                    <a:pt x="3319" y="637"/>
                    <a:pt x="3318" y="635"/>
                    <a:pt x="3319" y="632"/>
                  </a:cubicBezTo>
                  <a:cubicBezTo>
                    <a:pt x="3467" y="628"/>
                    <a:pt x="3467" y="628"/>
                    <a:pt x="3467" y="628"/>
                  </a:cubicBezTo>
                  <a:cubicBezTo>
                    <a:pt x="4052" y="932"/>
                    <a:pt x="4052" y="932"/>
                    <a:pt x="4052" y="932"/>
                  </a:cubicBezTo>
                  <a:cubicBezTo>
                    <a:pt x="3893" y="1009"/>
                    <a:pt x="3893" y="1009"/>
                    <a:pt x="3893" y="1009"/>
                  </a:cubicBezTo>
                  <a:cubicBezTo>
                    <a:pt x="3894" y="1012"/>
                    <a:pt x="3894" y="1014"/>
                    <a:pt x="3894" y="1017"/>
                  </a:cubicBezTo>
                  <a:cubicBezTo>
                    <a:pt x="4061" y="936"/>
                    <a:pt x="4061" y="936"/>
                    <a:pt x="4061" y="936"/>
                  </a:cubicBezTo>
                  <a:cubicBezTo>
                    <a:pt x="4271" y="1046"/>
                    <a:pt x="4271" y="1046"/>
                    <a:pt x="4271" y="1046"/>
                  </a:cubicBezTo>
                  <a:cubicBezTo>
                    <a:pt x="4262" y="1072"/>
                    <a:pt x="4265" y="1102"/>
                    <a:pt x="4283" y="1126"/>
                  </a:cubicBezTo>
                  <a:cubicBezTo>
                    <a:pt x="4290" y="1136"/>
                    <a:pt x="4299" y="1144"/>
                    <a:pt x="4309" y="1150"/>
                  </a:cubicBezTo>
                  <a:cubicBezTo>
                    <a:pt x="4018" y="1687"/>
                    <a:pt x="4018" y="1687"/>
                    <a:pt x="4018" y="1687"/>
                  </a:cubicBezTo>
                  <a:cubicBezTo>
                    <a:pt x="4011" y="1682"/>
                    <a:pt x="4003" y="1679"/>
                    <a:pt x="3994" y="1678"/>
                  </a:cubicBezTo>
                  <a:cubicBezTo>
                    <a:pt x="3990" y="1677"/>
                    <a:pt x="3987" y="1677"/>
                    <a:pt x="3983" y="1677"/>
                  </a:cubicBezTo>
                  <a:cubicBezTo>
                    <a:pt x="3978" y="1677"/>
                    <a:pt x="3973" y="1677"/>
                    <a:pt x="3968" y="1678"/>
                  </a:cubicBezTo>
                  <a:cubicBezTo>
                    <a:pt x="3832" y="1305"/>
                    <a:pt x="3832" y="1305"/>
                    <a:pt x="3832" y="1305"/>
                  </a:cubicBezTo>
                  <a:cubicBezTo>
                    <a:pt x="3808" y="1239"/>
                    <a:pt x="3808" y="1239"/>
                    <a:pt x="3808" y="1239"/>
                  </a:cubicBezTo>
                  <a:cubicBezTo>
                    <a:pt x="3806" y="1241"/>
                    <a:pt x="3804" y="1243"/>
                    <a:pt x="3802" y="1245"/>
                  </a:cubicBezTo>
                  <a:cubicBezTo>
                    <a:pt x="3850" y="1377"/>
                    <a:pt x="3850" y="1377"/>
                    <a:pt x="3850" y="1377"/>
                  </a:cubicBezTo>
                  <a:cubicBezTo>
                    <a:pt x="3961" y="1681"/>
                    <a:pt x="3961" y="1681"/>
                    <a:pt x="3961" y="1681"/>
                  </a:cubicBezTo>
                  <a:cubicBezTo>
                    <a:pt x="3957" y="1682"/>
                    <a:pt x="3954" y="1684"/>
                    <a:pt x="3951" y="1686"/>
                  </a:cubicBezTo>
                  <a:cubicBezTo>
                    <a:pt x="3904" y="1622"/>
                    <a:pt x="3904" y="1622"/>
                    <a:pt x="3904" y="1622"/>
                  </a:cubicBezTo>
                  <a:cubicBezTo>
                    <a:pt x="3664" y="1300"/>
                    <a:pt x="3664" y="1300"/>
                    <a:pt x="3664" y="1300"/>
                  </a:cubicBezTo>
                  <a:cubicBezTo>
                    <a:pt x="3660" y="1300"/>
                    <a:pt x="3657" y="1301"/>
                    <a:pt x="3654" y="1301"/>
                  </a:cubicBezTo>
                  <a:cubicBezTo>
                    <a:pt x="3944" y="1690"/>
                    <a:pt x="3944" y="1690"/>
                    <a:pt x="3944" y="1690"/>
                  </a:cubicBezTo>
                  <a:cubicBezTo>
                    <a:pt x="3931" y="1700"/>
                    <a:pt x="3921" y="1714"/>
                    <a:pt x="3918" y="1732"/>
                  </a:cubicBezTo>
                  <a:cubicBezTo>
                    <a:pt x="3918" y="1736"/>
                    <a:pt x="3917" y="1741"/>
                    <a:pt x="3918" y="1745"/>
                  </a:cubicBezTo>
                  <a:cubicBezTo>
                    <a:pt x="2735" y="1899"/>
                    <a:pt x="2735" y="1899"/>
                    <a:pt x="2735" y="1899"/>
                  </a:cubicBezTo>
                  <a:cubicBezTo>
                    <a:pt x="2648" y="1910"/>
                    <a:pt x="2648" y="1910"/>
                    <a:pt x="2648" y="1910"/>
                  </a:cubicBezTo>
                  <a:cubicBezTo>
                    <a:pt x="2645" y="1898"/>
                    <a:pt x="2639" y="1888"/>
                    <a:pt x="2630" y="1879"/>
                  </a:cubicBezTo>
                  <a:cubicBezTo>
                    <a:pt x="2861" y="1678"/>
                    <a:pt x="2861" y="1678"/>
                    <a:pt x="2861" y="1678"/>
                  </a:cubicBezTo>
                  <a:cubicBezTo>
                    <a:pt x="3427" y="1182"/>
                    <a:pt x="3427" y="1182"/>
                    <a:pt x="3427" y="1182"/>
                  </a:cubicBezTo>
                  <a:cubicBezTo>
                    <a:pt x="3426" y="1180"/>
                    <a:pt x="3424" y="1177"/>
                    <a:pt x="3423" y="1175"/>
                  </a:cubicBezTo>
                  <a:cubicBezTo>
                    <a:pt x="2624" y="1874"/>
                    <a:pt x="2624" y="1874"/>
                    <a:pt x="2624" y="1874"/>
                  </a:cubicBezTo>
                  <a:cubicBezTo>
                    <a:pt x="2616" y="1868"/>
                    <a:pt x="2606" y="1863"/>
                    <a:pt x="2595" y="1861"/>
                  </a:cubicBezTo>
                  <a:cubicBezTo>
                    <a:pt x="2595" y="1861"/>
                    <a:pt x="2594" y="1861"/>
                    <a:pt x="2594" y="1861"/>
                  </a:cubicBezTo>
                  <a:cubicBezTo>
                    <a:pt x="2729" y="1349"/>
                    <a:pt x="2729" y="1349"/>
                    <a:pt x="2729" y="1349"/>
                  </a:cubicBezTo>
                  <a:cubicBezTo>
                    <a:pt x="2752" y="1264"/>
                    <a:pt x="2752" y="1264"/>
                    <a:pt x="2752" y="1264"/>
                  </a:cubicBezTo>
                  <a:cubicBezTo>
                    <a:pt x="2754" y="1264"/>
                    <a:pt x="2756" y="1264"/>
                    <a:pt x="2758" y="1264"/>
                  </a:cubicBezTo>
                  <a:cubicBezTo>
                    <a:pt x="2789" y="1264"/>
                    <a:pt x="2817" y="1241"/>
                    <a:pt x="2822" y="1209"/>
                  </a:cubicBezTo>
                  <a:cubicBezTo>
                    <a:pt x="2823" y="1208"/>
                    <a:pt x="2822" y="1207"/>
                    <a:pt x="2823" y="1206"/>
                  </a:cubicBezTo>
                  <a:cubicBezTo>
                    <a:pt x="3400" y="1123"/>
                    <a:pt x="3400" y="1123"/>
                    <a:pt x="3400" y="1123"/>
                  </a:cubicBezTo>
                  <a:cubicBezTo>
                    <a:pt x="3399" y="1120"/>
                    <a:pt x="3399" y="1118"/>
                    <a:pt x="3398" y="1115"/>
                  </a:cubicBezTo>
                  <a:cubicBezTo>
                    <a:pt x="2998" y="1173"/>
                    <a:pt x="2998" y="1173"/>
                    <a:pt x="2998" y="1173"/>
                  </a:cubicBezTo>
                  <a:cubicBezTo>
                    <a:pt x="2823" y="1198"/>
                    <a:pt x="2823" y="1198"/>
                    <a:pt x="2823" y="1198"/>
                  </a:cubicBezTo>
                  <a:cubicBezTo>
                    <a:pt x="2823" y="1176"/>
                    <a:pt x="2812" y="1156"/>
                    <a:pt x="2794" y="1144"/>
                  </a:cubicBezTo>
                  <a:cubicBezTo>
                    <a:pt x="2840" y="1034"/>
                    <a:pt x="2840" y="1034"/>
                    <a:pt x="2840" y="1034"/>
                  </a:cubicBezTo>
                  <a:cubicBezTo>
                    <a:pt x="2841" y="1034"/>
                    <a:pt x="2842" y="1035"/>
                    <a:pt x="2842" y="1035"/>
                  </a:cubicBezTo>
                  <a:cubicBezTo>
                    <a:pt x="2846" y="1035"/>
                    <a:pt x="2849" y="1036"/>
                    <a:pt x="2852" y="1036"/>
                  </a:cubicBezTo>
                  <a:cubicBezTo>
                    <a:pt x="2877" y="1036"/>
                    <a:pt x="2899" y="1019"/>
                    <a:pt x="2906" y="996"/>
                  </a:cubicBezTo>
                  <a:cubicBezTo>
                    <a:pt x="3391" y="1085"/>
                    <a:pt x="3391" y="1085"/>
                    <a:pt x="3391" y="1085"/>
                  </a:cubicBezTo>
                  <a:cubicBezTo>
                    <a:pt x="3391" y="1082"/>
                    <a:pt x="3391" y="1079"/>
                    <a:pt x="3390" y="1076"/>
                  </a:cubicBezTo>
                  <a:cubicBezTo>
                    <a:pt x="2958" y="997"/>
                    <a:pt x="2958" y="997"/>
                    <a:pt x="2958" y="997"/>
                  </a:cubicBezTo>
                  <a:cubicBezTo>
                    <a:pt x="2908" y="988"/>
                    <a:pt x="2908" y="988"/>
                    <a:pt x="2908" y="988"/>
                  </a:cubicBezTo>
                  <a:cubicBezTo>
                    <a:pt x="2910" y="974"/>
                    <a:pt x="2907" y="961"/>
                    <a:pt x="2901" y="950"/>
                  </a:cubicBezTo>
                  <a:cubicBezTo>
                    <a:pt x="3207" y="676"/>
                    <a:pt x="3207" y="676"/>
                    <a:pt x="3207" y="676"/>
                  </a:cubicBezTo>
                  <a:cubicBezTo>
                    <a:pt x="3217" y="685"/>
                    <a:pt x="3229" y="692"/>
                    <a:pt x="3243" y="694"/>
                  </a:cubicBezTo>
                  <a:cubicBezTo>
                    <a:pt x="3246" y="695"/>
                    <a:pt x="3250" y="695"/>
                    <a:pt x="3253" y="695"/>
                  </a:cubicBezTo>
                  <a:cubicBezTo>
                    <a:pt x="3263" y="695"/>
                    <a:pt x="3273" y="693"/>
                    <a:pt x="3281" y="689"/>
                  </a:cubicBezTo>
                  <a:cubicBezTo>
                    <a:pt x="3415" y="934"/>
                    <a:pt x="3415" y="934"/>
                    <a:pt x="3415" y="934"/>
                  </a:cubicBezTo>
                  <a:cubicBezTo>
                    <a:pt x="3416" y="931"/>
                    <a:pt x="3418" y="928"/>
                    <a:pt x="3420" y="925"/>
                  </a:cubicBezTo>
                  <a:cubicBezTo>
                    <a:pt x="3397" y="885"/>
                    <a:pt x="3397" y="885"/>
                    <a:pt x="3397" y="885"/>
                  </a:cubicBezTo>
                  <a:cubicBezTo>
                    <a:pt x="3288" y="685"/>
                    <a:pt x="3288" y="685"/>
                    <a:pt x="3288" y="685"/>
                  </a:cubicBezTo>
                  <a:cubicBezTo>
                    <a:pt x="3292" y="682"/>
                    <a:pt x="3295" y="680"/>
                    <a:pt x="3299" y="677"/>
                  </a:cubicBezTo>
                  <a:cubicBezTo>
                    <a:pt x="3485" y="848"/>
                    <a:pt x="3485" y="848"/>
                    <a:pt x="3485" y="848"/>
                  </a:cubicBezTo>
                  <a:cubicBezTo>
                    <a:pt x="3487" y="846"/>
                    <a:pt x="3489" y="845"/>
                    <a:pt x="3492" y="843"/>
                  </a:cubicBezTo>
                  <a:moveTo>
                    <a:pt x="4062" y="926"/>
                  </a:moveTo>
                  <a:cubicBezTo>
                    <a:pt x="3487" y="628"/>
                    <a:pt x="3487" y="628"/>
                    <a:pt x="3487" y="628"/>
                  </a:cubicBezTo>
                  <a:cubicBezTo>
                    <a:pt x="3789" y="620"/>
                    <a:pt x="3789" y="620"/>
                    <a:pt x="3789" y="620"/>
                  </a:cubicBezTo>
                  <a:cubicBezTo>
                    <a:pt x="3792" y="659"/>
                    <a:pt x="3820" y="693"/>
                    <a:pt x="3860" y="699"/>
                  </a:cubicBezTo>
                  <a:cubicBezTo>
                    <a:pt x="3865" y="700"/>
                    <a:pt x="3870" y="700"/>
                    <a:pt x="3874" y="700"/>
                  </a:cubicBezTo>
                  <a:cubicBezTo>
                    <a:pt x="3901" y="700"/>
                    <a:pt x="3926" y="687"/>
                    <a:pt x="3942" y="667"/>
                  </a:cubicBezTo>
                  <a:cubicBezTo>
                    <a:pt x="4182" y="828"/>
                    <a:pt x="4182" y="828"/>
                    <a:pt x="4182" y="828"/>
                  </a:cubicBezTo>
                  <a:cubicBezTo>
                    <a:pt x="4180" y="832"/>
                    <a:pt x="4178" y="836"/>
                    <a:pt x="4178" y="840"/>
                  </a:cubicBezTo>
                  <a:cubicBezTo>
                    <a:pt x="4176" y="850"/>
                    <a:pt x="4178" y="860"/>
                    <a:pt x="4183" y="867"/>
                  </a:cubicBezTo>
                  <a:cubicBezTo>
                    <a:pt x="4062" y="926"/>
                    <a:pt x="4062" y="926"/>
                    <a:pt x="4062" y="926"/>
                  </a:cubicBezTo>
                  <a:moveTo>
                    <a:pt x="4187" y="821"/>
                  </a:moveTo>
                  <a:cubicBezTo>
                    <a:pt x="3947" y="659"/>
                    <a:pt x="3947" y="659"/>
                    <a:pt x="3947" y="659"/>
                  </a:cubicBezTo>
                  <a:cubicBezTo>
                    <a:pt x="3952" y="650"/>
                    <a:pt x="3956" y="640"/>
                    <a:pt x="3958" y="629"/>
                  </a:cubicBezTo>
                  <a:cubicBezTo>
                    <a:pt x="3959" y="622"/>
                    <a:pt x="3959" y="615"/>
                    <a:pt x="3959" y="608"/>
                  </a:cubicBezTo>
                  <a:cubicBezTo>
                    <a:pt x="4210" y="625"/>
                    <a:pt x="4210" y="625"/>
                    <a:pt x="4210" y="625"/>
                  </a:cubicBezTo>
                  <a:cubicBezTo>
                    <a:pt x="4210" y="662"/>
                    <a:pt x="4229" y="695"/>
                    <a:pt x="4260" y="713"/>
                  </a:cubicBezTo>
                  <a:cubicBezTo>
                    <a:pt x="4225" y="808"/>
                    <a:pt x="4225" y="808"/>
                    <a:pt x="4225" y="808"/>
                  </a:cubicBezTo>
                  <a:cubicBezTo>
                    <a:pt x="4225" y="808"/>
                    <a:pt x="4224" y="808"/>
                    <a:pt x="4223" y="808"/>
                  </a:cubicBezTo>
                  <a:cubicBezTo>
                    <a:pt x="4221" y="807"/>
                    <a:pt x="4219" y="807"/>
                    <a:pt x="4216" y="807"/>
                  </a:cubicBezTo>
                  <a:cubicBezTo>
                    <a:pt x="4208" y="807"/>
                    <a:pt x="4200" y="810"/>
                    <a:pt x="4193" y="815"/>
                  </a:cubicBezTo>
                  <a:cubicBezTo>
                    <a:pt x="4190" y="812"/>
                    <a:pt x="4190" y="812"/>
                    <a:pt x="4190" y="812"/>
                  </a:cubicBezTo>
                  <a:cubicBezTo>
                    <a:pt x="4192" y="816"/>
                    <a:pt x="4192" y="816"/>
                    <a:pt x="4192" y="816"/>
                  </a:cubicBezTo>
                  <a:cubicBezTo>
                    <a:pt x="4190" y="817"/>
                    <a:pt x="4188" y="819"/>
                    <a:pt x="4187" y="821"/>
                  </a:cubicBezTo>
                  <a:moveTo>
                    <a:pt x="3200" y="592"/>
                  </a:moveTo>
                  <a:cubicBezTo>
                    <a:pt x="3076" y="465"/>
                    <a:pt x="3076" y="465"/>
                    <a:pt x="3076" y="465"/>
                  </a:cubicBezTo>
                  <a:cubicBezTo>
                    <a:pt x="3084" y="456"/>
                    <a:pt x="3091" y="446"/>
                    <a:pt x="3095" y="435"/>
                  </a:cubicBezTo>
                  <a:cubicBezTo>
                    <a:pt x="3452" y="620"/>
                    <a:pt x="3452" y="620"/>
                    <a:pt x="3452" y="620"/>
                  </a:cubicBezTo>
                  <a:cubicBezTo>
                    <a:pt x="3318" y="624"/>
                    <a:pt x="3318" y="624"/>
                    <a:pt x="3318" y="624"/>
                  </a:cubicBezTo>
                  <a:cubicBezTo>
                    <a:pt x="3316" y="595"/>
                    <a:pt x="3294" y="570"/>
                    <a:pt x="3264" y="565"/>
                  </a:cubicBezTo>
                  <a:cubicBezTo>
                    <a:pt x="3261" y="564"/>
                    <a:pt x="3257" y="564"/>
                    <a:pt x="3253" y="564"/>
                  </a:cubicBezTo>
                  <a:cubicBezTo>
                    <a:pt x="3232" y="564"/>
                    <a:pt x="3212" y="575"/>
                    <a:pt x="3200" y="592"/>
                  </a:cubicBezTo>
                  <a:moveTo>
                    <a:pt x="2952" y="337"/>
                  </a:moveTo>
                  <a:cubicBezTo>
                    <a:pt x="2773" y="153"/>
                    <a:pt x="2773" y="153"/>
                    <a:pt x="2773" y="153"/>
                  </a:cubicBezTo>
                  <a:cubicBezTo>
                    <a:pt x="2779" y="143"/>
                    <a:pt x="2784" y="133"/>
                    <a:pt x="2786" y="122"/>
                  </a:cubicBezTo>
                  <a:cubicBezTo>
                    <a:pt x="4215" y="599"/>
                    <a:pt x="4215" y="599"/>
                    <a:pt x="4215" y="599"/>
                  </a:cubicBezTo>
                  <a:cubicBezTo>
                    <a:pt x="4213" y="603"/>
                    <a:pt x="4212" y="607"/>
                    <a:pt x="4211" y="611"/>
                  </a:cubicBezTo>
                  <a:cubicBezTo>
                    <a:pt x="4211" y="613"/>
                    <a:pt x="4211" y="614"/>
                    <a:pt x="4211" y="616"/>
                  </a:cubicBezTo>
                  <a:cubicBezTo>
                    <a:pt x="3957" y="599"/>
                    <a:pt x="3957" y="599"/>
                    <a:pt x="3957" y="599"/>
                  </a:cubicBezTo>
                  <a:cubicBezTo>
                    <a:pt x="3951" y="565"/>
                    <a:pt x="3924" y="537"/>
                    <a:pt x="3888" y="531"/>
                  </a:cubicBezTo>
                  <a:cubicBezTo>
                    <a:pt x="3883" y="531"/>
                    <a:pt x="3879" y="530"/>
                    <a:pt x="3874" y="530"/>
                  </a:cubicBezTo>
                  <a:cubicBezTo>
                    <a:pt x="3833" y="530"/>
                    <a:pt x="3797" y="560"/>
                    <a:pt x="3790" y="601"/>
                  </a:cubicBezTo>
                  <a:cubicBezTo>
                    <a:pt x="3790" y="605"/>
                    <a:pt x="3790" y="608"/>
                    <a:pt x="3790" y="612"/>
                  </a:cubicBezTo>
                  <a:cubicBezTo>
                    <a:pt x="3471" y="620"/>
                    <a:pt x="3471" y="620"/>
                    <a:pt x="3471" y="620"/>
                  </a:cubicBezTo>
                  <a:cubicBezTo>
                    <a:pt x="3097" y="425"/>
                    <a:pt x="3097" y="425"/>
                    <a:pt x="3097" y="425"/>
                  </a:cubicBezTo>
                  <a:cubicBezTo>
                    <a:pt x="3103" y="401"/>
                    <a:pt x="3099" y="374"/>
                    <a:pt x="3084" y="352"/>
                  </a:cubicBezTo>
                  <a:cubicBezTo>
                    <a:pt x="3066" y="328"/>
                    <a:pt x="3039" y="315"/>
                    <a:pt x="3011" y="315"/>
                  </a:cubicBezTo>
                  <a:cubicBezTo>
                    <a:pt x="2993" y="315"/>
                    <a:pt x="2975" y="320"/>
                    <a:pt x="2959" y="332"/>
                  </a:cubicBezTo>
                  <a:cubicBezTo>
                    <a:pt x="2957" y="333"/>
                    <a:pt x="2954" y="335"/>
                    <a:pt x="2952" y="337"/>
                  </a:cubicBezTo>
                  <a:moveTo>
                    <a:pt x="2691" y="0"/>
                  </a:moveTo>
                  <a:cubicBezTo>
                    <a:pt x="2643" y="0"/>
                    <a:pt x="2601" y="34"/>
                    <a:pt x="2593" y="82"/>
                  </a:cubicBezTo>
                  <a:cubicBezTo>
                    <a:pt x="2590" y="100"/>
                    <a:pt x="2592" y="118"/>
                    <a:pt x="2598" y="133"/>
                  </a:cubicBezTo>
                  <a:cubicBezTo>
                    <a:pt x="1835" y="375"/>
                    <a:pt x="1835" y="375"/>
                    <a:pt x="1835" y="375"/>
                  </a:cubicBezTo>
                  <a:cubicBezTo>
                    <a:pt x="1838" y="377"/>
                    <a:pt x="1841" y="379"/>
                    <a:pt x="1844" y="382"/>
                  </a:cubicBezTo>
                  <a:cubicBezTo>
                    <a:pt x="2602" y="142"/>
                    <a:pt x="2602" y="142"/>
                    <a:pt x="2602" y="142"/>
                  </a:cubicBezTo>
                  <a:cubicBezTo>
                    <a:pt x="2616" y="170"/>
                    <a:pt x="2642" y="191"/>
                    <a:pt x="2674" y="196"/>
                  </a:cubicBezTo>
                  <a:cubicBezTo>
                    <a:pt x="2680" y="197"/>
                    <a:pt x="2685" y="198"/>
                    <a:pt x="2691" y="198"/>
                  </a:cubicBezTo>
                  <a:cubicBezTo>
                    <a:pt x="2721" y="198"/>
                    <a:pt x="2749" y="183"/>
                    <a:pt x="2767" y="160"/>
                  </a:cubicBezTo>
                  <a:cubicBezTo>
                    <a:pt x="2946" y="344"/>
                    <a:pt x="2946" y="344"/>
                    <a:pt x="2946" y="344"/>
                  </a:cubicBezTo>
                  <a:cubicBezTo>
                    <a:pt x="2929" y="362"/>
                    <a:pt x="2921" y="386"/>
                    <a:pt x="2922" y="410"/>
                  </a:cubicBezTo>
                  <a:cubicBezTo>
                    <a:pt x="1930" y="560"/>
                    <a:pt x="1930" y="560"/>
                    <a:pt x="1930" y="560"/>
                  </a:cubicBezTo>
                  <a:cubicBezTo>
                    <a:pt x="1930" y="563"/>
                    <a:pt x="1931" y="566"/>
                    <a:pt x="1931" y="569"/>
                  </a:cubicBezTo>
                  <a:cubicBezTo>
                    <a:pt x="2923" y="420"/>
                    <a:pt x="2923" y="420"/>
                    <a:pt x="2923" y="420"/>
                  </a:cubicBezTo>
                  <a:cubicBezTo>
                    <a:pt x="2926" y="432"/>
                    <a:pt x="2930" y="445"/>
                    <a:pt x="2938" y="456"/>
                  </a:cubicBezTo>
                  <a:cubicBezTo>
                    <a:pt x="2956" y="481"/>
                    <a:pt x="2983" y="493"/>
                    <a:pt x="3011" y="493"/>
                  </a:cubicBezTo>
                  <a:cubicBezTo>
                    <a:pt x="3029" y="493"/>
                    <a:pt x="3047" y="488"/>
                    <a:pt x="3063" y="477"/>
                  </a:cubicBezTo>
                  <a:cubicBezTo>
                    <a:pt x="3065" y="475"/>
                    <a:pt x="3067" y="473"/>
                    <a:pt x="3069" y="471"/>
                  </a:cubicBezTo>
                  <a:cubicBezTo>
                    <a:pt x="3195" y="601"/>
                    <a:pt x="3195" y="601"/>
                    <a:pt x="3195" y="601"/>
                  </a:cubicBezTo>
                  <a:cubicBezTo>
                    <a:pt x="3192" y="606"/>
                    <a:pt x="3190" y="612"/>
                    <a:pt x="3189" y="619"/>
                  </a:cubicBezTo>
                  <a:cubicBezTo>
                    <a:pt x="3187" y="631"/>
                    <a:pt x="3189" y="643"/>
                    <a:pt x="3193" y="653"/>
                  </a:cubicBezTo>
                  <a:cubicBezTo>
                    <a:pt x="2499" y="831"/>
                    <a:pt x="2499" y="831"/>
                    <a:pt x="2499" y="831"/>
                  </a:cubicBezTo>
                  <a:cubicBezTo>
                    <a:pt x="2491" y="828"/>
                    <a:pt x="2491" y="828"/>
                    <a:pt x="2491" y="828"/>
                  </a:cubicBezTo>
                  <a:cubicBezTo>
                    <a:pt x="2480" y="800"/>
                    <a:pt x="2456" y="779"/>
                    <a:pt x="2426" y="774"/>
                  </a:cubicBezTo>
                  <a:cubicBezTo>
                    <a:pt x="2421" y="773"/>
                    <a:pt x="2416" y="773"/>
                    <a:pt x="2412" y="773"/>
                  </a:cubicBezTo>
                  <a:cubicBezTo>
                    <a:pt x="2399" y="773"/>
                    <a:pt x="2387" y="776"/>
                    <a:pt x="2376" y="781"/>
                  </a:cubicBezTo>
                  <a:cubicBezTo>
                    <a:pt x="1929" y="597"/>
                    <a:pt x="1929" y="597"/>
                    <a:pt x="1929" y="597"/>
                  </a:cubicBezTo>
                  <a:cubicBezTo>
                    <a:pt x="1929" y="600"/>
                    <a:pt x="1929" y="603"/>
                    <a:pt x="1928" y="606"/>
                  </a:cubicBezTo>
                  <a:cubicBezTo>
                    <a:pt x="2367" y="786"/>
                    <a:pt x="2367" y="786"/>
                    <a:pt x="2367" y="786"/>
                  </a:cubicBezTo>
                  <a:cubicBezTo>
                    <a:pt x="2351" y="796"/>
                    <a:pt x="2338" y="812"/>
                    <a:pt x="2331" y="832"/>
                  </a:cubicBezTo>
                  <a:cubicBezTo>
                    <a:pt x="2127" y="777"/>
                    <a:pt x="2127" y="777"/>
                    <a:pt x="2127" y="777"/>
                  </a:cubicBezTo>
                  <a:cubicBezTo>
                    <a:pt x="1922" y="638"/>
                    <a:pt x="1922" y="638"/>
                    <a:pt x="1922" y="638"/>
                  </a:cubicBezTo>
                  <a:cubicBezTo>
                    <a:pt x="1922" y="641"/>
                    <a:pt x="1921" y="643"/>
                    <a:pt x="1920" y="646"/>
                  </a:cubicBezTo>
                  <a:cubicBezTo>
                    <a:pt x="2103" y="770"/>
                    <a:pt x="2103" y="770"/>
                    <a:pt x="2103" y="770"/>
                  </a:cubicBezTo>
                  <a:cubicBezTo>
                    <a:pt x="1889" y="712"/>
                    <a:pt x="1889" y="712"/>
                    <a:pt x="1889" y="712"/>
                  </a:cubicBezTo>
                  <a:cubicBezTo>
                    <a:pt x="1887" y="715"/>
                    <a:pt x="1885" y="718"/>
                    <a:pt x="1883" y="720"/>
                  </a:cubicBezTo>
                  <a:cubicBezTo>
                    <a:pt x="2127" y="786"/>
                    <a:pt x="2127" y="786"/>
                    <a:pt x="2127" y="786"/>
                  </a:cubicBezTo>
                  <a:cubicBezTo>
                    <a:pt x="2698" y="1173"/>
                    <a:pt x="2698" y="1173"/>
                    <a:pt x="2698" y="1173"/>
                  </a:cubicBezTo>
                  <a:cubicBezTo>
                    <a:pt x="2696" y="1177"/>
                    <a:pt x="2694" y="1182"/>
                    <a:pt x="2693" y="1188"/>
                  </a:cubicBezTo>
                  <a:cubicBezTo>
                    <a:pt x="2691" y="1201"/>
                    <a:pt x="2693" y="1214"/>
                    <a:pt x="2698" y="1226"/>
                  </a:cubicBezTo>
                  <a:cubicBezTo>
                    <a:pt x="1989" y="1445"/>
                    <a:pt x="1989" y="1445"/>
                    <a:pt x="1989" y="1445"/>
                  </a:cubicBezTo>
                  <a:cubicBezTo>
                    <a:pt x="1981" y="1424"/>
                    <a:pt x="1963" y="1407"/>
                    <a:pt x="1939" y="1403"/>
                  </a:cubicBezTo>
                  <a:cubicBezTo>
                    <a:pt x="1936" y="1403"/>
                    <a:pt x="1933" y="1403"/>
                    <a:pt x="1930" y="1403"/>
                  </a:cubicBezTo>
                  <a:cubicBezTo>
                    <a:pt x="1927" y="1403"/>
                    <a:pt x="1924" y="1403"/>
                    <a:pt x="1921" y="1403"/>
                  </a:cubicBezTo>
                  <a:cubicBezTo>
                    <a:pt x="1829" y="894"/>
                    <a:pt x="1829" y="894"/>
                    <a:pt x="1829" y="894"/>
                  </a:cubicBezTo>
                  <a:cubicBezTo>
                    <a:pt x="1810" y="789"/>
                    <a:pt x="1810" y="789"/>
                    <a:pt x="1810" y="789"/>
                  </a:cubicBezTo>
                  <a:cubicBezTo>
                    <a:pt x="1807" y="791"/>
                    <a:pt x="1805" y="792"/>
                    <a:pt x="1802" y="794"/>
                  </a:cubicBezTo>
                  <a:cubicBezTo>
                    <a:pt x="1856" y="1090"/>
                    <a:pt x="1856" y="1090"/>
                    <a:pt x="1856" y="1090"/>
                  </a:cubicBezTo>
                  <a:cubicBezTo>
                    <a:pt x="1913" y="1404"/>
                    <a:pt x="1913" y="1404"/>
                    <a:pt x="1913" y="1404"/>
                  </a:cubicBezTo>
                  <a:cubicBezTo>
                    <a:pt x="1897" y="1408"/>
                    <a:pt x="1883" y="1418"/>
                    <a:pt x="1874" y="1431"/>
                  </a:cubicBezTo>
                  <a:cubicBezTo>
                    <a:pt x="1152" y="1009"/>
                    <a:pt x="1152" y="1009"/>
                    <a:pt x="1152" y="1009"/>
                  </a:cubicBezTo>
                  <a:cubicBezTo>
                    <a:pt x="1460" y="705"/>
                    <a:pt x="1460" y="705"/>
                    <a:pt x="1460" y="705"/>
                  </a:cubicBezTo>
                  <a:cubicBezTo>
                    <a:pt x="1459" y="702"/>
                    <a:pt x="1457" y="700"/>
                    <a:pt x="1455" y="697"/>
                  </a:cubicBezTo>
                  <a:cubicBezTo>
                    <a:pt x="1143" y="1004"/>
                    <a:pt x="1143" y="1004"/>
                    <a:pt x="1143" y="1004"/>
                  </a:cubicBezTo>
                  <a:cubicBezTo>
                    <a:pt x="1096" y="977"/>
                    <a:pt x="1096" y="977"/>
                    <a:pt x="1096" y="977"/>
                  </a:cubicBezTo>
                  <a:cubicBezTo>
                    <a:pt x="1099" y="958"/>
                    <a:pt x="1095" y="939"/>
                    <a:pt x="1086" y="924"/>
                  </a:cubicBezTo>
                  <a:cubicBezTo>
                    <a:pt x="1450" y="686"/>
                    <a:pt x="1450" y="686"/>
                    <a:pt x="1450" y="686"/>
                  </a:cubicBezTo>
                  <a:cubicBezTo>
                    <a:pt x="1448" y="683"/>
                    <a:pt x="1447" y="680"/>
                    <a:pt x="1446" y="677"/>
                  </a:cubicBezTo>
                  <a:cubicBezTo>
                    <a:pt x="1081" y="916"/>
                    <a:pt x="1081" y="916"/>
                    <a:pt x="1081" y="916"/>
                  </a:cubicBezTo>
                  <a:cubicBezTo>
                    <a:pt x="1068" y="899"/>
                    <a:pt x="1049" y="886"/>
                    <a:pt x="1026" y="882"/>
                  </a:cubicBezTo>
                  <a:cubicBezTo>
                    <a:pt x="1022" y="882"/>
                    <a:pt x="1017" y="881"/>
                    <a:pt x="1012" y="881"/>
                  </a:cubicBezTo>
                  <a:cubicBezTo>
                    <a:pt x="971" y="881"/>
                    <a:pt x="935" y="911"/>
                    <a:pt x="928" y="952"/>
                  </a:cubicBezTo>
                  <a:cubicBezTo>
                    <a:pt x="921" y="995"/>
                    <a:pt x="947" y="1035"/>
                    <a:pt x="987" y="1047"/>
                  </a:cubicBezTo>
                  <a:cubicBezTo>
                    <a:pt x="951" y="1193"/>
                    <a:pt x="951" y="1193"/>
                    <a:pt x="951" y="1193"/>
                  </a:cubicBezTo>
                  <a:cubicBezTo>
                    <a:pt x="548" y="1590"/>
                    <a:pt x="548" y="1590"/>
                    <a:pt x="548" y="1590"/>
                  </a:cubicBezTo>
                  <a:cubicBezTo>
                    <a:pt x="531" y="1572"/>
                    <a:pt x="507" y="1563"/>
                    <a:pt x="483" y="1563"/>
                  </a:cubicBezTo>
                  <a:cubicBezTo>
                    <a:pt x="466" y="1563"/>
                    <a:pt x="448" y="1568"/>
                    <a:pt x="432" y="1579"/>
                  </a:cubicBezTo>
                  <a:cubicBezTo>
                    <a:pt x="392" y="1608"/>
                    <a:pt x="383" y="1664"/>
                    <a:pt x="411" y="1704"/>
                  </a:cubicBezTo>
                  <a:cubicBezTo>
                    <a:pt x="412" y="1705"/>
                    <a:pt x="412" y="1705"/>
                    <a:pt x="413" y="1706"/>
                  </a:cubicBezTo>
                  <a:cubicBezTo>
                    <a:pt x="288" y="1811"/>
                    <a:pt x="288" y="1811"/>
                    <a:pt x="288" y="1811"/>
                  </a:cubicBezTo>
                  <a:cubicBezTo>
                    <a:pt x="290" y="1814"/>
                    <a:pt x="292" y="1816"/>
                    <a:pt x="294" y="1818"/>
                  </a:cubicBezTo>
                  <a:cubicBezTo>
                    <a:pt x="419" y="1713"/>
                    <a:pt x="419" y="1713"/>
                    <a:pt x="419" y="1713"/>
                  </a:cubicBezTo>
                  <a:cubicBezTo>
                    <a:pt x="427" y="1721"/>
                    <a:pt x="435" y="1727"/>
                    <a:pt x="445" y="1732"/>
                  </a:cubicBezTo>
                  <a:cubicBezTo>
                    <a:pt x="367" y="2196"/>
                    <a:pt x="367" y="2196"/>
                    <a:pt x="367" y="2196"/>
                  </a:cubicBezTo>
                  <a:cubicBezTo>
                    <a:pt x="307" y="2134"/>
                    <a:pt x="307" y="2134"/>
                    <a:pt x="307" y="2134"/>
                  </a:cubicBezTo>
                  <a:cubicBezTo>
                    <a:pt x="307" y="2135"/>
                    <a:pt x="306" y="2135"/>
                    <a:pt x="306" y="2136"/>
                  </a:cubicBezTo>
                  <a:cubicBezTo>
                    <a:pt x="304" y="2138"/>
                    <a:pt x="303" y="2140"/>
                    <a:pt x="301" y="2142"/>
                  </a:cubicBezTo>
                  <a:cubicBezTo>
                    <a:pt x="366" y="2208"/>
                    <a:pt x="366" y="2208"/>
                    <a:pt x="366" y="2208"/>
                  </a:cubicBezTo>
                  <a:cubicBezTo>
                    <a:pt x="258" y="2857"/>
                    <a:pt x="258" y="2857"/>
                    <a:pt x="258" y="2857"/>
                  </a:cubicBezTo>
                  <a:cubicBezTo>
                    <a:pt x="261" y="2858"/>
                    <a:pt x="264" y="2858"/>
                    <a:pt x="267" y="2859"/>
                  </a:cubicBezTo>
                  <a:cubicBezTo>
                    <a:pt x="374" y="2216"/>
                    <a:pt x="374" y="2216"/>
                    <a:pt x="374" y="2216"/>
                  </a:cubicBezTo>
                  <a:cubicBezTo>
                    <a:pt x="542" y="2390"/>
                    <a:pt x="542" y="2390"/>
                    <a:pt x="542" y="2390"/>
                  </a:cubicBezTo>
                  <a:cubicBezTo>
                    <a:pt x="531" y="2401"/>
                    <a:pt x="524" y="2416"/>
                    <a:pt x="521" y="2433"/>
                  </a:cubicBezTo>
                  <a:cubicBezTo>
                    <a:pt x="515" y="2469"/>
                    <a:pt x="532" y="2503"/>
                    <a:pt x="561" y="2520"/>
                  </a:cubicBezTo>
                  <a:cubicBezTo>
                    <a:pt x="357" y="2907"/>
                    <a:pt x="357" y="2907"/>
                    <a:pt x="357" y="2907"/>
                  </a:cubicBezTo>
                  <a:cubicBezTo>
                    <a:pt x="359" y="2909"/>
                    <a:pt x="362" y="2911"/>
                    <a:pt x="364" y="2913"/>
                  </a:cubicBezTo>
                  <a:cubicBezTo>
                    <a:pt x="569" y="2524"/>
                    <a:pt x="569" y="2524"/>
                    <a:pt x="569" y="2524"/>
                  </a:cubicBezTo>
                  <a:cubicBezTo>
                    <a:pt x="576" y="2527"/>
                    <a:pt x="583" y="2530"/>
                    <a:pt x="591" y="2531"/>
                  </a:cubicBezTo>
                  <a:cubicBezTo>
                    <a:pt x="595" y="2532"/>
                    <a:pt x="599" y="2532"/>
                    <a:pt x="604" y="2532"/>
                  </a:cubicBezTo>
                  <a:cubicBezTo>
                    <a:pt x="610" y="2532"/>
                    <a:pt x="616" y="2532"/>
                    <a:pt x="622" y="2530"/>
                  </a:cubicBezTo>
                  <a:cubicBezTo>
                    <a:pt x="827" y="2944"/>
                    <a:pt x="827" y="2944"/>
                    <a:pt x="827" y="2944"/>
                  </a:cubicBezTo>
                  <a:cubicBezTo>
                    <a:pt x="819" y="2949"/>
                    <a:pt x="812" y="2955"/>
                    <a:pt x="806" y="2963"/>
                  </a:cubicBezTo>
                  <a:cubicBezTo>
                    <a:pt x="802" y="2970"/>
                    <a:pt x="802" y="2970"/>
                    <a:pt x="802" y="2970"/>
                  </a:cubicBezTo>
                  <a:cubicBezTo>
                    <a:pt x="799" y="2976"/>
                    <a:pt x="796" y="2983"/>
                    <a:pt x="795" y="2990"/>
                  </a:cubicBezTo>
                  <a:cubicBezTo>
                    <a:pt x="794" y="2996"/>
                    <a:pt x="794" y="3003"/>
                    <a:pt x="795" y="3009"/>
                  </a:cubicBezTo>
                  <a:cubicBezTo>
                    <a:pt x="448" y="3078"/>
                    <a:pt x="448" y="3078"/>
                    <a:pt x="448" y="3078"/>
                  </a:cubicBezTo>
                  <a:cubicBezTo>
                    <a:pt x="449" y="3081"/>
                    <a:pt x="449" y="3083"/>
                    <a:pt x="449" y="3086"/>
                  </a:cubicBezTo>
                  <a:cubicBezTo>
                    <a:pt x="797" y="3017"/>
                    <a:pt x="797" y="3017"/>
                    <a:pt x="797" y="3017"/>
                  </a:cubicBezTo>
                  <a:cubicBezTo>
                    <a:pt x="802" y="3037"/>
                    <a:pt x="816" y="3053"/>
                    <a:pt x="835" y="3061"/>
                  </a:cubicBezTo>
                  <a:cubicBezTo>
                    <a:pt x="762" y="3715"/>
                    <a:pt x="762" y="3715"/>
                    <a:pt x="762" y="3715"/>
                  </a:cubicBezTo>
                  <a:cubicBezTo>
                    <a:pt x="724" y="3719"/>
                    <a:pt x="692" y="3747"/>
                    <a:pt x="686" y="3786"/>
                  </a:cubicBezTo>
                  <a:cubicBezTo>
                    <a:pt x="680" y="3819"/>
                    <a:pt x="695" y="3851"/>
                    <a:pt x="721" y="3869"/>
                  </a:cubicBezTo>
                  <a:cubicBezTo>
                    <a:pt x="657" y="4007"/>
                    <a:pt x="657" y="4007"/>
                    <a:pt x="657" y="4007"/>
                  </a:cubicBezTo>
                  <a:cubicBezTo>
                    <a:pt x="650" y="4004"/>
                    <a:pt x="643" y="4002"/>
                    <a:pt x="636" y="4000"/>
                  </a:cubicBezTo>
                  <a:cubicBezTo>
                    <a:pt x="632" y="4000"/>
                    <a:pt x="628" y="4000"/>
                    <a:pt x="623" y="4000"/>
                  </a:cubicBezTo>
                  <a:cubicBezTo>
                    <a:pt x="623" y="4000"/>
                    <a:pt x="623" y="4000"/>
                    <a:pt x="623" y="4000"/>
                  </a:cubicBezTo>
                  <a:cubicBezTo>
                    <a:pt x="292" y="3338"/>
                    <a:pt x="292" y="3338"/>
                    <a:pt x="292" y="3338"/>
                  </a:cubicBezTo>
                  <a:cubicBezTo>
                    <a:pt x="289" y="3339"/>
                    <a:pt x="286" y="3340"/>
                    <a:pt x="283" y="3341"/>
                  </a:cubicBezTo>
                  <a:cubicBezTo>
                    <a:pt x="613" y="4000"/>
                    <a:pt x="613" y="4000"/>
                    <a:pt x="613" y="4000"/>
                  </a:cubicBezTo>
                  <a:cubicBezTo>
                    <a:pt x="591" y="4002"/>
                    <a:pt x="571" y="4013"/>
                    <a:pt x="557" y="4030"/>
                  </a:cubicBezTo>
                  <a:cubicBezTo>
                    <a:pt x="182" y="3653"/>
                    <a:pt x="182" y="3653"/>
                    <a:pt x="182" y="3653"/>
                  </a:cubicBezTo>
                  <a:cubicBezTo>
                    <a:pt x="194" y="3640"/>
                    <a:pt x="202" y="3624"/>
                    <a:pt x="205" y="3605"/>
                  </a:cubicBezTo>
                  <a:cubicBezTo>
                    <a:pt x="213" y="3557"/>
                    <a:pt x="184" y="3511"/>
                    <a:pt x="139" y="3496"/>
                  </a:cubicBezTo>
                  <a:cubicBezTo>
                    <a:pt x="177" y="3356"/>
                    <a:pt x="177" y="3356"/>
                    <a:pt x="177" y="3356"/>
                  </a:cubicBezTo>
                  <a:cubicBezTo>
                    <a:pt x="174" y="3356"/>
                    <a:pt x="171" y="3356"/>
                    <a:pt x="168" y="3355"/>
                  </a:cubicBezTo>
                  <a:cubicBezTo>
                    <a:pt x="130" y="3493"/>
                    <a:pt x="130" y="3493"/>
                    <a:pt x="130" y="3493"/>
                  </a:cubicBezTo>
                  <a:cubicBezTo>
                    <a:pt x="128" y="3493"/>
                    <a:pt x="126" y="3492"/>
                    <a:pt x="123" y="3492"/>
                  </a:cubicBezTo>
                  <a:cubicBezTo>
                    <a:pt x="122" y="3491"/>
                    <a:pt x="120" y="3491"/>
                    <a:pt x="119" y="3491"/>
                  </a:cubicBezTo>
                  <a:cubicBezTo>
                    <a:pt x="120" y="3345"/>
                    <a:pt x="120" y="3345"/>
                    <a:pt x="120" y="3345"/>
                  </a:cubicBezTo>
                  <a:cubicBezTo>
                    <a:pt x="117" y="3344"/>
                    <a:pt x="114" y="3343"/>
                    <a:pt x="110" y="3342"/>
                  </a:cubicBezTo>
                  <a:cubicBezTo>
                    <a:pt x="109" y="3491"/>
                    <a:pt x="109" y="3491"/>
                    <a:pt x="109" y="3491"/>
                  </a:cubicBezTo>
                  <a:cubicBezTo>
                    <a:pt x="109" y="3491"/>
                    <a:pt x="108" y="3491"/>
                    <a:pt x="107" y="3491"/>
                  </a:cubicBezTo>
                  <a:cubicBezTo>
                    <a:pt x="59" y="3491"/>
                    <a:pt x="17" y="3525"/>
                    <a:pt x="9" y="3573"/>
                  </a:cubicBezTo>
                  <a:cubicBezTo>
                    <a:pt x="0" y="3627"/>
                    <a:pt x="37" y="3678"/>
                    <a:pt x="91" y="3687"/>
                  </a:cubicBezTo>
                  <a:cubicBezTo>
                    <a:pt x="96" y="3688"/>
                    <a:pt x="101" y="3688"/>
                    <a:pt x="106" y="3688"/>
                  </a:cubicBezTo>
                  <a:cubicBezTo>
                    <a:pt x="118" y="3688"/>
                    <a:pt x="129" y="3686"/>
                    <a:pt x="139" y="3682"/>
                  </a:cubicBezTo>
                  <a:cubicBezTo>
                    <a:pt x="1023" y="4918"/>
                    <a:pt x="1023" y="4918"/>
                    <a:pt x="1023" y="4918"/>
                  </a:cubicBezTo>
                  <a:cubicBezTo>
                    <a:pt x="1009" y="4932"/>
                    <a:pt x="999" y="4950"/>
                    <a:pt x="996" y="4971"/>
                  </a:cubicBezTo>
                  <a:cubicBezTo>
                    <a:pt x="987" y="5025"/>
                    <a:pt x="1024" y="5076"/>
                    <a:pt x="1078" y="5085"/>
                  </a:cubicBezTo>
                  <a:cubicBezTo>
                    <a:pt x="1083" y="5086"/>
                    <a:pt x="1088" y="5086"/>
                    <a:pt x="1094" y="5086"/>
                  </a:cubicBezTo>
                  <a:cubicBezTo>
                    <a:pt x="1129" y="5086"/>
                    <a:pt x="1160" y="5068"/>
                    <a:pt x="1178" y="5039"/>
                  </a:cubicBezTo>
                  <a:cubicBezTo>
                    <a:pt x="2606" y="5515"/>
                    <a:pt x="2606" y="5515"/>
                    <a:pt x="2606" y="5515"/>
                  </a:cubicBezTo>
                  <a:cubicBezTo>
                    <a:pt x="2605" y="5518"/>
                    <a:pt x="2604" y="5520"/>
                    <a:pt x="2604" y="5523"/>
                  </a:cubicBezTo>
                  <a:cubicBezTo>
                    <a:pt x="2595" y="5577"/>
                    <a:pt x="2631" y="5628"/>
                    <a:pt x="2685" y="5637"/>
                  </a:cubicBezTo>
                  <a:cubicBezTo>
                    <a:pt x="2691" y="5638"/>
                    <a:pt x="2696" y="5638"/>
                    <a:pt x="2702" y="5638"/>
                  </a:cubicBezTo>
                  <a:cubicBezTo>
                    <a:pt x="2749" y="5638"/>
                    <a:pt x="2791" y="5604"/>
                    <a:pt x="2799" y="5556"/>
                  </a:cubicBezTo>
                  <a:cubicBezTo>
                    <a:pt x="2802" y="5539"/>
                    <a:pt x="2800" y="5522"/>
                    <a:pt x="2794" y="5507"/>
                  </a:cubicBezTo>
                  <a:cubicBezTo>
                    <a:pt x="3511" y="5280"/>
                    <a:pt x="3511" y="5280"/>
                    <a:pt x="3511" y="5280"/>
                  </a:cubicBezTo>
                  <a:cubicBezTo>
                    <a:pt x="3507" y="5278"/>
                    <a:pt x="3503" y="5276"/>
                    <a:pt x="3498" y="5274"/>
                  </a:cubicBezTo>
                  <a:cubicBezTo>
                    <a:pt x="2791" y="5498"/>
                    <a:pt x="2791" y="5498"/>
                    <a:pt x="2791" y="5498"/>
                  </a:cubicBezTo>
                  <a:cubicBezTo>
                    <a:pt x="2790" y="5495"/>
                    <a:pt x="2789" y="5493"/>
                    <a:pt x="2787" y="5491"/>
                  </a:cubicBezTo>
                  <a:cubicBezTo>
                    <a:pt x="3382" y="5193"/>
                    <a:pt x="3382" y="5193"/>
                    <a:pt x="3382" y="5193"/>
                  </a:cubicBezTo>
                  <a:cubicBezTo>
                    <a:pt x="3394" y="5213"/>
                    <a:pt x="3413" y="5228"/>
                    <a:pt x="3436" y="5234"/>
                  </a:cubicBezTo>
                  <a:cubicBezTo>
                    <a:pt x="3408" y="5209"/>
                    <a:pt x="3386" y="5178"/>
                    <a:pt x="3372" y="5144"/>
                  </a:cubicBezTo>
                  <a:cubicBezTo>
                    <a:pt x="3370" y="5159"/>
                    <a:pt x="3373" y="5172"/>
                    <a:pt x="3378" y="5185"/>
                  </a:cubicBezTo>
                  <a:cubicBezTo>
                    <a:pt x="2782" y="5483"/>
                    <a:pt x="2782" y="5483"/>
                    <a:pt x="2782" y="5483"/>
                  </a:cubicBezTo>
                  <a:cubicBezTo>
                    <a:pt x="2768" y="5462"/>
                    <a:pt x="2745" y="5446"/>
                    <a:pt x="2718" y="5442"/>
                  </a:cubicBezTo>
                  <a:cubicBezTo>
                    <a:pt x="2712" y="5441"/>
                    <a:pt x="2707" y="5440"/>
                    <a:pt x="2701" y="5440"/>
                  </a:cubicBezTo>
                  <a:cubicBezTo>
                    <a:pt x="2670" y="5440"/>
                    <a:pt x="2642" y="5455"/>
                    <a:pt x="2623" y="5479"/>
                  </a:cubicBezTo>
                  <a:cubicBezTo>
                    <a:pt x="2333" y="5277"/>
                    <a:pt x="2333" y="5277"/>
                    <a:pt x="2333" y="5277"/>
                  </a:cubicBezTo>
                  <a:cubicBezTo>
                    <a:pt x="2343" y="5260"/>
                    <a:pt x="2348" y="5241"/>
                    <a:pt x="2346" y="5221"/>
                  </a:cubicBezTo>
                  <a:cubicBezTo>
                    <a:pt x="3032" y="5118"/>
                    <a:pt x="3032" y="5118"/>
                    <a:pt x="3032" y="5118"/>
                  </a:cubicBezTo>
                  <a:cubicBezTo>
                    <a:pt x="3371" y="5144"/>
                    <a:pt x="3371" y="5144"/>
                    <a:pt x="3371" y="5144"/>
                  </a:cubicBezTo>
                  <a:cubicBezTo>
                    <a:pt x="3370" y="5141"/>
                    <a:pt x="3369" y="5138"/>
                    <a:pt x="3368" y="5135"/>
                  </a:cubicBezTo>
                  <a:cubicBezTo>
                    <a:pt x="3068" y="5113"/>
                    <a:pt x="3068" y="5113"/>
                    <a:pt x="3068" y="5113"/>
                  </a:cubicBezTo>
                  <a:cubicBezTo>
                    <a:pt x="3352" y="5070"/>
                    <a:pt x="3352" y="5070"/>
                    <a:pt x="3352" y="5070"/>
                  </a:cubicBezTo>
                  <a:cubicBezTo>
                    <a:pt x="3352" y="5067"/>
                    <a:pt x="3352" y="5064"/>
                    <a:pt x="3351" y="5061"/>
                  </a:cubicBezTo>
                  <a:cubicBezTo>
                    <a:pt x="3027" y="5110"/>
                    <a:pt x="3027" y="5110"/>
                    <a:pt x="3027" y="5110"/>
                  </a:cubicBezTo>
                  <a:cubicBezTo>
                    <a:pt x="1890" y="5024"/>
                    <a:pt x="1890" y="5024"/>
                    <a:pt x="1890" y="5024"/>
                  </a:cubicBezTo>
                  <a:cubicBezTo>
                    <a:pt x="1891" y="5013"/>
                    <a:pt x="1888" y="5003"/>
                    <a:pt x="1884" y="4994"/>
                  </a:cubicBezTo>
                  <a:cubicBezTo>
                    <a:pt x="1938" y="4962"/>
                    <a:pt x="1938" y="4962"/>
                    <a:pt x="1938" y="4962"/>
                  </a:cubicBezTo>
                  <a:cubicBezTo>
                    <a:pt x="2427" y="4679"/>
                    <a:pt x="2427" y="4679"/>
                    <a:pt x="2427" y="4679"/>
                  </a:cubicBezTo>
                  <a:cubicBezTo>
                    <a:pt x="2436" y="4694"/>
                    <a:pt x="2452" y="4705"/>
                    <a:pt x="2470" y="4708"/>
                  </a:cubicBezTo>
                  <a:cubicBezTo>
                    <a:pt x="2474" y="4708"/>
                    <a:pt x="2477" y="4709"/>
                    <a:pt x="2481" y="4709"/>
                  </a:cubicBezTo>
                  <a:cubicBezTo>
                    <a:pt x="2507" y="4709"/>
                    <a:pt x="2531" y="4693"/>
                    <a:pt x="2541" y="4669"/>
                  </a:cubicBezTo>
                  <a:cubicBezTo>
                    <a:pt x="3382" y="4921"/>
                    <a:pt x="3382" y="4921"/>
                    <a:pt x="3382" y="4921"/>
                  </a:cubicBezTo>
                  <a:cubicBezTo>
                    <a:pt x="3384" y="4919"/>
                    <a:pt x="3385" y="4917"/>
                    <a:pt x="3386" y="4914"/>
                  </a:cubicBezTo>
                  <a:cubicBezTo>
                    <a:pt x="2544" y="4661"/>
                    <a:pt x="2544" y="4661"/>
                    <a:pt x="2544" y="4661"/>
                  </a:cubicBezTo>
                  <a:cubicBezTo>
                    <a:pt x="2544" y="4659"/>
                    <a:pt x="2545" y="4657"/>
                    <a:pt x="2546" y="4654"/>
                  </a:cubicBezTo>
                  <a:cubicBezTo>
                    <a:pt x="2547" y="4644"/>
                    <a:pt x="2546" y="4634"/>
                    <a:pt x="2544" y="4625"/>
                  </a:cubicBezTo>
                  <a:cubicBezTo>
                    <a:pt x="3386" y="4318"/>
                    <a:pt x="3386" y="4318"/>
                    <a:pt x="3386" y="4318"/>
                  </a:cubicBezTo>
                  <a:cubicBezTo>
                    <a:pt x="3395" y="4338"/>
                    <a:pt x="3413" y="4353"/>
                    <a:pt x="3435" y="4356"/>
                  </a:cubicBezTo>
                  <a:cubicBezTo>
                    <a:pt x="3439" y="4357"/>
                    <a:pt x="3442" y="4357"/>
                    <a:pt x="3446" y="4357"/>
                  </a:cubicBezTo>
                  <a:cubicBezTo>
                    <a:pt x="3457" y="4357"/>
                    <a:pt x="3468" y="4354"/>
                    <a:pt x="3477" y="4349"/>
                  </a:cubicBezTo>
                  <a:cubicBezTo>
                    <a:pt x="3640" y="4793"/>
                    <a:pt x="3640" y="4793"/>
                    <a:pt x="3640" y="4793"/>
                  </a:cubicBezTo>
                  <a:cubicBezTo>
                    <a:pt x="3643" y="4793"/>
                    <a:pt x="3646" y="4794"/>
                    <a:pt x="3649" y="4794"/>
                  </a:cubicBezTo>
                  <a:cubicBezTo>
                    <a:pt x="3484" y="4345"/>
                    <a:pt x="3484" y="4345"/>
                    <a:pt x="3484" y="4345"/>
                  </a:cubicBezTo>
                  <a:cubicBezTo>
                    <a:pt x="3494" y="4338"/>
                    <a:pt x="3501" y="4329"/>
                    <a:pt x="3506" y="4318"/>
                  </a:cubicBezTo>
                  <a:cubicBezTo>
                    <a:pt x="4175" y="4562"/>
                    <a:pt x="4175" y="4562"/>
                    <a:pt x="4175" y="4562"/>
                  </a:cubicBezTo>
                  <a:cubicBezTo>
                    <a:pt x="3821" y="4911"/>
                    <a:pt x="3821" y="4911"/>
                    <a:pt x="3821" y="4911"/>
                  </a:cubicBezTo>
                  <a:cubicBezTo>
                    <a:pt x="3823" y="4914"/>
                    <a:pt x="3824" y="4916"/>
                    <a:pt x="3826" y="4919"/>
                  </a:cubicBezTo>
                  <a:cubicBezTo>
                    <a:pt x="4184" y="4566"/>
                    <a:pt x="4184" y="4566"/>
                    <a:pt x="4184" y="4566"/>
                  </a:cubicBezTo>
                  <a:cubicBezTo>
                    <a:pt x="4248" y="4589"/>
                    <a:pt x="4248" y="4589"/>
                    <a:pt x="4248" y="4589"/>
                  </a:cubicBezTo>
                  <a:cubicBezTo>
                    <a:pt x="4247" y="4593"/>
                    <a:pt x="4246" y="4597"/>
                    <a:pt x="4245" y="4601"/>
                  </a:cubicBezTo>
                  <a:cubicBezTo>
                    <a:pt x="4242" y="4621"/>
                    <a:pt x="4246" y="4641"/>
                    <a:pt x="4256" y="4658"/>
                  </a:cubicBezTo>
                  <a:cubicBezTo>
                    <a:pt x="3834" y="4935"/>
                    <a:pt x="3834" y="4935"/>
                    <a:pt x="3834" y="4935"/>
                  </a:cubicBezTo>
                  <a:cubicBezTo>
                    <a:pt x="3835" y="4937"/>
                    <a:pt x="3836" y="4940"/>
                    <a:pt x="3838" y="4943"/>
                  </a:cubicBezTo>
                  <a:cubicBezTo>
                    <a:pt x="4261" y="4665"/>
                    <a:pt x="4261" y="4665"/>
                    <a:pt x="4261" y="4665"/>
                  </a:cubicBezTo>
                  <a:cubicBezTo>
                    <a:pt x="4274" y="4683"/>
                    <a:pt x="4293" y="4695"/>
                    <a:pt x="4315" y="4699"/>
                  </a:cubicBezTo>
                  <a:cubicBezTo>
                    <a:pt x="4317" y="4699"/>
                    <a:pt x="4318" y="4699"/>
                    <a:pt x="4319" y="4699"/>
                  </a:cubicBezTo>
                  <a:cubicBezTo>
                    <a:pt x="4307" y="4906"/>
                    <a:pt x="4307" y="4906"/>
                    <a:pt x="4307" y="4906"/>
                  </a:cubicBezTo>
                  <a:cubicBezTo>
                    <a:pt x="4306" y="4906"/>
                    <a:pt x="4306" y="4906"/>
                    <a:pt x="4305" y="4906"/>
                  </a:cubicBezTo>
                  <a:cubicBezTo>
                    <a:pt x="4258" y="4906"/>
                    <a:pt x="4216" y="4940"/>
                    <a:pt x="4208" y="4989"/>
                  </a:cubicBezTo>
                  <a:cubicBezTo>
                    <a:pt x="4206" y="4996"/>
                    <a:pt x="4206" y="5003"/>
                    <a:pt x="4207" y="5010"/>
                  </a:cubicBezTo>
                  <a:cubicBezTo>
                    <a:pt x="3856" y="5006"/>
                    <a:pt x="3856" y="5006"/>
                    <a:pt x="3856" y="5006"/>
                  </a:cubicBezTo>
                  <a:cubicBezTo>
                    <a:pt x="3856" y="5009"/>
                    <a:pt x="3856" y="5012"/>
                    <a:pt x="3857" y="5015"/>
                  </a:cubicBezTo>
                  <a:cubicBezTo>
                    <a:pt x="4207" y="5019"/>
                    <a:pt x="4207" y="5019"/>
                    <a:pt x="4207" y="5019"/>
                  </a:cubicBezTo>
                  <a:cubicBezTo>
                    <a:pt x="4209" y="5029"/>
                    <a:pt x="4212" y="5039"/>
                    <a:pt x="4216" y="5047"/>
                  </a:cubicBezTo>
                  <a:cubicBezTo>
                    <a:pt x="3824" y="5171"/>
                    <a:pt x="3824" y="5171"/>
                    <a:pt x="3824" y="5171"/>
                  </a:cubicBezTo>
                  <a:cubicBezTo>
                    <a:pt x="3822" y="5175"/>
                    <a:pt x="3819" y="5179"/>
                    <a:pt x="3817" y="5183"/>
                  </a:cubicBezTo>
                  <a:cubicBezTo>
                    <a:pt x="4221" y="5056"/>
                    <a:pt x="4221" y="5056"/>
                    <a:pt x="4221" y="5056"/>
                  </a:cubicBezTo>
                  <a:cubicBezTo>
                    <a:pt x="4235" y="5080"/>
                    <a:pt x="4259" y="5098"/>
                    <a:pt x="4289" y="5103"/>
                  </a:cubicBezTo>
                  <a:cubicBezTo>
                    <a:pt x="4295" y="5103"/>
                    <a:pt x="4300" y="5104"/>
                    <a:pt x="4305" y="5104"/>
                  </a:cubicBezTo>
                  <a:cubicBezTo>
                    <a:pt x="4353" y="5104"/>
                    <a:pt x="4395" y="5070"/>
                    <a:pt x="4403" y="5021"/>
                  </a:cubicBezTo>
                  <a:cubicBezTo>
                    <a:pt x="4409" y="4985"/>
                    <a:pt x="4394" y="4950"/>
                    <a:pt x="4368" y="4929"/>
                  </a:cubicBezTo>
                  <a:cubicBezTo>
                    <a:pt x="4942" y="4150"/>
                    <a:pt x="4942" y="4150"/>
                    <a:pt x="4942" y="4150"/>
                  </a:cubicBezTo>
                  <a:cubicBezTo>
                    <a:pt x="4935" y="4156"/>
                    <a:pt x="4928" y="4160"/>
                    <a:pt x="4920" y="4165"/>
                  </a:cubicBezTo>
                  <a:cubicBezTo>
                    <a:pt x="4360" y="4923"/>
                    <a:pt x="4360" y="4923"/>
                    <a:pt x="4360" y="4923"/>
                  </a:cubicBezTo>
                  <a:cubicBezTo>
                    <a:pt x="4358" y="4921"/>
                    <a:pt x="4355" y="4919"/>
                    <a:pt x="4352" y="4917"/>
                  </a:cubicBezTo>
                  <a:cubicBezTo>
                    <a:pt x="4698" y="4180"/>
                    <a:pt x="4698" y="4180"/>
                    <a:pt x="4698" y="4180"/>
                  </a:cubicBezTo>
                  <a:cubicBezTo>
                    <a:pt x="4695" y="4179"/>
                    <a:pt x="4692" y="4178"/>
                    <a:pt x="4689" y="4176"/>
                  </a:cubicBezTo>
                  <a:cubicBezTo>
                    <a:pt x="4343" y="4913"/>
                    <a:pt x="4343" y="4913"/>
                    <a:pt x="4343" y="4913"/>
                  </a:cubicBezTo>
                  <a:cubicBezTo>
                    <a:pt x="4336" y="4911"/>
                    <a:pt x="4329" y="4908"/>
                    <a:pt x="4322" y="4907"/>
                  </a:cubicBezTo>
                  <a:cubicBezTo>
                    <a:pt x="4320" y="4907"/>
                    <a:pt x="4318" y="4907"/>
                    <a:pt x="4316" y="4907"/>
                  </a:cubicBezTo>
                  <a:cubicBezTo>
                    <a:pt x="4329" y="4700"/>
                    <a:pt x="4329" y="4700"/>
                    <a:pt x="4329" y="4700"/>
                  </a:cubicBezTo>
                  <a:cubicBezTo>
                    <a:pt x="4329" y="4700"/>
                    <a:pt x="4329" y="4700"/>
                    <a:pt x="4329" y="4700"/>
                  </a:cubicBezTo>
                  <a:cubicBezTo>
                    <a:pt x="4370" y="4700"/>
                    <a:pt x="4406" y="4671"/>
                    <a:pt x="4413" y="4629"/>
                  </a:cubicBezTo>
                  <a:cubicBezTo>
                    <a:pt x="4419" y="4596"/>
                    <a:pt x="4404" y="4564"/>
                    <a:pt x="4378" y="4546"/>
                  </a:cubicBezTo>
                  <a:cubicBezTo>
                    <a:pt x="4573" y="4289"/>
                    <a:pt x="4573" y="4289"/>
                    <a:pt x="4573" y="4289"/>
                  </a:cubicBezTo>
                  <a:cubicBezTo>
                    <a:pt x="4667" y="4165"/>
                    <a:pt x="4667" y="4165"/>
                    <a:pt x="4667" y="4165"/>
                  </a:cubicBezTo>
                  <a:cubicBezTo>
                    <a:pt x="4665" y="4164"/>
                    <a:pt x="4663" y="4162"/>
                    <a:pt x="4660" y="4161"/>
                  </a:cubicBezTo>
                  <a:cubicBezTo>
                    <a:pt x="4559" y="4294"/>
                    <a:pt x="4559" y="4294"/>
                    <a:pt x="4559" y="4294"/>
                  </a:cubicBezTo>
                  <a:cubicBezTo>
                    <a:pt x="4371" y="4541"/>
                    <a:pt x="4371" y="4541"/>
                    <a:pt x="4371" y="4541"/>
                  </a:cubicBezTo>
                  <a:cubicBezTo>
                    <a:pt x="4363" y="4537"/>
                    <a:pt x="4353" y="4533"/>
                    <a:pt x="4343" y="4531"/>
                  </a:cubicBezTo>
                  <a:cubicBezTo>
                    <a:pt x="4339" y="4530"/>
                    <a:pt x="4334" y="4530"/>
                    <a:pt x="4329" y="4530"/>
                  </a:cubicBezTo>
                  <a:cubicBezTo>
                    <a:pt x="4295" y="4530"/>
                    <a:pt x="4264" y="4551"/>
                    <a:pt x="4251" y="4582"/>
                  </a:cubicBezTo>
                  <a:cubicBezTo>
                    <a:pt x="4191" y="4560"/>
                    <a:pt x="4191" y="4560"/>
                    <a:pt x="4191" y="4560"/>
                  </a:cubicBezTo>
                  <a:cubicBezTo>
                    <a:pt x="4624" y="4133"/>
                    <a:pt x="4624" y="4133"/>
                    <a:pt x="4624" y="4133"/>
                  </a:cubicBezTo>
                  <a:cubicBezTo>
                    <a:pt x="4621" y="4131"/>
                    <a:pt x="4619" y="4129"/>
                    <a:pt x="4617" y="4127"/>
                  </a:cubicBezTo>
                  <a:cubicBezTo>
                    <a:pt x="4181" y="4556"/>
                    <a:pt x="4181" y="4556"/>
                    <a:pt x="4181" y="4556"/>
                  </a:cubicBezTo>
                  <a:cubicBezTo>
                    <a:pt x="3890" y="4450"/>
                    <a:pt x="3890" y="4450"/>
                    <a:pt x="3890" y="4450"/>
                  </a:cubicBezTo>
                  <a:cubicBezTo>
                    <a:pt x="3509" y="4310"/>
                    <a:pt x="3509" y="4310"/>
                    <a:pt x="3509" y="4310"/>
                  </a:cubicBezTo>
                  <a:cubicBezTo>
                    <a:pt x="3509" y="4308"/>
                    <a:pt x="3510" y="4305"/>
                    <a:pt x="3511" y="4303"/>
                  </a:cubicBezTo>
                  <a:cubicBezTo>
                    <a:pt x="3512" y="4296"/>
                    <a:pt x="3511" y="4290"/>
                    <a:pt x="3511" y="4284"/>
                  </a:cubicBezTo>
                  <a:cubicBezTo>
                    <a:pt x="4579" y="4081"/>
                    <a:pt x="4579" y="4081"/>
                    <a:pt x="4579" y="4081"/>
                  </a:cubicBezTo>
                  <a:cubicBezTo>
                    <a:pt x="4578" y="4079"/>
                    <a:pt x="4576" y="4076"/>
                    <a:pt x="4575" y="4074"/>
                  </a:cubicBezTo>
                  <a:cubicBezTo>
                    <a:pt x="3509" y="4276"/>
                    <a:pt x="3509" y="4276"/>
                    <a:pt x="3509" y="4276"/>
                  </a:cubicBezTo>
                  <a:cubicBezTo>
                    <a:pt x="3504" y="4253"/>
                    <a:pt x="3487" y="4236"/>
                    <a:pt x="3464" y="4229"/>
                  </a:cubicBezTo>
                  <a:cubicBezTo>
                    <a:pt x="3585" y="3674"/>
                    <a:pt x="3585" y="3674"/>
                    <a:pt x="3585" y="3674"/>
                  </a:cubicBezTo>
                  <a:cubicBezTo>
                    <a:pt x="3632" y="3458"/>
                    <a:pt x="3632" y="3458"/>
                    <a:pt x="3632" y="3458"/>
                  </a:cubicBezTo>
                  <a:cubicBezTo>
                    <a:pt x="3635" y="3459"/>
                    <a:pt x="3639" y="3459"/>
                    <a:pt x="3642" y="3459"/>
                  </a:cubicBezTo>
                  <a:cubicBezTo>
                    <a:pt x="3664" y="3459"/>
                    <a:pt x="3684" y="3448"/>
                    <a:pt x="3696" y="3430"/>
                  </a:cubicBezTo>
                  <a:cubicBezTo>
                    <a:pt x="4541" y="3924"/>
                    <a:pt x="4541" y="3924"/>
                    <a:pt x="4541" y="3924"/>
                  </a:cubicBezTo>
                  <a:cubicBezTo>
                    <a:pt x="4541" y="3921"/>
                    <a:pt x="4541" y="3918"/>
                    <a:pt x="4541" y="3915"/>
                  </a:cubicBezTo>
                  <a:cubicBezTo>
                    <a:pt x="3700" y="3423"/>
                    <a:pt x="3700" y="3423"/>
                    <a:pt x="3700" y="3423"/>
                  </a:cubicBezTo>
                  <a:cubicBezTo>
                    <a:pt x="3703" y="3417"/>
                    <a:pt x="3705" y="3411"/>
                    <a:pt x="3707" y="3404"/>
                  </a:cubicBezTo>
                  <a:cubicBezTo>
                    <a:pt x="3709" y="3389"/>
                    <a:pt x="3706" y="3374"/>
                    <a:pt x="3699" y="3362"/>
                  </a:cubicBezTo>
                  <a:cubicBezTo>
                    <a:pt x="4396" y="2915"/>
                    <a:pt x="4396" y="2915"/>
                    <a:pt x="4396" y="2915"/>
                  </a:cubicBezTo>
                  <a:cubicBezTo>
                    <a:pt x="4406" y="2928"/>
                    <a:pt x="4420" y="2938"/>
                    <a:pt x="4438" y="2941"/>
                  </a:cubicBezTo>
                  <a:cubicBezTo>
                    <a:pt x="4441" y="2941"/>
                    <a:pt x="4445" y="2942"/>
                    <a:pt x="4448" y="2942"/>
                  </a:cubicBezTo>
                  <a:cubicBezTo>
                    <a:pt x="4452" y="2942"/>
                    <a:pt x="4457" y="2941"/>
                    <a:pt x="4461" y="2940"/>
                  </a:cubicBezTo>
                  <a:cubicBezTo>
                    <a:pt x="4666" y="3725"/>
                    <a:pt x="4666" y="3725"/>
                    <a:pt x="4666" y="3725"/>
                  </a:cubicBezTo>
                  <a:cubicBezTo>
                    <a:pt x="4669" y="3724"/>
                    <a:pt x="4671" y="3722"/>
                    <a:pt x="4674" y="3721"/>
                  </a:cubicBezTo>
                  <a:cubicBezTo>
                    <a:pt x="4469" y="2938"/>
                    <a:pt x="4469" y="2938"/>
                    <a:pt x="4469" y="2938"/>
                  </a:cubicBezTo>
                  <a:cubicBezTo>
                    <a:pt x="4482" y="2934"/>
                    <a:pt x="4494" y="2925"/>
                    <a:pt x="4502" y="2914"/>
                  </a:cubicBezTo>
                  <a:cubicBezTo>
                    <a:pt x="4621" y="2987"/>
                    <a:pt x="4621" y="2987"/>
                    <a:pt x="4621" y="2987"/>
                  </a:cubicBezTo>
                  <a:cubicBezTo>
                    <a:pt x="4731" y="3055"/>
                    <a:pt x="4731" y="3055"/>
                    <a:pt x="4731" y="3055"/>
                  </a:cubicBezTo>
                  <a:cubicBezTo>
                    <a:pt x="4727" y="3098"/>
                    <a:pt x="4757" y="3138"/>
                    <a:pt x="4801" y="3146"/>
                  </a:cubicBezTo>
                  <a:cubicBezTo>
                    <a:pt x="4806" y="3146"/>
                    <a:pt x="4810" y="3147"/>
                    <a:pt x="4815" y="3147"/>
                  </a:cubicBezTo>
                  <a:cubicBezTo>
                    <a:pt x="4831" y="3147"/>
                    <a:pt x="4846" y="3142"/>
                    <a:pt x="4860" y="3134"/>
                  </a:cubicBezTo>
                  <a:cubicBezTo>
                    <a:pt x="4931" y="3178"/>
                    <a:pt x="4931" y="3178"/>
                    <a:pt x="4931" y="3178"/>
                  </a:cubicBezTo>
                  <a:cubicBezTo>
                    <a:pt x="4844" y="3696"/>
                    <a:pt x="4844" y="3696"/>
                    <a:pt x="4844" y="3696"/>
                  </a:cubicBezTo>
                  <a:cubicBezTo>
                    <a:pt x="4847" y="3697"/>
                    <a:pt x="4851" y="3697"/>
                    <a:pt x="4854" y="3698"/>
                  </a:cubicBezTo>
                  <a:cubicBezTo>
                    <a:pt x="4939" y="3183"/>
                    <a:pt x="4939" y="3183"/>
                    <a:pt x="4939" y="3183"/>
                  </a:cubicBezTo>
                  <a:cubicBezTo>
                    <a:pt x="5007" y="3224"/>
                    <a:pt x="5007" y="3224"/>
                    <a:pt x="5007" y="3224"/>
                  </a:cubicBezTo>
                  <a:cubicBezTo>
                    <a:pt x="4998" y="3235"/>
                    <a:pt x="4992" y="3248"/>
                    <a:pt x="4989" y="3263"/>
                  </a:cubicBezTo>
                  <a:cubicBezTo>
                    <a:pt x="4983" y="3299"/>
                    <a:pt x="5000" y="3332"/>
                    <a:pt x="5029" y="3350"/>
                  </a:cubicBezTo>
                  <a:cubicBezTo>
                    <a:pt x="4885" y="3708"/>
                    <a:pt x="4885" y="3708"/>
                    <a:pt x="4885" y="3708"/>
                  </a:cubicBezTo>
                  <a:cubicBezTo>
                    <a:pt x="4888" y="3709"/>
                    <a:pt x="4890" y="3710"/>
                    <a:pt x="4893" y="3711"/>
                  </a:cubicBezTo>
                  <a:cubicBezTo>
                    <a:pt x="5037" y="3354"/>
                    <a:pt x="5037" y="3354"/>
                    <a:pt x="5037" y="3354"/>
                  </a:cubicBezTo>
                  <a:cubicBezTo>
                    <a:pt x="5044" y="3357"/>
                    <a:pt x="5051" y="3360"/>
                    <a:pt x="5059" y="3361"/>
                  </a:cubicBezTo>
                  <a:cubicBezTo>
                    <a:pt x="5064" y="3362"/>
                    <a:pt x="5069" y="3362"/>
                    <a:pt x="5073" y="3362"/>
                  </a:cubicBezTo>
                  <a:cubicBezTo>
                    <a:pt x="5086" y="3362"/>
                    <a:pt x="5098" y="3359"/>
                    <a:pt x="5108" y="3354"/>
                  </a:cubicBezTo>
                  <a:cubicBezTo>
                    <a:pt x="5235" y="3597"/>
                    <a:pt x="5235" y="3597"/>
                    <a:pt x="5235" y="3597"/>
                  </a:cubicBezTo>
                  <a:cubicBezTo>
                    <a:pt x="5211" y="3611"/>
                    <a:pt x="5192" y="3635"/>
                    <a:pt x="5187" y="3666"/>
                  </a:cubicBezTo>
                  <a:cubicBezTo>
                    <a:pt x="5183" y="3689"/>
                    <a:pt x="5189" y="3712"/>
                    <a:pt x="5200" y="3732"/>
                  </a:cubicBezTo>
                  <a:cubicBezTo>
                    <a:pt x="5018" y="3827"/>
                    <a:pt x="5018" y="3827"/>
                    <a:pt x="5018" y="3827"/>
                  </a:cubicBezTo>
                  <a:cubicBezTo>
                    <a:pt x="5020" y="3829"/>
                    <a:pt x="5021" y="3832"/>
                    <a:pt x="5022" y="3835"/>
                  </a:cubicBezTo>
                  <a:cubicBezTo>
                    <a:pt x="5205" y="3739"/>
                    <a:pt x="5205" y="3739"/>
                    <a:pt x="5205" y="3739"/>
                  </a:cubicBezTo>
                  <a:cubicBezTo>
                    <a:pt x="5210" y="3746"/>
                    <a:pt x="5215" y="3752"/>
                    <a:pt x="5221" y="3757"/>
                  </a:cubicBezTo>
                  <a:cubicBezTo>
                    <a:pt x="5041" y="4001"/>
                    <a:pt x="5041" y="4001"/>
                    <a:pt x="5041" y="4001"/>
                  </a:cubicBezTo>
                  <a:cubicBezTo>
                    <a:pt x="5039" y="4010"/>
                    <a:pt x="5037" y="4018"/>
                    <a:pt x="5034" y="4027"/>
                  </a:cubicBezTo>
                  <a:cubicBezTo>
                    <a:pt x="5229" y="3763"/>
                    <a:pt x="5229" y="3763"/>
                    <a:pt x="5229" y="3763"/>
                  </a:cubicBezTo>
                  <a:cubicBezTo>
                    <a:pt x="5240" y="3771"/>
                    <a:pt x="5254" y="3777"/>
                    <a:pt x="5269" y="3780"/>
                  </a:cubicBezTo>
                  <a:cubicBezTo>
                    <a:pt x="5274" y="3780"/>
                    <a:pt x="5280" y="3781"/>
                    <a:pt x="5285" y="3781"/>
                  </a:cubicBezTo>
                  <a:cubicBezTo>
                    <a:pt x="5333" y="3781"/>
                    <a:pt x="5375" y="3747"/>
                    <a:pt x="5383" y="3698"/>
                  </a:cubicBezTo>
                  <a:cubicBezTo>
                    <a:pt x="5392" y="3644"/>
                    <a:pt x="5355" y="3593"/>
                    <a:pt x="5301" y="3584"/>
                  </a:cubicBezTo>
                  <a:cubicBezTo>
                    <a:pt x="5298" y="3584"/>
                    <a:pt x="5294" y="3584"/>
                    <a:pt x="5291" y="3583"/>
                  </a:cubicBezTo>
                  <a:cubicBezTo>
                    <a:pt x="5303" y="2080"/>
                    <a:pt x="5303" y="2080"/>
                    <a:pt x="5303" y="2080"/>
                  </a:cubicBezTo>
                  <a:cubicBezTo>
                    <a:pt x="5344" y="2074"/>
                    <a:pt x="5379" y="2042"/>
                    <a:pt x="5386" y="1999"/>
                  </a:cubicBezTo>
                  <a:cubicBezTo>
                    <a:pt x="5395" y="1945"/>
                    <a:pt x="5359" y="1894"/>
                    <a:pt x="5305" y="1885"/>
                  </a:cubicBezTo>
                  <a:cubicBezTo>
                    <a:pt x="5299" y="1884"/>
                    <a:pt x="5294" y="1884"/>
                    <a:pt x="5289" y="1884"/>
                  </a:cubicBezTo>
                  <a:cubicBezTo>
                    <a:pt x="5269" y="1884"/>
                    <a:pt x="5251" y="1890"/>
                    <a:pt x="5235" y="1900"/>
                  </a:cubicBezTo>
                  <a:cubicBezTo>
                    <a:pt x="4377" y="699"/>
                    <a:pt x="4377" y="699"/>
                    <a:pt x="4377" y="699"/>
                  </a:cubicBezTo>
                  <a:cubicBezTo>
                    <a:pt x="4392" y="685"/>
                    <a:pt x="4403" y="666"/>
                    <a:pt x="4407" y="644"/>
                  </a:cubicBezTo>
                  <a:cubicBezTo>
                    <a:pt x="4416" y="590"/>
                    <a:pt x="4379" y="539"/>
                    <a:pt x="4325" y="530"/>
                  </a:cubicBezTo>
                  <a:cubicBezTo>
                    <a:pt x="4320" y="529"/>
                    <a:pt x="4314" y="528"/>
                    <a:pt x="4309" y="528"/>
                  </a:cubicBezTo>
                  <a:cubicBezTo>
                    <a:pt x="4269" y="528"/>
                    <a:pt x="4233" y="553"/>
                    <a:pt x="4218" y="590"/>
                  </a:cubicBezTo>
                  <a:cubicBezTo>
                    <a:pt x="2788" y="113"/>
                    <a:pt x="2788" y="113"/>
                    <a:pt x="2788" y="113"/>
                  </a:cubicBezTo>
                  <a:cubicBezTo>
                    <a:pt x="2796" y="60"/>
                    <a:pt x="2760" y="10"/>
                    <a:pt x="2707" y="1"/>
                  </a:cubicBezTo>
                  <a:cubicBezTo>
                    <a:pt x="2701" y="0"/>
                    <a:pt x="2696" y="0"/>
                    <a:pt x="2691" y="0"/>
                  </a:cubicBezTo>
                </a:path>
              </a:pathLst>
            </a:custGeom>
            <a:solidFill>
              <a:schemeClr val="tx1">
                <a:lumMod val="50000"/>
                <a:lumOff val="50000"/>
                <a:alpha val="20000"/>
              </a:schemeClr>
            </a:solidFill>
            <a:ln>
              <a:noFill/>
            </a:ln>
          </p:spPr>
          <p:txBody>
            <a:bodyPr anchor="ctr">
              <a:normAutofit/>
            </a:bodyPr>
            <a:lstStyle/>
            <a:p>
              <a:pPr algn="ctr"/>
              <a:endParaRPr/>
            </a:p>
          </p:txBody>
        </p:sp>
        <p:sp>
          <p:nvSpPr>
            <p:cNvPr id="41" name="ïšlïḋê"/>
            <p:cNvSpPr/>
            <p:nvPr>
              <p:custDataLst>
                <p:tags r:id="rId44"/>
              </p:custDataLst>
            </p:nvPr>
          </p:nvSpPr>
          <p:spPr bwMode="auto">
            <a:xfrm>
              <a:off x="7103" y="3342"/>
              <a:ext cx="5171" cy="5158"/>
            </a:xfrm>
            <a:custGeom>
              <a:avLst/>
              <a:gdLst>
                <a:gd name="T0" fmla="*/ 328 w 2432"/>
                <a:gd name="T1" fmla="*/ 386 h 2429"/>
                <a:gd name="T2" fmla="*/ 1409 w 2432"/>
                <a:gd name="T3" fmla="*/ 2429 h 2429"/>
                <a:gd name="T4" fmla="*/ 2015 w 2432"/>
                <a:gd name="T5" fmla="*/ 2039 h 2429"/>
                <a:gd name="T6" fmla="*/ 418 w 2432"/>
                <a:gd name="T7" fmla="*/ 382 h 2429"/>
                <a:gd name="T8" fmla="*/ 270 w 2432"/>
                <a:gd name="T9" fmla="*/ 1168 h 2429"/>
                <a:gd name="T10" fmla="*/ 822 w 2432"/>
                <a:gd name="T11" fmla="*/ 375 h 2429"/>
                <a:gd name="T12" fmla="*/ 716 w 2432"/>
                <a:gd name="T13" fmla="*/ 1768 h 2429"/>
                <a:gd name="T14" fmla="*/ 2103 w 2432"/>
                <a:gd name="T15" fmla="*/ 669 h 2429"/>
                <a:gd name="T16" fmla="*/ 1096 w 2432"/>
                <a:gd name="T17" fmla="*/ 528 h 2429"/>
                <a:gd name="T18" fmla="*/ 1805 w 2432"/>
                <a:gd name="T19" fmla="*/ 793 h 2429"/>
                <a:gd name="T20" fmla="*/ 494 w 2432"/>
                <a:gd name="T21" fmla="*/ 1240 h 2429"/>
                <a:gd name="T22" fmla="*/ 671 w 2432"/>
                <a:gd name="T23" fmla="*/ 1423 h 2429"/>
                <a:gd name="T24" fmla="*/ 1658 w 2432"/>
                <a:gd name="T25" fmla="*/ 664 h 2429"/>
                <a:gd name="T26" fmla="*/ 1372 w 2432"/>
                <a:gd name="T27" fmla="*/ 1224 h 2429"/>
                <a:gd name="T28" fmla="*/ 1634 w 2432"/>
                <a:gd name="T29" fmla="*/ 1377 h 2429"/>
                <a:gd name="T30" fmla="*/ 1360 w 2432"/>
                <a:gd name="T31" fmla="*/ 1283 h 2429"/>
                <a:gd name="T32" fmla="*/ 1660 w 2432"/>
                <a:gd name="T33" fmla="*/ 1363 h 2429"/>
                <a:gd name="T34" fmla="*/ 811 w 2432"/>
                <a:gd name="T35" fmla="*/ 705 h 2429"/>
                <a:gd name="T36" fmla="*/ 1941 w 2432"/>
                <a:gd name="T37" fmla="*/ 1103 h 2429"/>
                <a:gd name="T38" fmla="*/ 384 w 2432"/>
                <a:gd name="T39" fmla="*/ 1228 h 2429"/>
                <a:gd name="T40" fmla="*/ 1472 w 2432"/>
                <a:gd name="T41" fmla="*/ 414 h 2429"/>
                <a:gd name="T42" fmla="*/ 1174 w 2432"/>
                <a:gd name="T43" fmla="*/ 410 h 2429"/>
                <a:gd name="T44" fmla="*/ 496 w 2432"/>
                <a:gd name="T45" fmla="*/ 1219 h 2429"/>
                <a:gd name="T46" fmla="*/ 676 w 2432"/>
                <a:gd name="T47" fmla="*/ 1439 h 2429"/>
                <a:gd name="T48" fmla="*/ 878 w 2432"/>
                <a:gd name="T49" fmla="*/ 1366 h 2429"/>
                <a:gd name="T50" fmla="*/ 1709 w 2432"/>
                <a:gd name="T51" fmla="*/ 681 h 2429"/>
                <a:gd name="T52" fmla="*/ 516 w 2432"/>
                <a:gd name="T53" fmla="*/ 783 h 2429"/>
                <a:gd name="T54" fmla="*/ 2168 w 2432"/>
                <a:gd name="T55" fmla="*/ 913 h 2429"/>
                <a:gd name="T56" fmla="*/ 1324 w 2432"/>
                <a:gd name="T57" fmla="*/ 223 h 2429"/>
                <a:gd name="T58" fmla="*/ 377 w 2432"/>
                <a:gd name="T59" fmla="*/ 607 h 2429"/>
                <a:gd name="T60" fmla="*/ 419 w 2432"/>
                <a:gd name="T61" fmla="*/ 1868 h 2429"/>
                <a:gd name="T62" fmla="*/ 2150 w 2432"/>
                <a:gd name="T63" fmla="*/ 1610 h 2429"/>
                <a:gd name="T64" fmla="*/ 1978 w 2432"/>
                <a:gd name="T65" fmla="*/ 1143 h 2429"/>
                <a:gd name="T66" fmla="*/ 1564 w 2432"/>
                <a:gd name="T67" fmla="*/ 380 h 2429"/>
                <a:gd name="T68" fmla="*/ 372 w 2432"/>
                <a:gd name="T69" fmla="*/ 600 h 2429"/>
                <a:gd name="T70" fmla="*/ 278 w 2432"/>
                <a:gd name="T71" fmla="*/ 1166 h 2429"/>
                <a:gd name="T72" fmla="*/ 687 w 2432"/>
                <a:gd name="T73" fmla="*/ 2120 h 2429"/>
                <a:gd name="T74" fmla="*/ 763 w 2432"/>
                <a:gd name="T75" fmla="*/ 1784 h 2429"/>
                <a:gd name="T76" fmla="*/ 1762 w 2432"/>
                <a:gd name="T77" fmla="*/ 333 h 2429"/>
                <a:gd name="T78" fmla="*/ 394 w 2432"/>
                <a:gd name="T79" fmla="*/ 535 h 2429"/>
                <a:gd name="T80" fmla="*/ 1280 w 2432"/>
                <a:gd name="T81" fmla="*/ 2015 h 2429"/>
                <a:gd name="T82" fmla="*/ 1985 w 2432"/>
                <a:gd name="T83" fmla="*/ 1139 h 2429"/>
                <a:gd name="T84" fmla="*/ 2196 w 2432"/>
                <a:gd name="T85" fmla="*/ 1202 h 2429"/>
                <a:gd name="T86" fmla="*/ 720 w 2432"/>
                <a:gd name="T87" fmla="*/ 1775 h 2429"/>
                <a:gd name="T88" fmla="*/ 2251 w 2432"/>
                <a:gd name="T89" fmla="*/ 1277 h 2429"/>
                <a:gd name="T90" fmla="*/ 2257 w 2432"/>
                <a:gd name="T91" fmla="*/ 713 h 2429"/>
                <a:gd name="T92" fmla="*/ 712 w 2432"/>
                <a:gd name="T93" fmla="*/ 307 h 2429"/>
                <a:gd name="T94" fmla="*/ 1233 w 2432"/>
                <a:gd name="T95" fmla="*/ 2266 h 2429"/>
                <a:gd name="T96" fmla="*/ 2042 w 2432"/>
                <a:gd name="T97" fmla="*/ 1830 h 2429"/>
                <a:gd name="T98" fmla="*/ 2181 w 2432"/>
                <a:gd name="T99" fmla="*/ 1624 h 2429"/>
                <a:gd name="T100" fmla="*/ 2114 w 2432"/>
                <a:gd name="T101" fmla="*/ 615 h 2429"/>
                <a:gd name="T102" fmla="*/ 1743 w 2432"/>
                <a:gd name="T103" fmla="*/ 257 h 2429"/>
                <a:gd name="T104" fmla="*/ 1724 w 2432"/>
                <a:gd name="T105" fmla="*/ 238 h 2429"/>
                <a:gd name="T106" fmla="*/ 709 w 2432"/>
                <a:gd name="T107" fmla="*/ 299 h 2429"/>
                <a:gd name="T108" fmla="*/ 164 w 2432"/>
                <a:gd name="T109" fmla="*/ 909 h 2429"/>
                <a:gd name="T110" fmla="*/ 411 w 2432"/>
                <a:gd name="T111" fmla="*/ 1946 h 2429"/>
                <a:gd name="T112" fmla="*/ 965 w 2432"/>
                <a:gd name="T113" fmla="*/ 2226 h 2429"/>
                <a:gd name="T114" fmla="*/ 1365 w 2432"/>
                <a:gd name="T115" fmla="*/ 2373 h 2429"/>
                <a:gd name="T116" fmla="*/ 1782 w 2432"/>
                <a:gd name="T117" fmla="*/ 2112 h 2429"/>
                <a:gd name="T118" fmla="*/ 2306 w 2432"/>
                <a:gd name="T119" fmla="*/ 124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32" h="2429">
                  <a:moveTo>
                    <a:pt x="2387" y="1355"/>
                  </a:moveTo>
                  <a:cubicBezTo>
                    <a:pt x="2386" y="1355"/>
                    <a:pt x="2385" y="1355"/>
                    <a:pt x="2384" y="1355"/>
                  </a:cubicBezTo>
                  <a:cubicBezTo>
                    <a:pt x="2282" y="711"/>
                    <a:pt x="2282" y="711"/>
                    <a:pt x="2282" y="711"/>
                  </a:cubicBezTo>
                  <a:cubicBezTo>
                    <a:pt x="2300" y="705"/>
                    <a:pt x="2312" y="688"/>
                    <a:pt x="2312" y="669"/>
                  </a:cubicBezTo>
                  <a:cubicBezTo>
                    <a:pt x="2312" y="644"/>
                    <a:pt x="2291" y="624"/>
                    <a:pt x="2267" y="624"/>
                  </a:cubicBezTo>
                  <a:cubicBezTo>
                    <a:pt x="2256" y="624"/>
                    <a:pt x="2246" y="628"/>
                    <a:pt x="2238" y="635"/>
                  </a:cubicBezTo>
                  <a:cubicBezTo>
                    <a:pt x="1785" y="182"/>
                    <a:pt x="1785" y="182"/>
                    <a:pt x="1785" y="182"/>
                  </a:cubicBezTo>
                  <a:cubicBezTo>
                    <a:pt x="1791" y="175"/>
                    <a:pt x="1794" y="166"/>
                    <a:pt x="1794" y="157"/>
                  </a:cubicBezTo>
                  <a:cubicBezTo>
                    <a:pt x="1794" y="132"/>
                    <a:pt x="1773" y="111"/>
                    <a:pt x="1748" y="111"/>
                  </a:cubicBezTo>
                  <a:cubicBezTo>
                    <a:pt x="1728" y="111"/>
                    <a:pt x="1710" y="125"/>
                    <a:pt x="1705" y="145"/>
                  </a:cubicBezTo>
                  <a:cubicBezTo>
                    <a:pt x="1060" y="43"/>
                    <a:pt x="1060" y="43"/>
                    <a:pt x="1060" y="43"/>
                  </a:cubicBezTo>
                  <a:cubicBezTo>
                    <a:pt x="1059" y="19"/>
                    <a:pt x="1039" y="0"/>
                    <a:pt x="1015" y="0"/>
                  </a:cubicBezTo>
                  <a:cubicBezTo>
                    <a:pt x="990" y="0"/>
                    <a:pt x="970" y="20"/>
                    <a:pt x="970" y="45"/>
                  </a:cubicBezTo>
                  <a:cubicBezTo>
                    <a:pt x="970" y="52"/>
                    <a:pt x="971" y="59"/>
                    <a:pt x="975" y="66"/>
                  </a:cubicBezTo>
                  <a:cubicBezTo>
                    <a:pt x="407" y="355"/>
                    <a:pt x="407" y="355"/>
                    <a:pt x="407" y="355"/>
                  </a:cubicBezTo>
                  <a:cubicBezTo>
                    <a:pt x="398" y="346"/>
                    <a:pt x="386" y="340"/>
                    <a:pt x="373" y="340"/>
                  </a:cubicBezTo>
                  <a:cubicBezTo>
                    <a:pt x="349" y="340"/>
                    <a:pt x="328" y="361"/>
                    <a:pt x="328" y="386"/>
                  </a:cubicBezTo>
                  <a:cubicBezTo>
                    <a:pt x="328" y="401"/>
                    <a:pt x="336" y="415"/>
                    <a:pt x="348" y="423"/>
                  </a:cubicBezTo>
                  <a:cubicBezTo>
                    <a:pt x="62" y="985"/>
                    <a:pt x="62" y="985"/>
                    <a:pt x="62" y="985"/>
                  </a:cubicBezTo>
                  <a:cubicBezTo>
                    <a:pt x="57" y="982"/>
                    <a:pt x="51" y="981"/>
                    <a:pt x="45" y="981"/>
                  </a:cubicBezTo>
                  <a:cubicBezTo>
                    <a:pt x="20" y="981"/>
                    <a:pt x="0" y="1001"/>
                    <a:pt x="0" y="1026"/>
                  </a:cubicBezTo>
                  <a:cubicBezTo>
                    <a:pt x="0" y="1051"/>
                    <a:pt x="20" y="1071"/>
                    <a:pt x="45" y="1071"/>
                  </a:cubicBezTo>
                  <a:cubicBezTo>
                    <a:pt x="46" y="1071"/>
                    <a:pt x="47" y="1071"/>
                    <a:pt x="48" y="1071"/>
                  </a:cubicBezTo>
                  <a:cubicBezTo>
                    <a:pt x="145" y="1686"/>
                    <a:pt x="145" y="1686"/>
                    <a:pt x="145" y="1686"/>
                  </a:cubicBezTo>
                  <a:cubicBezTo>
                    <a:pt x="124" y="1690"/>
                    <a:pt x="109" y="1709"/>
                    <a:pt x="109" y="1731"/>
                  </a:cubicBezTo>
                  <a:cubicBezTo>
                    <a:pt x="109" y="1755"/>
                    <a:pt x="129" y="1776"/>
                    <a:pt x="154" y="1776"/>
                  </a:cubicBezTo>
                  <a:cubicBezTo>
                    <a:pt x="161" y="1776"/>
                    <a:pt x="167" y="1774"/>
                    <a:pt x="174" y="1771"/>
                  </a:cubicBezTo>
                  <a:cubicBezTo>
                    <a:pt x="640" y="2237"/>
                    <a:pt x="640" y="2237"/>
                    <a:pt x="640" y="2237"/>
                  </a:cubicBezTo>
                  <a:cubicBezTo>
                    <a:pt x="635" y="2244"/>
                    <a:pt x="633" y="2252"/>
                    <a:pt x="633" y="2261"/>
                  </a:cubicBezTo>
                  <a:cubicBezTo>
                    <a:pt x="633" y="2286"/>
                    <a:pt x="653" y="2306"/>
                    <a:pt x="678" y="2306"/>
                  </a:cubicBezTo>
                  <a:cubicBezTo>
                    <a:pt x="696" y="2306"/>
                    <a:pt x="712" y="2296"/>
                    <a:pt x="719" y="2279"/>
                  </a:cubicBezTo>
                  <a:cubicBezTo>
                    <a:pt x="1364" y="2381"/>
                    <a:pt x="1364" y="2381"/>
                    <a:pt x="1364" y="2381"/>
                  </a:cubicBezTo>
                  <a:cubicBezTo>
                    <a:pt x="1364" y="2382"/>
                    <a:pt x="1364" y="2383"/>
                    <a:pt x="1364" y="2383"/>
                  </a:cubicBezTo>
                  <a:cubicBezTo>
                    <a:pt x="1364" y="2408"/>
                    <a:pt x="1384" y="2429"/>
                    <a:pt x="1409" y="2429"/>
                  </a:cubicBezTo>
                  <a:cubicBezTo>
                    <a:pt x="1434" y="2429"/>
                    <a:pt x="1454" y="2408"/>
                    <a:pt x="1454" y="2383"/>
                  </a:cubicBezTo>
                  <a:cubicBezTo>
                    <a:pt x="1454" y="2377"/>
                    <a:pt x="1452" y="2370"/>
                    <a:pt x="1449" y="2364"/>
                  </a:cubicBezTo>
                  <a:cubicBezTo>
                    <a:pt x="2027" y="2069"/>
                    <a:pt x="2027" y="2069"/>
                    <a:pt x="2027" y="2069"/>
                  </a:cubicBezTo>
                  <a:cubicBezTo>
                    <a:pt x="2035" y="2079"/>
                    <a:pt x="2047" y="2084"/>
                    <a:pt x="2060" y="2084"/>
                  </a:cubicBezTo>
                  <a:cubicBezTo>
                    <a:pt x="2085" y="2084"/>
                    <a:pt x="2105" y="2064"/>
                    <a:pt x="2105" y="2039"/>
                  </a:cubicBezTo>
                  <a:cubicBezTo>
                    <a:pt x="2105" y="2023"/>
                    <a:pt x="2097" y="2009"/>
                    <a:pt x="2084" y="2001"/>
                  </a:cubicBezTo>
                  <a:cubicBezTo>
                    <a:pt x="2369" y="1441"/>
                    <a:pt x="2369" y="1441"/>
                    <a:pt x="2369" y="1441"/>
                  </a:cubicBezTo>
                  <a:cubicBezTo>
                    <a:pt x="2375" y="1444"/>
                    <a:pt x="2381" y="1445"/>
                    <a:pt x="2387" y="1445"/>
                  </a:cubicBezTo>
                  <a:cubicBezTo>
                    <a:pt x="2411" y="1445"/>
                    <a:pt x="2432" y="1425"/>
                    <a:pt x="2432" y="1400"/>
                  </a:cubicBezTo>
                  <a:cubicBezTo>
                    <a:pt x="2432" y="1375"/>
                    <a:pt x="2411" y="1355"/>
                    <a:pt x="2387" y="1355"/>
                  </a:cubicBezTo>
                  <a:close/>
                  <a:moveTo>
                    <a:pt x="2016" y="2046"/>
                  </a:moveTo>
                  <a:cubicBezTo>
                    <a:pt x="1850" y="2072"/>
                    <a:pt x="1850" y="2072"/>
                    <a:pt x="1850" y="2072"/>
                  </a:cubicBezTo>
                  <a:cubicBezTo>
                    <a:pt x="1849" y="2067"/>
                    <a:pt x="1847" y="2063"/>
                    <a:pt x="1844" y="2059"/>
                  </a:cubicBezTo>
                  <a:cubicBezTo>
                    <a:pt x="2017" y="1899"/>
                    <a:pt x="2017" y="1899"/>
                    <a:pt x="2017" y="1899"/>
                  </a:cubicBezTo>
                  <a:cubicBezTo>
                    <a:pt x="2024" y="1905"/>
                    <a:pt x="2033" y="1909"/>
                    <a:pt x="2042" y="1909"/>
                  </a:cubicBezTo>
                  <a:cubicBezTo>
                    <a:pt x="2051" y="1995"/>
                    <a:pt x="2051" y="1995"/>
                    <a:pt x="2051" y="1995"/>
                  </a:cubicBezTo>
                  <a:cubicBezTo>
                    <a:pt x="2030" y="1999"/>
                    <a:pt x="2015" y="2017"/>
                    <a:pt x="2015" y="2039"/>
                  </a:cubicBezTo>
                  <a:cubicBezTo>
                    <a:pt x="2015" y="2041"/>
                    <a:pt x="2015" y="2044"/>
                    <a:pt x="2016" y="2046"/>
                  </a:cubicBezTo>
                  <a:close/>
                  <a:moveTo>
                    <a:pt x="1225" y="2310"/>
                  </a:moveTo>
                  <a:cubicBezTo>
                    <a:pt x="1227" y="2308"/>
                    <a:pt x="1229" y="2306"/>
                    <a:pt x="1231" y="2303"/>
                  </a:cubicBezTo>
                  <a:cubicBezTo>
                    <a:pt x="1321" y="2346"/>
                    <a:pt x="1321" y="2346"/>
                    <a:pt x="1321" y="2346"/>
                  </a:cubicBezTo>
                  <a:lnTo>
                    <a:pt x="1225" y="2310"/>
                  </a:lnTo>
                  <a:close/>
                  <a:moveTo>
                    <a:pt x="79" y="1056"/>
                  </a:moveTo>
                  <a:cubicBezTo>
                    <a:pt x="164" y="1119"/>
                    <a:pt x="164" y="1119"/>
                    <a:pt x="164" y="1119"/>
                  </a:cubicBezTo>
                  <a:cubicBezTo>
                    <a:pt x="164" y="1503"/>
                    <a:pt x="164" y="1503"/>
                    <a:pt x="164" y="1503"/>
                  </a:cubicBezTo>
                  <a:cubicBezTo>
                    <a:pt x="157" y="1505"/>
                    <a:pt x="150" y="1508"/>
                    <a:pt x="144" y="1514"/>
                  </a:cubicBezTo>
                  <a:cubicBezTo>
                    <a:pt x="129" y="1530"/>
                    <a:pt x="129" y="1556"/>
                    <a:pt x="144" y="1572"/>
                  </a:cubicBezTo>
                  <a:cubicBezTo>
                    <a:pt x="150" y="1577"/>
                    <a:pt x="157" y="1581"/>
                    <a:pt x="165" y="1583"/>
                  </a:cubicBezTo>
                  <a:cubicBezTo>
                    <a:pt x="155" y="1685"/>
                    <a:pt x="155" y="1685"/>
                    <a:pt x="155" y="1685"/>
                  </a:cubicBezTo>
                  <a:cubicBezTo>
                    <a:pt x="155" y="1685"/>
                    <a:pt x="154" y="1685"/>
                    <a:pt x="154" y="1685"/>
                  </a:cubicBezTo>
                  <a:cubicBezTo>
                    <a:pt x="154" y="1685"/>
                    <a:pt x="154" y="1685"/>
                    <a:pt x="153" y="1685"/>
                  </a:cubicBezTo>
                  <a:cubicBezTo>
                    <a:pt x="56" y="1070"/>
                    <a:pt x="56" y="1070"/>
                    <a:pt x="56" y="1070"/>
                  </a:cubicBezTo>
                  <a:cubicBezTo>
                    <a:pt x="65" y="1068"/>
                    <a:pt x="73" y="1063"/>
                    <a:pt x="79" y="1056"/>
                  </a:cubicBezTo>
                  <a:close/>
                  <a:moveTo>
                    <a:pt x="418" y="382"/>
                  </a:moveTo>
                  <a:cubicBezTo>
                    <a:pt x="518" y="364"/>
                    <a:pt x="518" y="364"/>
                    <a:pt x="518" y="364"/>
                  </a:cubicBezTo>
                  <a:cubicBezTo>
                    <a:pt x="519" y="368"/>
                    <a:pt x="521" y="373"/>
                    <a:pt x="524" y="377"/>
                  </a:cubicBezTo>
                  <a:cubicBezTo>
                    <a:pt x="381" y="509"/>
                    <a:pt x="381" y="509"/>
                    <a:pt x="381" y="509"/>
                  </a:cubicBezTo>
                  <a:cubicBezTo>
                    <a:pt x="374" y="503"/>
                    <a:pt x="365" y="499"/>
                    <a:pt x="355" y="499"/>
                  </a:cubicBezTo>
                  <a:cubicBezTo>
                    <a:pt x="334" y="499"/>
                    <a:pt x="316" y="517"/>
                    <a:pt x="316" y="538"/>
                  </a:cubicBezTo>
                  <a:cubicBezTo>
                    <a:pt x="316" y="557"/>
                    <a:pt x="330" y="573"/>
                    <a:pt x="348" y="576"/>
                  </a:cubicBezTo>
                  <a:cubicBezTo>
                    <a:pt x="343" y="639"/>
                    <a:pt x="343" y="639"/>
                    <a:pt x="343" y="639"/>
                  </a:cubicBezTo>
                  <a:cubicBezTo>
                    <a:pt x="200" y="837"/>
                    <a:pt x="200" y="837"/>
                    <a:pt x="200" y="837"/>
                  </a:cubicBezTo>
                  <a:cubicBezTo>
                    <a:pt x="184" y="826"/>
                    <a:pt x="162" y="828"/>
                    <a:pt x="148" y="842"/>
                  </a:cubicBezTo>
                  <a:cubicBezTo>
                    <a:pt x="133" y="858"/>
                    <a:pt x="132" y="883"/>
                    <a:pt x="148" y="899"/>
                  </a:cubicBezTo>
                  <a:cubicBezTo>
                    <a:pt x="71" y="989"/>
                    <a:pt x="71" y="989"/>
                    <a:pt x="71" y="989"/>
                  </a:cubicBezTo>
                  <a:cubicBezTo>
                    <a:pt x="71" y="989"/>
                    <a:pt x="70" y="989"/>
                    <a:pt x="69" y="988"/>
                  </a:cubicBezTo>
                  <a:cubicBezTo>
                    <a:pt x="356" y="427"/>
                    <a:pt x="356" y="427"/>
                    <a:pt x="356" y="427"/>
                  </a:cubicBezTo>
                  <a:cubicBezTo>
                    <a:pt x="361" y="429"/>
                    <a:pt x="367" y="431"/>
                    <a:pt x="373" y="431"/>
                  </a:cubicBezTo>
                  <a:cubicBezTo>
                    <a:pt x="398" y="431"/>
                    <a:pt x="419" y="410"/>
                    <a:pt x="419" y="386"/>
                  </a:cubicBezTo>
                  <a:cubicBezTo>
                    <a:pt x="419" y="384"/>
                    <a:pt x="419" y="383"/>
                    <a:pt x="418" y="382"/>
                  </a:cubicBezTo>
                  <a:close/>
                  <a:moveTo>
                    <a:pt x="270" y="1168"/>
                  </a:moveTo>
                  <a:cubicBezTo>
                    <a:pt x="265" y="1171"/>
                    <a:pt x="261" y="1174"/>
                    <a:pt x="257" y="1178"/>
                  </a:cubicBezTo>
                  <a:cubicBezTo>
                    <a:pt x="172" y="1115"/>
                    <a:pt x="172" y="1115"/>
                    <a:pt x="172" y="1115"/>
                  </a:cubicBezTo>
                  <a:cubicBezTo>
                    <a:pt x="172" y="911"/>
                    <a:pt x="172" y="911"/>
                    <a:pt x="172" y="911"/>
                  </a:cubicBezTo>
                  <a:cubicBezTo>
                    <a:pt x="177" y="912"/>
                    <a:pt x="181" y="912"/>
                    <a:pt x="186" y="911"/>
                  </a:cubicBezTo>
                  <a:lnTo>
                    <a:pt x="270" y="1168"/>
                  </a:lnTo>
                  <a:close/>
                  <a:moveTo>
                    <a:pt x="597" y="344"/>
                  </a:moveTo>
                  <a:cubicBezTo>
                    <a:pt x="638" y="331"/>
                    <a:pt x="638" y="331"/>
                    <a:pt x="638" y="331"/>
                  </a:cubicBezTo>
                  <a:cubicBezTo>
                    <a:pt x="642" y="342"/>
                    <a:pt x="650" y="350"/>
                    <a:pt x="661" y="354"/>
                  </a:cubicBezTo>
                  <a:cubicBezTo>
                    <a:pt x="663" y="359"/>
                    <a:pt x="663" y="359"/>
                    <a:pt x="663" y="359"/>
                  </a:cubicBezTo>
                  <a:cubicBezTo>
                    <a:pt x="598" y="353"/>
                    <a:pt x="598" y="353"/>
                    <a:pt x="598" y="353"/>
                  </a:cubicBezTo>
                  <a:cubicBezTo>
                    <a:pt x="598" y="350"/>
                    <a:pt x="597" y="347"/>
                    <a:pt x="597" y="344"/>
                  </a:cubicBezTo>
                  <a:close/>
                  <a:moveTo>
                    <a:pt x="822" y="375"/>
                  </a:moveTo>
                  <a:cubicBezTo>
                    <a:pt x="712" y="325"/>
                    <a:pt x="712" y="325"/>
                    <a:pt x="712" y="325"/>
                  </a:cubicBezTo>
                  <a:cubicBezTo>
                    <a:pt x="713" y="322"/>
                    <a:pt x="713" y="320"/>
                    <a:pt x="713" y="317"/>
                  </a:cubicBezTo>
                  <a:cubicBezTo>
                    <a:pt x="921" y="365"/>
                    <a:pt x="921" y="365"/>
                    <a:pt x="921" y="365"/>
                  </a:cubicBezTo>
                  <a:cubicBezTo>
                    <a:pt x="916" y="370"/>
                    <a:pt x="913" y="377"/>
                    <a:pt x="911" y="384"/>
                  </a:cubicBezTo>
                  <a:lnTo>
                    <a:pt x="822" y="375"/>
                  </a:lnTo>
                  <a:close/>
                  <a:moveTo>
                    <a:pt x="1972" y="466"/>
                  </a:moveTo>
                  <a:cubicBezTo>
                    <a:pt x="1923" y="499"/>
                    <a:pt x="1923" y="499"/>
                    <a:pt x="1923" y="499"/>
                  </a:cubicBezTo>
                  <a:cubicBezTo>
                    <a:pt x="1831" y="372"/>
                    <a:pt x="1831" y="372"/>
                    <a:pt x="1831" y="372"/>
                  </a:cubicBezTo>
                  <a:cubicBezTo>
                    <a:pt x="1834" y="369"/>
                    <a:pt x="1836" y="366"/>
                    <a:pt x="1838" y="362"/>
                  </a:cubicBezTo>
                  <a:cubicBezTo>
                    <a:pt x="1971" y="450"/>
                    <a:pt x="1971" y="450"/>
                    <a:pt x="1971" y="450"/>
                  </a:cubicBezTo>
                  <a:cubicBezTo>
                    <a:pt x="1970" y="453"/>
                    <a:pt x="1970" y="455"/>
                    <a:pt x="1970" y="458"/>
                  </a:cubicBezTo>
                  <a:cubicBezTo>
                    <a:pt x="1970" y="461"/>
                    <a:pt x="1970" y="463"/>
                    <a:pt x="1972" y="466"/>
                  </a:cubicBezTo>
                  <a:close/>
                  <a:moveTo>
                    <a:pt x="716" y="1768"/>
                  </a:moveTo>
                  <a:cubicBezTo>
                    <a:pt x="492" y="1770"/>
                    <a:pt x="492" y="1770"/>
                    <a:pt x="492" y="1770"/>
                  </a:cubicBezTo>
                  <a:cubicBezTo>
                    <a:pt x="491" y="1750"/>
                    <a:pt x="474" y="1735"/>
                    <a:pt x="454" y="1735"/>
                  </a:cubicBezTo>
                  <a:cubicBezTo>
                    <a:pt x="452" y="1735"/>
                    <a:pt x="451" y="1735"/>
                    <a:pt x="449" y="1735"/>
                  </a:cubicBezTo>
                  <a:cubicBezTo>
                    <a:pt x="435" y="1454"/>
                    <a:pt x="435" y="1454"/>
                    <a:pt x="435" y="1454"/>
                  </a:cubicBezTo>
                  <a:cubicBezTo>
                    <a:pt x="435" y="1454"/>
                    <a:pt x="435" y="1454"/>
                    <a:pt x="435" y="1454"/>
                  </a:cubicBezTo>
                  <a:cubicBezTo>
                    <a:pt x="442" y="1454"/>
                    <a:pt x="448" y="1452"/>
                    <a:pt x="453" y="1448"/>
                  </a:cubicBezTo>
                  <a:cubicBezTo>
                    <a:pt x="722" y="1739"/>
                    <a:pt x="722" y="1739"/>
                    <a:pt x="722" y="1739"/>
                  </a:cubicBezTo>
                  <a:cubicBezTo>
                    <a:pt x="717" y="1745"/>
                    <a:pt x="715" y="1751"/>
                    <a:pt x="715" y="1759"/>
                  </a:cubicBezTo>
                  <a:cubicBezTo>
                    <a:pt x="715" y="1762"/>
                    <a:pt x="715" y="1765"/>
                    <a:pt x="716" y="1768"/>
                  </a:cubicBezTo>
                  <a:close/>
                  <a:moveTo>
                    <a:pt x="1325" y="231"/>
                  </a:moveTo>
                  <a:cubicBezTo>
                    <a:pt x="1387" y="219"/>
                    <a:pt x="1387" y="219"/>
                    <a:pt x="1387" y="219"/>
                  </a:cubicBezTo>
                  <a:cubicBezTo>
                    <a:pt x="1655" y="306"/>
                    <a:pt x="1655" y="306"/>
                    <a:pt x="1655" y="306"/>
                  </a:cubicBezTo>
                  <a:cubicBezTo>
                    <a:pt x="1559" y="375"/>
                    <a:pt x="1559" y="375"/>
                    <a:pt x="1559" y="375"/>
                  </a:cubicBezTo>
                  <a:cubicBezTo>
                    <a:pt x="1554" y="370"/>
                    <a:pt x="1547" y="367"/>
                    <a:pt x="1540" y="367"/>
                  </a:cubicBezTo>
                  <a:cubicBezTo>
                    <a:pt x="1538" y="367"/>
                    <a:pt x="1536" y="368"/>
                    <a:pt x="1534" y="368"/>
                  </a:cubicBezTo>
                  <a:cubicBezTo>
                    <a:pt x="1527" y="358"/>
                    <a:pt x="1516" y="352"/>
                    <a:pt x="1503" y="352"/>
                  </a:cubicBezTo>
                  <a:cubicBezTo>
                    <a:pt x="1498" y="352"/>
                    <a:pt x="1494" y="353"/>
                    <a:pt x="1489" y="355"/>
                  </a:cubicBezTo>
                  <a:cubicBezTo>
                    <a:pt x="1322" y="246"/>
                    <a:pt x="1322" y="246"/>
                    <a:pt x="1322" y="246"/>
                  </a:cubicBezTo>
                  <a:cubicBezTo>
                    <a:pt x="1324" y="242"/>
                    <a:pt x="1325" y="238"/>
                    <a:pt x="1325" y="233"/>
                  </a:cubicBezTo>
                  <a:cubicBezTo>
                    <a:pt x="1325" y="232"/>
                    <a:pt x="1325" y="232"/>
                    <a:pt x="1325" y="231"/>
                  </a:cubicBezTo>
                  <a:close/>
                  <a:moveTo>
                    <a:pt x="2103" y="669"/>
                  </a:moveTo>
                  <a:cubicBezTo>
                    <a:pt x="2058" y="685"/>
                    <a:pt x="2058" y="685"/>
                    <a:pt x="2058" y="685"/>
                  </a:cubicBezTo>
                  <a:cubicBezTo>
                    <a:pt x="2030" y="646"/>
                    <a:pt x="2030" y="646"/>
                    <a:pt x="2030" y="646"/>
                  </a:cubicBezTo>
                  <a:cubicBezTo>
                    <a:pt x="2096" y="643"/>
                    <a:pt x="2096" y="643"/>
                    <a:pt x="2096" y="643"/>
                  </a:cubicBezTo>
                  <a:cubicBezTo>
                    <a:pt x="2096" y="644"/>
                    <a:pt x="2096" y="646"/>
                    <a:pt x="2096" y="647"/>
                  </a:cubicBezTo>
                  <a:cubicBezTo>
                    <a:pt x="2096" y="655"/>
                    <a:pt x="2099" y="663"/>
                    <a:pt x="2103" y="669"/>
                  </a:cubicBezTo>
                  <a:close/>
                  <a:moveTo>
                    <a:pt x="2155" y="1600"/>
                  </a:moveTo>
                  <a:cubicBezTo>
                    <a:pt x="1667" y="1780"/>
                    <a:pt x="1667" y="1780"/>
                    <a:pt x="1667" y="1780"/>
                  </a:cubicBezTo>
                  <a:cubicBezTo>
                    <a:pt x="1662" y="1771"/>
                    <a:pt x="1654" y="1765"/>
                    <a:pt x="1645" y="1764"/>
                  </a:cubicBezTo>
                  <a:cubicBezTo>
                    <a:pt x="1662" y="1424"/>
                    <a:pt x="1662" y="1424"/>
                    <a:pt x="1662" y="1424"/>
                  </a:cubicBezTo>
                  <a:cubicBezTo>
                    <a:pt x="1672" y="1423"/>
                    <a:pt x="1682" y="1417"/>
                    <a:pt x="1686" y="1408"/>
                  </a:cubicBezTo>
                  <a:cubicBezTo>
                    <a:pt x="2155" y="1586"/>
                    <a:pt x="2155" y="1586"/>
                    <a:pt x="2155" y="1586"/>
                  </a:cubicBezTo>
                  <a:cubicBezTo>
                    <a:pt x="2154" y="1589"/>
                    <a:pt x="2154" y="1591"/>
                    <a:pt x="2154" y="1594"/>
                  </a:cubicBezTo>
                  <a:cubicBezTo>
                    <a:pt x="2154" y="1596"/>
                    <a:pt x="2154" y="1598"/>
                    <a:pt x="2155" y="1600"/>
                  </a:cubicBezTo>
                  <a:close/>
                  <a:moveTo>
                    <a:pt x="1096" y="528"/>
                  </a:moveTo>
                  <a:cubicBezTo>
                    <a:pt x="810" y="671"/>
                    <a:pt x="810" y="671"/>
                    <a:pt x="810" y="671"/>
                  </a:cubicBezTo>
                  <a:cubicBezTo>
                    <a:pt x="805" y="663"/>
                    <a:pt x="795" y="658"/>
                    <a:pt x="785" y="658"/>
                  </a:cubicBezTo>
                  <a:cubicBezTo>
                    <a:pt x="783" y="658"/>
                    <a:pt x="781" y="658"/>
                    <a:pt x="779" y="659"/>
                  </a:cubicBezTo>
                  <a:cubicBezTo>
                    <a:pt x="674" y="368"/>
                    <a:pt x="674" y="368"/>
                    <a:pt x="674" y="368"/>
                  </a:cubicBezTo>
                  <a:cubicBezTo>
                    <a:pt x="821" y="383"/>
                    <a:pt x="821" y="383"/>
                    <a:pt x="821" y="383"/>
                  </a:cubicBezTo>
                  <a:cubicBezTo>
                    <a:pt x="1092" y="507"/>
                    <a:pt x="1092" y="507"/>
                    <a:pt x="1092" y="507"/>
                  </a:cubicBezTo>
                  <a:cubicBezTo>
                    <a:pt x="1092" y="509"/>
                    <a:pt x="1092" y="511"/>
                    <a:pt x="1092" y="513"/>
                  </a:cubicBezTo>
                  <a:cubicBezTo>
                    <a:pt x="1092" y="518"/>
                    <a:pt x="1093" y="524"/>
                    <a:pt x="1096" y="528"/>
                  </a:cubicBezTo>
                  <a:close/>
                  <a:moveTo>
                    <a:pt x="844" y="385"/>
                  </a:moveTo>
                  <a:cubicBezTo>
                    <a:pt x="910" y="392"/>
                    <a:pt x="910" y="392"/>
                    <a:pt x="910" y="392"/>
                  </a:cubicBezTo>
                  <a:cubicBezTo>
                    <a:pt x="910" y="404"/>
                    <a:pt x="916" y="415"/>
                    <a:pt x="925" y="422"/>
                  </a:cubicBezTo>
                  <a:lnTo>
                    <a:pt x="844" y="385"/>
                  </a:lnTo>
                  <a:close/>
                  <a:moveTo>
                    <a:pt x="986" y="380"/>
                  </a:moveTo>
                  <a:cubicBezTo>
                    <a:pt x="1120" y="410"/>
                    <a:pt x="1120" y="410"/>
                    <a:pt x="1120" y="410"/>
                  </a:cubicBezTo>
                  <a:cubicBezTo>
                    <a:pt x="1120" y="411"/>
                    <a:pt x="1120" y="411"/>
                    <a:pt x="1120" y="412"/>
                  </a:cubicBezTo>
                  <a:cubicBezTo>
                    <a:pt x="1120" y="424"/>
                    <a:pt x="1129" y="435"/>
                    <a:pt x="1140" y="438"/>
                  </a:cubicBezTo>
                  <a:cubicBezTo>
                    <a:pt x="1129" y="483"/>
                    <a:pt x="1129" y="483"/>
                    <a:pt x="1129" y="483"/>
                  </a:cubicBezTo>
                  <a:cubicBezTo>
                    <a:pt x="1127" y="483"/>
                    <a:pt x="1125" y="482"/>
                    <a:pt x="1122" y="482"/>
                  </a:cubicBezTo>
                  <a:cubicBezTo>
                    <a:pt x="1110" y="482"/>
                    <a:pt x="1100" y="489"/>
                    <a:pt x="1095" y="500"/>
                  </a:cubicBezTo>
                  <a:cubicBezTo>
                    <a:pt x="942" y="430"/>
                    <a:pt x="942" y="430"/>
                    <a:pt x="942" y="430"/>
                  </a:cubicBezTo>
                  <a:cubicBezTo>
                    <a:pt x="944" y="430"/>
                    <a:pt x="947" y="431"/>
                    <a:pt x="949" y="431"/>
                  </a:cubicBezTo>
                  <a:cubicBezTo>
                    <a:pt x="971" y="431"/>
                    <a:pt x="988" y="413"/>
                    <a:pt x="988" y="391"/>
                  </a:cubicBezTo>
                  <a:cubicBezTo>
                    <a:pt x="988" y="388"/>
                    <a:pt x="988" y="384"/>
                    <a:pt x="986" y="380"/>
                  </a:cubicBezTo>
                  <a:close/>
                  <a:moveTo>
                    <a:pt x="2157" y="894"/>
                  </a:moveTo>
                  <a:cubicBezTo>
                    <a:pt x="1805" y="793"/>
                    <a:pt x="1805" y="793"/>
                    <a:pt x="1805" y="793"/>
                  </a:cubicBezTo>
                  <a:cubicBezTo>
                    <a:pt x="1805" y="791"/>
                    <a:pt x="1805" y="790"/>
                    <a:pt x="1805" y="788"/>
                  </a:cubicBezTo>
                  <a:cubicBezTo>
                    <a:pt x="1805" y="786"/>
                    <a:pt x="1805" y="784"/>
                    <a:pt x="1804" y="782"/>
                  </a:cubicBezTo>
                  <a:cubicBezTo>
                    <a:pt x="1905" y="747"/>
                    <a:pt x="1905" y="747"/>
                    <a:pt x="1905" y="747"/>
                  </a:cubicBezTo>
                  <a:cubicBezTo>
                    <a:pt x="1911" y="750"/>
                    <a:pt x="1918" y="751"/>
                    <a:pt x="1924" y="751"/>
                  </a:cubicBezTo>
                  <a:cubicBezTo>
                    <a:pt x="1940" y="751"/>
                    <a:pt x="1954" y="742"/>
                    <a:pt x="1960" y="728"/>
                  </a:cubicBezTo>
                  <a:cubicBezTo>
                    <a:pt x="2055" y="694"/>
                    <a:pt x="2055" y="694"/>
                    <a:pt x="2055" y="694"/>
                  </a:cubicBezTo>
                  <a:cubicBezTo>
                    <a:pt x="2170" y="853"/>
                    <a:pt x="2170" y="853"/>
                    <a:pt x="2170" y="853"/>
                  </a:cubicBezTo>
                  <a:cubicBezTo>
                    <a:pt x="2169" y="854"/>
                    <a:pt x="2168" y="854"/>
                    <a:pt x="2168" y="855"/>
                  </a:cubicBezTo>
                  <a:cubicBezTo>
                    <a:pt x="2168" y="855"/>
                    <a:pt x="2168" y="855"/>
                    <a:pt x="2168" y="855"/>
                  </a:cubicBezTo>
                  <a:cubicBezTo>
                    <a:pt x="2157" y="865"/>
                    <a:pt x="2153" y="880"/>
                    <a:pt x="2157" y="894"/>
                  </a:cubicBezTo>
                  <a:close/>
                  <a:moveTo>
                    <a:pt x="494" y="1240"/>
                  </a:moveTo>
                  <a:cubicBezTo>
                    <a:pt x="495" y="1243"/>
                    <a:pt x="498" y="1245"/>
                    <a:pt x="501" y="1247"/>
                  </a:cubicBezTo>
                  <a:cubicBezTo>
                    <a:pt x="443" y="1394"/>
                    <a:pt x="443" y="1394"/>
                    <a:pt x="443" y="1394"/>
                  </a:cubicBezTo>
                  <a:cubicBezTo>
                    <a:pt x="440" y="1393"/>
                    <a:pt x="438" y="1393"/>
                    <a:pt x="435" y="1393"/>
                  </a:cubicBezTo>
                  <a:cubicBezTo>
                    <a:pt x="434" y="1393"/>
                    <a:pt x="433" y="1393"/>
                    <a:pt x="432" y="1393"/>
                  </a:cubicBezTo>
                  <a:cubicBezTo>
                    <a:pt x="392" y="1229"/>
                    <a:pt x="392" y="1229"/>
                    <a:pt x="392" y="1229"/>
                  </a:cubicBezTo>
                  <a:lnTo>
                    <a:pt x="494" y="1240"/>
                  </a:lnTo>
                  <a:close/>
                  <a:moveTo>
                    <a:pt x="507" y="804"/>
                  </a:moveTo>
                  <a:cubicBezTo>
                    <a:pt x="843" y="1053"/>
                    <a:pt x="843" y="1053"/>
                    <a:pt x="843" y="1053"/>
                  </a:cubicBezTo>
                  <a:cubicBezTo>
                    <a:pt x="841" y="1058"/>
                    <a:pt x="840" y="1063"/>
                    <a:pt x="840" y="1068"/>
                  </a:cubicBezTo>
                  <a:cubicBezTo>
                    <a:pt x="840" y="1071"/>
                    <a:pt x="840" y="1074"/>
                    <a:pt x="841" y="1078"/>
                  </a:cubicBezTo>
                  <a:cubicBezTo>
                    <a:pt x="527" y="1221"/>
                    <a:pt x="527" y="1221"/>
                    <a:pt x="527" y="1221"/>
                  </a:cubicBezTo>
                  <a:cubicBezTo>
                    <a:pt x="524" y="1216"/>
                    <a:pt x="519" y="1213"/>
                    <a:pt x="513" y="1212"/>
                  </a:cubicBezTo>
                  <a:cubicBezTo>
                    <a:pt x="491" y="813"/>
                    <a:pt x="491" y="813"/>
                    <a:pt x="491" y="813"/>
                  </a:cubicBezTo>
                  <a:cubicBezTo>
                    <a:pt x="497" y="812"/>
                    <a:pt x="503" y="809"/>
                    <a:pt x="507" y="804"/>
                  </a:cubicBezTo>
                  <a:close/>
                  <a:moveTo>
                    <a:pt x="1148" y="439"/>
                  </a:moveTo>
                  <a:cubicBezTo>
                    <a:pt x="1160" y="438"/>
                    <a:pt x="1171" y="429"/>
                    <a:pt x="1173" y="417"/>
                  </a:cubicBezTo>
                  <a:cubicBezTo>
                    <a:pt x="1409" y="421"/>
                    <a:pt x="1409" y="421"/>
                    <a:pt x="1409" y="421"/>
                  </a:cubicBezTo>
                  <a:cubicBezTo>
                    <a:pt x="1410" y="422"/>
                    <a:pt x="1410" y="423"/>
                    <a:pt x="1410" y="424"/>
                  </a:cubicBezTo>
                  <a:cubicBezTo>
                    <a:pt x="1152" y="506"/>
                    <a:pt x="1152" y="506"/>
                    <a:pt x="1152" y="506"/>
                  </a:cubicBezTo>
                  <a:cubicBezTo>
                    <a:pt x="1150" y="497"/>
                    <a:pt x="1144" y="490"/>
                    <a:pt x="1136" y="486"/>
                  </a:cubicBezTo>
                  <a:lnTo>
                    <a:pt x="1148" y="439"/>
                  </a:lnTo>
                  <a:close/>
                  <a:moveTo>
                    <a:pt x="855" y="1342"/>
                  </a:moveTo>
                  <a:cubicBezTo>
                    <a:pt x="671" y="1423"/>
                    <a:pt x="671" y="1423"/>
                    <a:pt x="671" y="1423"/>
                  </a:cubicBezTo>
                  <a:cubicBezTo>
                    <a:pt x="666" y="1414"/>
                    <a:pt x="656" y="1408"/>
                    <a:pt x="645" y="1408"/>
                  </a:cubicBezTo>
                  <a:cubicBezTo>
                    <a:pt x="641" y="1408"/>
                    <a:pt x="636" y="1409"/>
                    <a:pt x="632" y="1411"/>
                  </a:cubicBezTo>
                  <a:cubicBezTo>
                    <a:pt x="523" y="1246"/>
                    <a:pt x="523" y="1246"/>
                    <a:pt x="523" y="1246"/>
                  </a:cubicBezTo>
                  <a:cubicBezTo>
                    <a:pt x="524" y="1244"/>
                    <a:pt x="525" y="1243"/>
                    <a:pt x="526" y="1242"/>
                  </a:cubicBezTo>
                  <a:cubicBezTo>
                    <a:pt x="855" y="1329"/>
                    <a:pt x="855" y="1329"/>
                    <a:pt x="855" y="1329"/>
                  </a:cubicBezTo>
                  <a:cubicBezTo>
                    <a:pt x="855" y="1332"/>
                    <a:pt x="855" y="1334"/>
                    <a:pt x="855" y="1336"/>
                  </a:cubicBezTo>
                  <a:cubicBezTo>
                    <a:pt x="855" y="1338"/>
                    <a:pt x="855" y="1340"/>
                    <a:pt x="855" y="1342"/>
                  </a:cubicBezTo>
                  <a:close/>
                  <a:moveTo>
                    <a:pt x="530" y="1229"/>
                  </a:moveTo>
                  <a:cubicBezTo>
                    <a:pt x="844" y="1084"/>
                    <a:pt x="844" y="1084"/>
                    <a:pt x="844" y="1084"/>
                  </a:cubicBezTo>
                  <a:cubicBezTo>
                    <a:pt x="849" y="1093"/>
                    <a:pt x="858" y="1098"/>
                    <a:pt x="868" y="1099"/>
                  </a:cubicBezTo>
                  <a:cubicBezTo>
                    <a:pt x="880" y="1306"/>
                    <a:pt x="880" y="1306"/>
                    <a:pt x="880" y="1306"/>
                  </a:cubicBezTo>
                  <a:cubicBezTo>
                    <a:pt x="880" y="1306"/>
                    <a:pt x="880" y="1306"/>
                    <a:pt x="880" y="1306"/>
                  </a:cubicBezTo>
                  <a:cubicBezTo>
                    <a:pt x="870" y="1308"/>
                    <a:pt x="862" y="1314"/>
                    <a:pt x="858" y="1322"/>
                  </a:cubicBezTo>
                  <a:cubicBezTo>
                    <a:pt x="529" y="1235"/>
                    <a:pt x="529" y="1235"/>
                    <a:pt x="529" y="1235"/>
                  </a:cubicBezTo>
                  <a:cubicBezTo>
                    <a:pt x="530" y="1233"/>
                    <a:pt x="530" y="1232"/>
                    <a:pt x="530" y="1231"/>
                  </a:cubicBezTo>
                  <a:cubicBezTo>
                    <a:pt x="530" y="1230"/>
                    <a:pt x="530" y="1229"/>
                    <a:pt x="530" y="1229"/>
                  </a:cubicBezTo>
                  <a:close/>
                  <a:moveTo>
                    <a:pt x="1658" y="664"/>
                  </a:moveTo>
                  <a:cubicBezTo>
                    <a:pt x="1127" y="824"/>
                    <a:pt x="1127" y="824"/>
                    <a:pt x="1127" y="824"/>
                  </a:cubicBezTo>
                  <a:cubicBezTo>
                    <a:pt x="1125" y="821"/>
                    <a:pt x="1123" y="817"/>
                    <a:pt x="1119" y="815"/>
                  </a:cubicBezTo>
                  <a:cubicBezTo>
                    <a:pt x="1423" y="444"/>
                    <a:pt x="1423" y="444"/>
                    <a:pt x="1423" y="444"/>
                  </a:cubicBezTo>
                  <a:cubicBezTo>
                    <a:pt x="1434" y="451"/>
                    <a:pt x="1449" y="450"/>
                    <a:pt x="1459" y="442"/>
                  </a:cubicBezTo>
                  <a:cubicBezTo>
                    <a:pt x="1665" y="640"/>
                    <a:pt x="1665" y="640"/>
                    <a:pt x="1665" y="640"/>
                  </a:cubicBezTo>
                  <a:cubicBezTo>
                    <a:pt x="1660" y="645"/>
                    <a:pt x="1658" y="652"/>
                    <a:pt x="1658" y="659"/>
                  </a:cubicBezTo>
                  <a:cubicBezTo>
                    <a:pt x="1658" y="661"/>
                    <a:pt x="1658" y="662"/>
                    <a:pt x="1658" y="664"/>
                  </a:cubicBezTo>
                  <a:close/>
                  <a:moveTo>
                    <a:pt x="897" y="1082"/>
                  </a:moveTo>
                  <a:cubicBezTo>
                    <a:pt x="1076" y="1148"/>
                    <a:pt x="1076" y="1148"/>
                    <a:pt x="1076" y="1148"/>
                  </a:cubicBezTo>
                  <a:cubicBezTo>
                    <a:pt x="1331" y="1242"/>
                    <a:pt x="1331" y="1242"/>
                    <a:pt x="1331" y="1242"/>
                  </a:cubicBezTo>
                  <a:cubicBezTo>
                    <a:pt x="1330" y="1245"/>
                    <a:pt x="1330" y="1247"/>
                    <a:pt x="1329" y="1250"/>
                  </a:cubicBezTo>
                  <a:cubicBezTo>
                    <a:pt x="913" y="1325"/>
                    <a:pt x="913" y="1325"/>
                    <a:pt x="913" y="1325"/>
                  </a:cubicBezTo>
                  <a:cubicBezTo>
                    <a:pt x="909" y="1314"/>
                    <a:pt x="899" y="1306"/>
                    <a:pt x="887" y="1306"/>
                  </a:cubicBezTo>
                  <a:cubicBezTo>
                    <a:pt x="876" y="1098"/>
                    <a:pt x="876" y="1098"/>
                    <a:pt x="876" y="1098"/>
                  </a:cubicBezTo>
                  <a:cubicBezTo>
                    <a:pt x="885" y="1097"/>
                    <a:pt x="893" y="1091"/>
                    <a:pt x="897" y="1082"/>
                  </a:cubicBezTo>
                  <a:close/>
                  <a:moveTo>
                    <a:pt x="1499" y="1041"/>
                  </a:moveTo>
                  <a:cubicBezTo>
                    <a:pt x="1372" y="1224"/>
                    <a:pt x="1372" y="1224"/>
                    <a:pt x="1372" y="1224"/>
                  </a:cubicBezTo>
                  <a:cubicBezTo>
                    <a:pt x="1368" y="1223"/>
                    <a:pt x="1364" y="1222"/>
                    <a:pt x="1360" y="1222"/>
                  </a:cubicBezTo>
                  <a:cubicBezTo>
                    <a:pt x="1356" y="1222"/>
                    <a:pt x="1352" y="1223"/>
                    <a:pt x="1348" y="1224"/>
                  </a:cubicBezTo>
                  <a:cubicBezTo>
                    <a:pt x="1116" y="864"/>
                    <a:pt x="1116" y="864"/>
                    <a:pt x="1116" y="864"/>
                  </a:cubicBezTo>
                  <a:cubicBezTo>
                    <a:pt x="1120" y="862"/>
                    <a:pt x="1123" y="859"/>
                    <a:pt x="1125" y="855"/>
                  </a:cubicBezTo>
                  <a:cubicBezTo>
                    <a:pt x="1487" y="1009"/>
                    <a:pt x="1487" y="1009"/>
                    <a:pt x="1487" y="1009"/>
                  </a:cubicBezTo>
                  <a:cubicBezTo>
                    <a:pt x="1490" y="1010"/>
                    <a:pt x="1490" y="1010"/>
                    <a:pt x="1490" y="1010"/>
                  </a:cubicBezTo>
                  <a:cubicBezTo>
                    <a:pt x="1490" y="1013"/>
                    <a:pt x="1489" y="1016"/>
                    <a:pt x="1489" y="1018"/>
                  </a:cubicBezTo>
                  <a:cubicBezTo>
                    <a:pt x="1489" y="1027"/>
                    <a:pt x="1493" y="1035"/>
                    <a:pt x="1499" y="1041"/>
                  </a:cubicBezTo>
                  <a:close/>
                  <a:moveTo>
                    <a:pt x="1109" y="867"/>
                  </a:moveTo>
                  <a:cubicBezTo>
                    <a:pt x="1342" y="1228"/>
                    <a:pt x="1342" y="1228"/>
                    <a:pt x="1342" y="1228"/>
                  </a:cubicBezTo>
                  <a:cubicBezTo>
                    <a:pt x="1339" y="1230"/>
                    <a:pt x="1337" y="1232"/>
                    <a:pt x="1335" y="1235"/>
                  </a:cubicBezTo>
                  <a:cubicBezTo>
                    <a:pt x="900" y="1075"/>
                    <a:pt x="900" y="1075"/>
                    <a:pt x="900" y="1075"/>
                  </a:cubicBezTo>
                  <a:cubicBezTo>
                    <a:pt x="900" y="1073"/>
                    <a:pt x="901" y="1071"/>
                    <a:pt x="901" y="1068"/>
                  </a:cubicBezTo>
                  <a:cubicBezTo>
                    <a:pt x="901" y="1061"/>
                    <a:pt x="898" y="1055"/>
                    <a:pt x="894" y="1049"/>
                  </a:cubicBezTo>
                  <a:cubicBezTo>
                    <a:pt x="1079" y="860"/>
                    <a:pt x="1079" y="860"/>
                    <a:pt x="1079" y="860"/>
                  </a:cubicBezTo>
                  <a:cubicBezTo>
                    <a:pt x="1087" y="868"/>
                    <a:pt x="1098" y="871"/>
                    <a:pt x="1109" y="867"/>
                  </a:cubicBezTo>
                  <a:close/>
                  <a:moveTo>
                    <a:pt x="1634" y="1377"/>
                  </a:moveTo>
                  <a:cubicBezTo>
                    <a:pt x="1579" y="1350"/>
                    <a:pt x="1579" y="1350"/>
                    <a:pt x="1579" y="1350"/>
                  </a:cubicBezTo>
                  <a:cubicBezTo>
                    <a:pt x="1390" y="1259"/>
                    <a:pt x="1390" y="1259"/>
                    <a:pt x="1390" y="1259"/>
                  </a:cubicBezTo>
                  <a:cubicBezTo>
                    <a:pt x="1390" y="1256"/>
                    <a:pt x="1390" y="1254"/>
                    <a:pt x="1390" y="1252"/>
                  </a:cubicBezTo>
                  <a:cubicBezTo>
                    <a:pt x="1390" y="1243"/>
                    <a:pt x="1386" y="1234"/>
                    <a:pt x="1378" y="1228"/>
                  </a:cubicBezTo>
                  <a:cubicBezTo>
                    <a:pt x="1505" y="1045"/>
                    <a:pt x="1505" y="1045"/>
                    <a:pt x="1505" y="1045"/>
                  </a:cubicBezTo>
                  <a:cubicBezTo>
                    <a:pt x="1511" y="1048"/>
                    <a:pt x="1518" y="1050"/>
                    <a:pt x="1524" y="1049"/>
                  </a:cubicBezTo>
                  <a:cubicBezTo>
                    <a:pt x="1643" y="1368"/>
                    <a:pt x="1643" y="1368"/>
                    <a:pt x="1643" y="1368"/>
                  </a:cubicBezTo>
                  <a:cubicBezTo>
                    <a:pt x="1640" y="1370"/>
                    <a:pt x="1636" y="1373"/>
                    <a:pt x="1634" y="1377"/>
                  </a:cubicBezTo>
                  <a:close/>
                  <a:moveTo>
                    <a:pt x="1113" y="811"/>
                  </a:moveTo>
                  <a:cubicBezTo>
                    <a:pt x="1109" y="809"/>
                    <a:pt x="1105" y="808"/>
                    <a:pt x="1102" y="808"/>
                  </a:cubicBezTo>
                  <a:cubicBezTo>
                    <a:pt x="1126" y="543"/>
                    <a:pt x="1126" y="543"/>
                    <a:pt x="1126" y="543"/>
                  </a:cubicBezTo>
                  <a:cubicBezTo>
                    <a:pt x="1141" y="541"/>
                    <a:pt x="1153" y="528"/>
                    <a:pt x="1153" y="513"/>
                  </a:cubicBezTo>
                  <a:cubicBezTo>
                    <a:pt x="1412" y="431"/>
                    <a:pt x="1412" y="431"/>
                    <a:pt x="1412" y="431"/>
                  </a:cubicBezTo>
                  <a:cubicBezTo>
                    <a:pt x="1413" y="434"/>
                    <a:pt x="1415" y="437"/>
                    <a:pt x="1418" y="439"/>
                  </a:cubicBezTo>
                  <a:lnTo>
                    <a:pt x="1113" y="811"/>
                  </a:lnTo>
                  <a:close/>
                  <a:moveTo>
                    <a:pt x="1347" y="1280"/>
                  </a:moveTo>
                  <a:cubicBezTo>
                    <a:pt x="1351" y="1282"/>
                    <a:pt x="1355" y="1283"/>
                    <a:pt x="1360" y="1283"/>
                  </a:cubicBezTo>
                  <a:cubicBezTo>
                    <a:pt x="1371" y="1283"/>
                    <a:pt x="1382" y="1276"/>
                    <a:pt x="1387" y="1266"/>
                  </a:cubicBezTo>
                  <a:cubicBezTo>
                    <a:pt x="1631" y="1384"/>
                    <a:pt x="1631" y="1384"/>
                    <a:pt x="1631" y="1384"/>
                  </a:cubicBezTo>
                  <a:cubicBezTo>
                    <a:pt x="1630" y="1387"/>
                    <a:pt x="1629" y="1390"/>
                    <a:pt x="1629" y="1393"/>
                  </a:cubicBezTo>
                  <a:cubicBezTo>
                    <a:pt x="1629" y="1397"/>
                    <a:pt x="1630" y="1401"/>
                    <a:pt x="1631" y="1405"/>
                  </a:cubicBezTo>
                  <a:cubicBezTo>
                    <a:pt x="1380" y="1549"/>
                    <a:pt x="1380" y="1549"/>
                    <a:pt x="1380" y="1549"/>
                  </a:cubicBezTo>
                  <a:cubicBezTo>
                    <a:pt x="1124" y="1695"/>
                    <a:pt x="1124" y="1695"/>
                    <a:pt x="1124" y="1695"/>
                  </a:cubicBezTo>
                  <a:cubicBezTo>
                    <a:pt x="1123" y="1693"/>
                    <a:pt x="1120" y="1691"/>
                    <a:pt x="1118" y="1689"/>
                  </a:cubicBezTo>
                  <a:lnTo>
                    <a:pt x="1347" y="1280"/>
                  </a:lnTo>
                  <a:close/>
                  <a:moveTo>
                    <a:pt x="1660" y="1363"/>
                  </a:moveTo>
                  <a:cubicBezTo>
                    <a:pt x="1657" y="1363"/>
                    <a:pt x="1655" y="1363"/>
                    <a:pt x="1653" y="1364"/>
                  </a:cubicBezTo>
                  <a:cubicBezTo>
                    <a:pt x="1534" y="1045"/>
                    <a:pt x="1534" y="1045"/>
                    <a:pt x="1534" y="1045"/>
                  </a:cubicBezTo>
                  <a:cubicBezTo>
                    <a:pt x="1540" y="1042"/>
                    <a:pt x="1546" y="1036"/>
                    <a:pt x="1548" y="1029"/>
                  </a:cubicBezTo>
                  <a:cubicBezTo>
                    <a:pt x="1939" y="1111"/>
                    <a:pt x="1939" y="1111"/>
                    <a:pt x="1939" y="1111"/>
                  </a:cubicBezTo>
                  <a:cubicBezTo>
                    <a:pt x="1939" y="1112"/>
                    <a:pt x="1939" y="1113"/>
                    <a:pt x="1939" y="1113"/>
                  </a:cubicBezTo>
                  <a:cubicBezTo>
                    <a:pt x="1939" y="1119"/>
                    <a:pt x="1940" y="1125"/>
                    <a:pt x="1943" y="1129"/>
                  </a:cubicBezTo>
                  <a:cubicBezTo>
                    <a:pt x="1678" y="1369"/>
                    <a:pt x="1678" y="1369"/>
                    <a:pt x="1678" y="1369"/>
                  </a:cubicBezTo>
                  <a:cubicBezTo>
                    <a:pt x="1673" y="1365"/>
                    <a:pt x="1666" y="1363"/>
                    <a:pt x="1660" y="1363"/>
                  </a:cubicBezTo>
                  <a:close/>
                  <a:moveTo>
                    <a:pt x="1529" y="989"/>
                  </a:moveTo>
                  <a:cubicBezTo>
                    <a:pt x="1515" y="985"/>
                    <a:pt x="1500" y="991"/>
                    <a:pt x="1493" y="1003"/>
                  </a:cubicBezTo>
                  <a:cubicBezTo>
                    <a:pt x="1129" y="848"/>
                    <a:pt x="1129" y="848"/>
                    <a:pt x="1129" y="848"/>
                  </a:cubicBezTo>
                  <a:cubicBezTo>
                    <a:pt x="1130" y="845"/>
                    <a:pt x="1131" y="842"/>
                    <a:pt x="1131" y="838"/>
                  </a:cubicBezTo>
                  <a:cubicBezTo>
                    <a:pt x="1131" y="836"/>
                    <a:pt x="1130" y="834"/>
                    <a:pt x="1130" y="832"/>
                  </a:cubicBezTo>
                  <a:cubicBezTo>
                    <a:pt x="1660" y="671"/>
                    <a:pt x="1660" y="671"/>
                    <a:pt x="1660" y="671"/>
                  </a:cubicBezTo>
                  <a:cubicBezTo>
                    <a:pt x="1663" y="677"/>
                    <a:pt x="1667" y="682"/>
                    <a:pt x="1673" y="685"/>
                  </a:cubicBezTo>
                  <a:lnTo>
                    <a:pt x="1529" y="989"/>
                  </a:lnTo>
                  <a:close/>
                  <a:moveTo>
                    <a:pt x="811" y="705"/>
                  </a:moveTo>
                  <a:cubicBezTo>
                    <a:pt x="1070" y="831"/>
                    <a:pt x="1070" y="831"/>
                    <a:pt x="1070" y="831"/>
                  </a:cubicBezTo>
                  <a:cubicBezTo>
                    <a:pt x="1070" y="833"/>
                    <a:pt x="1069" y="836"/>
                    <a:pt x="1069" y="838"/>
                  </a:cubicBezTo>
                  <a:cubicBezTo>
                    <a:pt x="1069" y="844"/>
                    <a:pt x="1071" y="849"/>
                    <a:pt x="1074" y="854"/>
                  </a:cubicBezTo>
                  <a:cubicBezTo>
                    <a:pt x="888" y="1044"/>
                    <a:pt x="888" y="1044"/>
                    <a:pt x="888" y="1044"/>
                  </a:cubicBezTo>
                  <a:cubicBezTo>
                    <a:pt x="883" y="1040"/>
                    <a:pt x="877" y="1038"/>
                    <a:pt x="870" y="1038"/>
                  </a:cubicBezTo>
                  <a:cubicBezTo>
                    <a:pt x="869" y="1038"/>
                    <a:pt x="868" y="1038"/>
                    <a:pt x="867" y="1038"/>
                  </a:cubicBezTo>
                  <a:cubicBezTo>
                    <a:pt x="795" y="717"/>
                    <a:pt x="795" y="717"/>
                    <a:pt x="795" y="717"/>
                  </a:cubicBezTo>
                  <a:cubicBezTo>
                    <a:pt x="802" y="715"/>
                    <a:pt x="807" y="710"/>
                    <a:pt x="811" y="705"/>
                  </a:cubicBezTo>
                  <a:close/>
                  <a:moveTo>
                    <a:pt x="450" y="1397"/>
                  </a:moveTo>
                  <a:cubicBezTo>
                    <a:pt x="508" y="1250"/>
                    <a:pt x="508" y="1250"/>
                    <a:pt x="508" y="1250"/>
                  </a:cubicBezTo>
                  <a:cubicBezTo>
                    <a:pt x="511" y="1250"/>
                    <a:pt x="514" y="1250"/>
                    <a:pt x="516" y="1249"/>
                  </a:cubicBezTo>
                  <a:cubicBezTo>
                    <a:pt x="620" y="1407"/>
                    <a:pt x="620" y="1407"/>
                    <a:pt x="620" y="1407"/>
                  </a:cubicBezTo>
                  <a:cubicBezTo>
                    <a:pt x="625" y="1415"/>
                    <a:pt x="625" y="1415"/>
                    <a:pt x="625" y="1415"/>
                  </a:cubicBezTo>
                  <a:cubicBezTo>
                    <a:pt x="620" y="1420"/>
                    <a:pt x="617" y="1426"/>
                    <a:pt x="615" y="1433"/>
                  </a:cubicBezTo>
                  <a:cubicBezTo>
                    <a:pt x="466" y="1422"/>
                    <a:pt x="466" y="1422"/>
                    <a:pt x="466" y="1422"/>
                  </a:cubicBezTo>
                  <a:cubicBezTo>
                    <a:pt x="465" y="1411"/>
                    <a:pt x="459" y="1402"/>
                    <a:pt x="450" y="1397"/>
                  </a:cubicBezTo>
                  <a:close/>
                  <a:moveTo>
                    <a:pt x="916" y="1336"/>
                  </a:moveTo>
                  <a:cubicBezTo>
                    <a:pt x="916" y="1335"/>
                    <a:pt x="916" y="1333"/>
                    <a:pt x="915" y="1332"/>
                  </a:cubicBezTo>
                  <a:cubicBezTo>
                    <a:pt x="1330" y="1258"/>
                    <a:pt x="1330" y="1258"/>
                    <a:pt x="1330" y="1258"/>
                  </a:cubicBezTo>
                  <a:cubicBezTo>
                    <a:pt x="1331" y="1265"/>
                    <a:pt x="1335" y="1271"/>
                    <a:pt x="1340" y="1276"/>
                  </a:cubicBezTo>
                  <a:cubicBezTo>
                    <a:pt x="1111" y="1685"/>
                    <a:pt x="1111" y="1685"/>
                    <a:pt x="1111" y="1685"/>
                  </a:cubicBezTo>
                  <a:cubicBezTo>
                    <a:pt x="1104" y="1682"/>
                    <a:pt x="1096" y="1682"/>
                    <a:pt x="1088" y="1685"/>
                  </a:cubicBezTo>
                  <a:cubicBezTo>
                    <a:pt x="904" y="1360"/>
                    <a:pt x="904" y="1360"/>
                    <a:pt x="904" y="1360"/>
                  </a:cubicBezTo>
                  <a:cubicBezTo>
                    <a:pt x="911" y="1354"/>
                    <a:pt x="916" y="1345"/>
                    <a:pt x="916" y="1336"/>
                  </a:cubicBezTo>
                  <a:close/>
                  <a:moveTo>
                    <a:pt x="1941" y="1103"/>
                  </a:moveTo>
                  <a:cubicBezTo>
                    <a:pt x="1550" y="1021"/>
                    <a:pt x="1550" y="1021"/>
                    <a:pt x="1550" y="1021"/>
                  </a:cubicBezTo>
                  <a:cubicBezTo>
                    <a:pt x="1550" y="1020"/>
                    <a:pt x="1550" y="1019"/>
                    <a:pt x="1550" y="1018"/>
                  </a:cubicBezTo>
                  <a:cubicBezTo>
                    <a:pt x="1550" y="1012"/>
                    <a:pt x="1548" y="1006"/>
                    <a:pt x="1545" y="1001"/>
                  </a:cubicBezTo>
                  <a:cubicBezTo>
                    <a:pt x="1755" y="811"/>
                    <a:pt x="1755" y="811"/>
                    <a:pt x="1755" y="811"/>
                  </a:cubicBezTo>
                  <a:cubicBezTo>
                    <a:pt x="1763" y="819"/>
                    <a:pt x="1776" y="821"/>
                    <a:pt x="1787" y="816"/>
                  </a:cubicBezTo>
                  <a:cubicBezTo>
                    <a:pt x="1951" y="1089"/>
                    <a:pt x="1951" y="1089"/>
                    <a:pt x="1951" y="1089"/>
                  </a:cubicBezTo>
                  <a:cubicBezTo>
                    <a:pt x="1946" y="1093"/>
                    <a:pt x="1942" y="1098"/>
                    <a:pt x="1941" y="1103"/>
                  </a:cubicBezTo>
                  <a:close/>
                  <a:moveTo>
                    <a:pt x="1119" y="543"/>
                  </a:moveTo>
                  <a:cubicBezTo>
                    <a:pt x="1094" y="808"/>
                    <a:pt x="1094" y="808"/>
                    <a:pt x="1094" y="808"/>
                  </a:cubicBezTo>
                  <a:cubicBezTo>
                    <a:pt x="1085" y="810"/>
                    <a:pt x="1078" y="816"/>
                    <a:pt x="1073" y="824"/>
                  </a:cubicBezTo>
                  <a:cubicBezTo>
                    <a:pt x="814" y="698"/>
                    <a:pt x="814" y="698"/>
                    <a:pt x="814" y="698"/>
                  </a:cubicBezTo>
                  <a:cubicBezTo>
                    <a:pt x="815" y="695"/>
                    <a:pt x="816" y="692"/>
                    <a:pt x="816" y="688"/>
                  </a:cubicBezTo>
                  <a:cubicBezTo>
                    <a:pt x="816" y="685"/>
                    <a:pt x="815" y="681"/>
                    <a:pt x="814" y="678"/>
                  </a:cubicBezTo>
                  <a:cubicBezTo>
                    <a:pt x="1101" y="534"/>
                    <a:pt x="1101" y="534"/>
                    <a:pt x="1101" y="534"/>
                  </a:cubicBezTo>
                  <a:cubicBezTo>
                    <a:pt x="1106" y="539"/>
                    <a:pt x="1112" y="543"/>
                    <a:pt x="1119" y="543"/>
                  </a:cubicBezTo>
                  <a:close/>
                  <a:moveTo>
                    <a:pt x="321" y="1221"/>
                  </a:moveTo>
                  <a:cubicBezTo>
                    <a:pt x="384" y="1228"/>
                    <a:pt x="384" y="1228"/>
                    <a:pt x="384" y="1228"/>
                  </a:cubicBezTo>
                  <a:cubicBezTo>
                    <a:pt x="425" y="1395"/>
                    <a:pt x="425" y="1395"/>
                    <a:pt x="425" y="1395"/>
                  </a:cubicBezTo>
                  <a:cubicBezTo>
                    <a:pt x="424" y="1395"/>
                    <a:pt x="422" y="1396"/>
                    <a:pt x="421" y="1397"/>
                  </a:cubicBezTo>
                  <a:cubicBezTo>
                    <a:pt x="306" y="1237"/>
                    <a:pt x="306" y="1237"/>
                    <a:pt x="306" y="1237"/>
                  </a:cubicBezTo>
                  <a:cubicBezTo>
                    <a:pt x="313" y="1233"/>
                    <a:pt x="318" y="1228"/>
                    <a:pt x="321" y="1221"/>
                  </a:cubicBezTo>
                  <a:close/>
                  <a:moveTo>
                    <a:pt x="1744" y="788"/>
                  </a:moveTo>
                  <a:cubicBezTo>
                    <a:pt x="1744" y="794"/>
                    <a:pt x="1746" y="800"/>
                    <a:pt x="1749" y="806"/>
                  </a:cubicBezTo>
                  <a:cubicBezTo>
                    <a:pt x="1540" y="995"/>
                    <a:pt x="1540" y="995"/>
                    <a:pt x="1540" y="995"/>
                  </a:cubicBezTo>
                  <a:cubicBezTo>
                    <a:pt x="1538" y="994"/>
                    <a:pt x="1537" y="993"/>
                    <a:pt x="1536" y="993"/>
                  </a:cubicBezTo>
                  <a:cubicBezTo>
                    <a:pt x="1679" y="688"/>
                    <a:pt x="1679" y="688"/>
                    <a:pt x="1679" y="688"/>
                  </a:cubicBezTo>
                  <a:cubicBezTo>
                    <a:pt x="1688" y="691"/>
                    <a:pt x="1696" y="690"/>
                    <a:pt x="1703" y="686"/>
                  </a:cubicBezTo>
                  <a:cubicBezTo>
                    <a:pt x="1755" y="765"/>
                    <a:pt x="1755" y="765"/>
                    <a:pt x="1755" y="765"/>
                  </a:cubicBezTo>
                  <a:cubicBezTo>
                    <a:pt x="1748" y="771"/>
                    <a:pt x="1744" y="779"/>
                    <a:pt x="1744" y="788"/>
                  </a:cubicBezTo>
                  <a:close/>
                  <a:moveTo>
                    <a:pt x="1670" y="634"/>
                  </a:moveTo>
                  <a:cubicBezTo>
                    <a:pt x="1464" y="436"/>
                    <a:pt x="1464" y="436"/>
                    <a:pt x="1464" y="436"/>
                  </a:cubicBezTo>
                  <a:cubicBezTo>
                    <a:pt x="1468" y="431"/>
                    <a:pt x="1470" y="425"/>
                    <a:pt x="1470" y="418"/>
                  </a:cubicBezTo>
                  <a:cubicBezTo>
                    <a:pt x="1470" y="417"/>
                    <a:pt x="1470" y="416"/>
                    <a:pt x="1470" y="414"/>
                  </a:cubicBezTo>
                  <a:cubicBezTo>
                    <a:pt x="1472" y="414"/>
                    <a:pt x="1472" y="414"/>
                    <a:pt x="1472" y="414"/>
                  </a:cubicBezTo>
                  <a:cubicBezTo>
                    <a:pt x="1479" y="424"/>
                    <a:pt x="1491" y="431"/>
                    <a:pt x="1503" y="431"/>
                  </a:cubicBezTo>
                  <a:cubicBezTo>
                    <a:pt x="1511" y="431"/>
                    <a:pt x="1518" y="428"/>
                    <a:pt x="1524" y="424"/>
                  </a:cubicBezTo>
                  <a:cubicBezTo>
                    <a:pt x="1533" y="430"/>
                    <a:pt x="1544" y="430"/>
                    <a:pt x="1553" y="425"/>
                  </a:cubicBezTo>
                  <a:cubicBezTo>
                    <a:pt x="1671" y="634"/>
                    <a:pt x="1671" y="634"/>
                    <a:pt x="1671" y="634"/>
                  </a:cubicBezTo>
                  <a:cubicBezTo>
                    <a:pt x="1671" y="634"/>
                    <a:pt x="1671" y="634"/>
                    <a:pt x="1670" y="634"/>
                  </a:cubicBezTo>
                  <a:close/>
                  <a:moveTo>
                    <a:pt x="1464" y="391"/>
                  </a:moveTo>
                  <a:cubicBezTo>
                    <a:pt x="1464" y="395"/>
                    <a:pt x="1465" y="399"/>
                    <a:pt x="1466" y="403"/>
                  </a:cubicBezTo>
                  <a:cubicBezTo>
                    <a:pt x="1461" y="394"/>
                    <a:pt x="1451" y="387"/>
                    <a:pt x="1440" y="387"/>
                  </a:cubicBezTo>
                  <a:cubicBezTo>
                    <a:pt x="1434" y="387"/>
                    <a:pt x="1429" y="389"/>
                    <a:pt x="1424" y="392"/>
                  </a:cubicBezTo>
                  <a:cubicBezTo>
                    <a:pt x="1316" y="254"/>
                    <a:pt x="1316" y="254"/>
                    <a:pt x="1316" y="254"/>
                  </a:cubicBezTo>
                  <a:cubicBezTo>
                    <a:pt x="1317" y="254"/>
                    <a:pt x="1318" y="253"/>
                    <a:pt x="1318" y="253"/>
                  </a:cubicBezTo>
                  <a:cubicBezTo>
                    <a:pt x="1481" y="359"/>
                    <a:pt x="1481" y="359"/>
                    <a:pt x="1481" y="359"/>
                  </a:cubicBezTo>
                  <a:cubicBezTo>
                    <a:pt x="1471" y="367"/>
                    <a:pt x="1464" y="379"/>
                    <a:pt x="1464" y="391"/>
                  </a:cubicBezTo>
                  <a:close/>
                  <a:moveTo>
                    <a:pt x="1311" y="259"/>
                  </a:moveTo>
                  <a:cubicBezTo>
                    <a:pt x="1418" y="397"/>
                    <a:pt x="1418" y="397"/>
                    <a:pt x="1418" y="397"/>
                  </a:cubicBezTo>
                  <a:cubicBezTo>
                    <a:pt x="1413" y="401"/>
                    <a:pt x="1411" y="407"/>
                    <a:pt x="1410" y="414"/>
                  </a:cubicBezTo>
                  <a:cubicBezTo>
                    <a:pt x="1174" y="410"/>
                    <a:pt x="1174" y="410"/>
                    <a:pt x="1174" y="410"/>
                  </a:cubicBezTo>
                  <a:cubicBezTo>
                    <a:pt x="1173" y="405"/>
                    <a:pt x="1172" y="400"/>
                    <a:pt x="1169" y="396"/>
                  </a:cubicBezTo>
                  <a:cubicBezTo>
                    <a:pt x="1279" y="259"/>
                    <a:pt x="1279" y="259"/>
                    <a:pt x="1279" y="259"/>
                  </a:cubicBezTo>
                  <a:cubicBezTo>
                    <a:pt x="1288" y="265"/>
                    <a:pt x="1301" y="265"/>
                    <a:pt x="1311" y="259"/>
                  </a:cubicBezTo>
                  <a:close/>
                  <a:moveTo>
                    <a:pt x="352" y="948"/>
                  </a:moveTo>
                  <a:cubicBezTo>
                    <a:pt x="352" y="941"/>
                    <a:pt x="350" y="934"/>
                    <a:pt x="345" y="929"/>
                  </a:cubicBezTo>
                  <a:cubicBezTo>
                    <a:pt x="467" y="807"/>
                    <a:pt x="467" y="807"/>
                    <a:pt x="467" y="807"/>
                  </a:cubicBezTo>
                  <a:cubicBezTo>
                    <a:pt x="472" y="811"/>
                    <a:pt x="477" y="813"/>
                    <a:pt x="483" y="814"/>
                  </a:cubicBezTo>
                  <a:cubicBezTo>
                    <a:pt x="505" y="1213"/>
                    <a:pt x="505" y="1213"/>
                    <a:pt x="505" y="1213"/>
                  </a:cubicBezTo>
                  <a:cubicBezTo>
                    <a:pt x="504" y="1213"/>
                    <a:pt x="503" y="1213"/>
                    <a:pt x="502" y="1214"/>
                  </a:cubicBezTo>
                  <a:cubicBezTo>
                    <a:pt x="341" y="972"/>
                    <a:pt x="341" y="972"/>
                    <a:pt x="341" y="972"/>
                  </a:cubicBezTo>
                  <a:cubicBezTo>
                    <a:pt x="348" y="966"/>
                    <a:pt x="352" y="958"/>
                    <a:pt x="352" y="948"/>
                  </a:cubicBezTo>
                  <a:close/>
                  <a:moveTo>
                    <a:pt x="492" y="1231"/>
                  </a:moveTo>
                  <a:cubicBezTo>
                    <a:pt x="492" y="1231"/>
                    <a:pt x="492" y="1231"/>
                    <a:pt x="492" y="1231"/>
                  </a:cubicBezTo>
                  <a:cubicBezTo>
                    <a:pt x="390" y="1220"/>
                    <a:pt x="390" y="1220"/>
                    <a:pt x="390" y="1220"/>
                  </a:cubicBezTo>
                  <a:cubicBezTo>
                    <a:pt x="331" y="977"/>
                    <a:pt x="331" y="977"/>
                    <a:pt x="331" y="977"/>
                  </a:cubicBezTo>
                  <a:cubicBezTo>
                    <a:pt x="332" y="977"/>
                    <a:pt x="333" y="977"/>
                    <a:pt x="334" y="976"/>
                  </a:cubicBezTo>
                  <a:cubicBezTo>
                    <a:pt x="496" y="1219"/>
                    <a:pt x="496" y="1219"/>
                    <a:pt x="496" y="1219"/>
                  </a:cubicBezTo>
                  <a:cubicBezTo>
                    <a:pt x="493" y="1222"/>
                    <a:pt x="492" y="1226"/>
                    <a:pt x="492" y="1231"/>
                  </a:cubicBezTo>
                  <a:close/>
                  <a:moveTo>
                    <a:pt x="324" y="1213"/>
                  </a:moveTo>
                  <a:cubicBezTo>
                    <a:pt x="325" y="1210"/>
                    <a:pt x="325" y="1207"/>
                    <a:pt x="325" y="1204"/>
                  </a:cubicBezTo>
                  <a:cubicBezTo>
                    <a:pt x="325" y="1186"/>
                    <a:pt x="313" y="1170"/>
                    <a:pt x="296" y="1166"/>
                  </a:cubicBezTo>
                  <a:cubicBezTo>
                    <a:pt x="323" y="979"/>
                    <a:pt x="323" y="979"/>
                    <a:pt x="323" y="979"/>
                  </a:cubicBezTo>
                  <a:cubicBezTo>
                    <a:pt x="323" y="979"/>
                    <a:pt x="324" y="979"/>
                    <a:pt x="324" y="979"/>
                  </a:cubicBezTo>
                  <a:cubicBezTo>
                    <a:pt x="382" y="1219"/>
                    <a:pt x="382" y="1219"/>
                    <a:pt x="382" y="1219"/>
                  </a:cubicBezTo>
                  <a:lnTo>
                    <a:pt x="324" y="1213"/>
                  </a:lnTo>
                  <a:close/>
                  <a:moveTo>
                    <a:pt x="465" y="1429"/>
                  </a:moveTo>
                  <a:cubicBezTo>
                    <a:pt x="615" y="1440"/>
                    <a:pt x="615" y="1440"/>
                    <a:pt x="615" y="1440"/>
                  </a:cubicBezTo>
                  <a:cubicBezTo>
                    <a:pt x="616" y="1456"/>
                    <a:pt x="629" y="1469"/>
                    <a:pt x="645" y="1469"/>
                  </a:cubicBezTo>
                  <a:cubicBezTo>
                    <a:pt x="647" y="1469"/>
                    <a:pt x="649" y="1469"/>
                    <a:pt x="651" y="1469"/>
                  </a:cubicBezTo>
                  <a:cubicBezTo>
                    <a:pt x="733" y="1731"/>
                    <a:pt x="733" y="1731"/>
                    <a:pt x="733" y="1731"/>
                  </a:cubicBezTo>
                  <a:cubicBezTo>
                    <a:pt x="731" y="1732"/>
                    <a:pt x="729" y="1733"/>
                    <a:pt x="727" y="1734"/>
                  </a:cubicBezTo>
                  <a:cubicBezTo>
                    <a:pt x="459" y="1443"/>
                    <a:pt x="459" y="1443"/>
                    <a:pt x="459" y="1443"/>
                  </a:cubicBezTo>
                  <a:cubicBezTo>
                    <a:pt x="462" y="1439"/>
                    <a:pt x="464" y="1435"/>
                    <a:pt x="465" y="1429"/>
                  </a:cubicBezTo>
                  <a:close/>
                  <a:moveTo>
                    <a:pt x="676" y="1439"/>
                  </a:moveTo>
                  <a:cubicBezTo>
                    <a:pt x="676" y="1436"/>
                    <a:pt x="675" y="1433"/>
                    <a:pt x="674" y="1430"/>
                  </a:cubicBezTo>
                  <a:cubicBezTo>
                    <a:pt x="858" y="1350"/>
                    <a:pt x="858" y="1350"/>
                    <a:pt x="858" y="1350"/>
                  </a:cubicBezTo>
                  <a:cubicBezTo>
                    <a:pt x="861" y="1356"/>
                    <a:pt x="865" y="1360"/>
                    <a:pt x="871" y="1363"/>
                  </a:cubicBezTo>
                  <a:cubicBezTo>
                    <a:pt x="751" y="1729"/>
                    <a:pt x="751" y="1729"/>
                    <a:pt x="751" y="1729"/>
                  </a:cubicBezTo>
                  <a:cubicBezTo>
                    <a:pt x="749" y="1728"/>
                    <a:pt x="747" y="1728"/>
                    <a:pt x="745" y="1728"/>
                  </a:cubicBezTo>
                  <a:cubicBezTo>
                    <a:pt x="743" y="1728"/>
                    <a:pt x="742" y="1728"/>
                    <a:pt x="740" y="1729"/>
                  </a:cubicBezTo>
                  <a:cubicBezTo>
                    <a:pt x="658" y="1466"/>
                    <a:pt x="658" y="1466"/>
                    <a:pt x="658" y="1466"/>
                  </a:cubicBezTo>
                  <a:cubicBezTo>
                    <a:pt x="669" y="1461"/>
                    <a:pt x="676" y="1451"/>
                    <a:pt x="676" y="1439"/>
                  </a:cubicBezTo>
                  <a:close/>
                  <a:moveTo>
                    <a:pt x="878" y="1366"/>
                  </a:moveTo>
                  <a:cubicBezTo>
                    <a:pt x="881" y="1366"/>
                    <a:pt x="883" y="1367"/>
                    <a:pt x="885" y="1367"/>
                  </a:cubicBezTo>
                  <a:cubicBezTo>
                    <a:pt x="889" y="1367"/>
                    <a:pt x="894" y="1366"/>
                    <a:pt x="898" y="1364"/>
                  </a:cubicBezTo>
                  <a:cubicBezTo>
                    <a:pt x="1082" y="1689"/>
                    <a:pt x="1082" y="1689"/>
                    <a:pt x="1082" y="1689"/>
                  </a:cubicBezTo>
                  <a:cubicBezTo>
                    <a:pt x="1074" y="1695"/>
                    <a:pt x="1069" y="1704"/>
                    <a:pt x="1069" y="1714"/>
                  </a:cubicBezTo>
                  <a:cubicBezTo>
                    <a:pt x="1069" y="1714"/>
                    <a:pt x="1069" y="1714"/>
                    <a:pt x="1069" y="1714"/>
                  </a:cubicBezTo>
                  <a:cubicBezTo>
                    <a:pt x="775" y="1751"/>
                    <a:pt x="775" y="1751"/>
                    <a:pt x="775" y="1751"/>
                  </a:cubicBezTo>
                  <a:cubicBezTo>
                    <a:pt x="773" y="1742"/>
                    <a:pt x="766" y="1735"/>
                    <a:pt x="758" y="1731"/>
                  </a:cubicBezTo>
                  <a:lnTo>
                    <a:pt x="878" y="1366"/>
                  </a:lnTo>
                  <a:close/>
                  <a:moveTo>
                    <a:pt x="1130" y="1714"/>
                  </a:moveTo>
                  <a:cubicBezTo>
                    <a:pt x="1130" y="1714"/>
                    <a:pt x="1131" y="1714"/>
                    <a:pt x="1131" y="1714"/>
                  </a:cubicBezTo>
                  <a:cubicBezTo>
                    <a:pt x="1131" y="1710"/>
                    <a:pt x="1130" y="1706"/>
                    <a:pt x="1128" y="1702"/>
                  </a:cubicBezTo>
                  <a:cubicBezTo>
                    <a:pt x="1635" y="1412"/>
                    <a:pt x="1635" y="1412"/>
                    <a:pt x="1635" y="1412"/>
                  </a:cubicBezTo>
                  <a:cubicBezTo>
                    <a:pt x="1640" y="1418"/>
                    <a:pt x="1647" y="1422"/>
                    <a:pt x="1654" y="1423"/>
                  </a:cubicBezTo>
                  <a:cubicBezTo>
                    <a:pt x="1637" y="1763"/>
                    <a:pt x="1637" y="1763"/>
                    <a:pt x="1637" y="1763"/>
                  </a:cubicBezTo>
                  <a:cubicBezTo>
                    <a:pt x="1624" y="1764"/>
                    <a:pt x="1614" y="1773"/>
                    <a:pt x="1610" y="1786"/>
                  </a:cubicBezTo>
                  <a:lnTo>
                    <a:pt x="1130" y="1714"/>
                  </a:lnTo>
                  <a:close/>
                  <a:moveTo>
                    <a:pt x="1962" y="719"/>
                  </a:moveTo>
                  <a:cubicBezTo>
                    <a:pt x="1963" y="716"/>
                    <a:pt x="1963" y="714"/>
                    <a:pt x="1963" y="712"/>
                  </a:cubicBezTo>
                  <a:cubicBezTo>
                    <a:pt x="1963" y="691"/>
                    <a:pt x="1946" y="673"/>
                    <a:pt x="1924" y="673"/>
                  </a:cubicBezTo>
                  <a:cubicBezTo>
                    <a:pt x="1902" y="673"/>
                    <a:pt x="1885" y="691"/>
                    <a:pt x="1885" y="712"/>
                  </a:cubicBezTo>
                  <a:cubicBezTo>
                    <a:pt x="1885" y="723"/>
                    <a:pt x="1890" y="734"/>
                    <a:pt x="1898" y="741"/>
                  </a:cubicBezTo>
                  <a:cubicBezTo>
                    <a:pt x="1802" y="775"/>
                    <a:pt x="1802" y="775"/>
                    <a:pt x="1802" y="775"/>
                  </a:cubicBezTo>
                  <a:cubicBezTo>
                    <a:pt x="1797" y="764"/>
                    <a:pt x="1786" y="758"/>
                    <a:pt x="1774" y="758"/>
                  </a:cubicBezTo>
                  <a:cubicBezTo>
                    <a:pt x="1770" y="758"/>
                    <a:pt x="1765" y="759"/>
                    <a:pt x="1761" y="761"/>
                  </a:cubicBezTo>
                  <a:cubicBezTo>
                    <a:pt x="1709" y="681"/>
                    <a:pt x="1709" y="681"/>
                    <a:pt x="1709" y="681"/>
                  </a:cubicBezTo>
                  <a:cubicBezTo>
                    <a:pt x="1715" y="676"/>
                    <a:pt x="1718" y="668"/>
                    <a:pt x="1719" y="661"/>
                  </a:cubicBezTo>
                  <a:cubicBezTo>
                    <a:pt x="2020" y="646"/>
                    <a:pt x="2020" y="646"/>
                    <a:pt x="2020" y="646"/>
                  </a:cubicBezTo>
                  <a:cubicBezTo>
                    <a:pt x="2050" y="688"/>
                    <a:pt x="2050" y="688"/>
                    <a:pt x="2050" y="688"/>
                  </a:cubicBezTo>
                  <a:lnTo>
                    <a:pt x="1962" y="719"/>
                  </a:lnTo>
                  <a:close/>
                  <a:moveTo>
                    <a:pt x="1163" y="390"/>
                  </a:moveTo>
                  <a:cubicBezTo>
                    <a:pt x="1159" y="387"/>
                    <a:pt x="1153" y="385"/>
                    <a:pt x="1147" y="385"/>
                  </a:cubicBezTo>
                  <a:cubicBezTo>
                    <a:pt x="1136" y="385"/>
                    <a:pt x="1126" y="392"/>
                    <a:pt x="1122" y="403"/>
                  </a:cubicBezTo>
                  <a:cubicBezTo>
                    <a:pt x="998" y="374"/>
                    <a:pt x="998" y="374"/>
                    <a:pt x="998" y="374"/>
                  </a:cubicBezTo>
                  <a:cubicBezTo>
                    <a:pt x="1272" y="253"/>
                    <a:pt x="1272" y="253"/>
                    <a:pt x="1272" y="253"/>
                  </a:cubicBezTo>
                  <a:cubicBezTo>
                    <a:pt x="1272" y="254"/>
                    <a:pt x="1273" y="254"/>
                    <a:pt x="1273" y="254"/>
                  </a:cubicBezTo>
                  <a:lnTo>
                    <a:pt x="1163" y="390"/>
                  </a:lnTo>
                  <a:close/>
                  <a:moveTo>
                    <a:pt x="785" y="719"/>
                  </a:moveTo>
                  <a:cubicBezTo>
                    <a:pt x="786" y="719"/>
                    <a:pt x="787" y="719"/>
                    <a:pt x="788" y="719"/>
                  </a:cubicBezTo>
                  <a:cubicBezTo>
                    <a:pt x="860" y="1040"/>
                    <a:pt x="860" y="1040"/>
                    <a:pt x="860" y="1040"/>
                  </a:cubicBezTo>
                  <a:cubicBezTo>
                    <a:pt x="855" y="1041"/>
                    <a:pt x="851" y="1044"/>
                    <a:pt x="848" y="1047"/>
                  </a:cubicBezTo>
                  <a:cubicBezTo>
                    <a:pt x="512" y="798"/>
                    <a:pt x="512" y="798"/>
                    <a:pt x="512" y="798"/>
                  </a:cubicBezTo>
                  <a:cubicBezTo>
                    <a:pt x="515" y="794"/>
                    <a:pt x="516" y="788"/>
                    <a:pt x="516" y="783"/>
                  </a:cubicBezTo>
                  <a:cubicBezTo>
                    <a:pt x="516" y="781"/>
                    <a:pt x="516" y="780"/>
                    <a:pt x="515" y="778"/>
                  </a:cubicBezTo>
                  <a:cubicBezTo>
                    <a:pt x="757" y="701"/>
                    <a:pt x="757" y="701"/>
                    <a:pt x="757" y="701"/>
                  </a:cubicBezTo>
                  <a:cubicBezTo>
                    <a:pt x="762" y="712"/>
                    <a:pt x="773" y="719"/>
                    <a:pt x="785" y="719"/>
                  </a:cubicBezTo>
                  <a:close/>
                  <a:moveTo>
                    <a:pt x="1250" y="1983"/>
                  </a:moveTo>
                  <a:cubicBezTo>
                    <a:pt x="1246" y="1983"/>
                    <a:pt x="1243" y="1984"/>
                    <a:pt x="1240" y="1985"/>
                  </a:cubicBezTo>
                  <a:cubicBezTo>
                    <a:pt x="1117" y="1739"/>
                    <a:pt x="1117" y="1739"/>
                    <a:pt x="1117" y="1739"/>
                  </a:cubicBezTo>
                  <a:cubicBezTo>
                    <a:pt x="1123" y="1735"/>
                    <a:pt x="1127" y="1729"/>
                    <a:pt x="1129" y="1722"/>
                  </a:cubicBezTo>
                  <a:cubicBezTo>
                    <a:pt x="1609" y="1793"/>
                    <a:pt x="1609" y="1793"/>
                    <a:pt x="1609" y="1793"/>
                  </a:cubicBezTo>
                  <a:cubicBezTo>
                    <a:pt x="1609" y="1793"/>
                    <a:pt x="1609" y="1793"/>
                    <a:pt x="1609" y="1794"/>
                  </a:cubicBezTo>
                  <a:cubicBezTo>
                    <a:pt x="1609" y="1798"/>
                    <a:pt x="1610" y="1802"/>
                    <a:pt x="1611" y="1805"/>
                  </a:cubicBezTo>
                  <a:cubicBezTo>
                    <a:pt x="1274" y="1996"/>
                    <a:pt x="1274" y="1996"/>
                    <a:pt x="1274" y="1996"/>
                  </a:cubicBezTo>
                  <a:cubicBezTo>
                    <a:pt x="1269" y="1988"/>
                    <a:pt x="1260" y="1983"/>
                    <a:pt x="1250" y="1983"/>
                  </a:cubicBezTo>
                  <a:close/>
                  <a:moveTo>
                    <a:pt x="1957" y="1085"/>
                  </a:moveTo>
                  <a:cubicBezTo>
                    <a:pt x="1793" y="812"/>
                    <a:pt x="1793" y="812"/>
                    <a:pt x="1793" y="812"/>
                  </a:cubicBezTo>
                  <a:cubicBezTo>
                    <a:pt x="1797" y="809"/>
                    <a:pt x="1800" y="805"/>
                    <a:pt x="1802" y="800"/>
                  </a:cubicBezTo>
                  <a:cubicBezTo>
                    <a:pt x="2161" y="903"/>
                    <a:pt x="2161" y="903"/>
                    <a:pt x="2161" y="903"/>
                  </a:cubicBezTo>
                  <a:cubicBezTo>
                    <a:pt x="2163" y="907"/>
                    <a:pt x="2165" y="910"/>
                    <a:pt x="2168" y="913"/>
                  </a:cubicBezTo>
                  <a:cubicBezTo>
                    <a:pt x="2171" y="916"/>
                    <a:pt x="2175" y="919"/>
                    <a:pt x="2180" y="921"/>
                  </a:cubicBezTo>
                  <a:cubicBezTo>
                    <a:pt x="2181" y="924"/>
                    <a:pt x="2182" y="927"/>
                    <a:pt x="2184" y="930"/>
                  </a:cubicBezTo>
                  <a:cubicBezTo>
                    <a:pt x="1990" y="1091"/>
                    <a:pt x="1990" y="1091"/>
                    <a:pt x="1990" y="1091"/>
                  </a:cubicBezTo>
                  <a:cubicBezTo>
                    <a:pt x="1984" y="1086"/>
                    <a:pt x="1977" y="1083"/>
                    <a:pt x="1969" y="1083"/>
                  </a:cubicBezTo>
                  <a:cubicBezTo>
                    <a:pt x="1965" y="1083"/>
                    <a:pt x="1961" y="1084"/>
                    <a:pt x="1957" y="1085"/>
                  </a:cubicBezTo>
                  <a:close/>
                  <a:moveTo>
                    <a:pt x="1718" y="653"/>
                  </a:moveTo>
                  <a:cubicBezTo>
                    <a:pt x="1717" y="650"/>
                    <a:pt x="1716" y="648"/>
                    <a:pt x="1715" y="645"/>
                  </a:cubicBezTo>
                  <a:cubicBezTo>
                    <a:pt x="1921" y="509"/>
                    <a:pt x="1921" y="509"/>
                    <a:pt x="1921" y="509"/>
                  </a:cubicBezTo>
                  <a:cubicBezTo>
                    <a:pt x="2015" y="639"/>
                    <a:pt x="2015" y="639"/>
                    <a:pt x="2015" y="639"/>
                  </a:cubicBezTo>
                  <a:lnTo>
                    <a:pt x="1718" y="653"/>
                  </a:lnTo>
                  <a:close/>
                  <a:moveTo>
                    <a:pt x="1324" y="223"/>
                  </a:moveTo>
                  <a:cubicBezTo>
                    <a:pt x="1320" y="211"/>
                    <a:pt x="1308" y="202"/>
                    <a:pt x="1295" y="202"/>
                  </a:cubicBezTo>
                  <a:cubicBezTo>
                    <a:pt x="1284" y="202"/>
                    <a:pt x="1274" y="208"/>
                    <a:pt x="1268" y="218"/>
                  </a:cubicBezTo>
                  <a:cubicBezTo>
                    <a:pt x="1209" y="174"/>
                    <a:pt x="1209" y="174"/>
                    <a:pt x="1209" y="174"/>
                  </a:cubicBezTo>
                  <a:cubicBezTo>
                    <a:pt x="1212" y="171"/>
                    <a:pt x="1213" y="167"/>
                    <a:pt x="1214" y="163"/>
                  </a:cubicBezTo>
                  <a:cubicBezTo>
                    <a:pt x="1372" y="214"/>
                    <a:pt x="1372" y="214"/>
                    <a:pt x="1372" y="214"/>
                  </a:cubicBezTo>
                  <a:lnTo>
                    <a:pt x="1324" y="223"/>
                  </a:lnTo>
                  <a:close/>
                  <a:moveTo>
                    <a:pt x="755" y="694"/>
                  </a:moveTo>
                  <a:cubicBezTo>
                    <a:pt x="513" y="770"/>
                    <a:pt x="513" y="770"/>
                    <a:pt x="513" y="770"/>
                  </a:cubicBezTo>
                  <a:cubicBezTo>
                    <a:pt x="508" y="760"/>
                    <a:pt x="497" y="753"/>
                    <a:pt x="485" y="753"/>
                  </a:cubicBezTo>
                  <a:cubicBezTo>
                    <a:pt x="481" y="753"/>
                    <a:pt x="477" y="754"/>
                    <a:pt x="473" y="755"/>
                  </a:cubicBezTo>
                  <a:cubicBezTo>
                    <a:pt x="382" y="600"/>
                    <a:pt x="382" y="600"/>
                    <a:pt x="382" y="600"/>
                  </a:cubicBezTo>
                  <a:cubicBezTo>
                    <a:pt x="417" y="552"/>
                    <a:pt x="417" y="552"/>
                    <a:pt x="417" y="552"/>
                  </a:cubicBezTo>
                  <a:cubicBezTo>
                    <a:pt x="756" y="681"/>
                    <a:pt x="756" y="681"/>
                    <a:pt x="756" y="681"/>
                  </a:cubicBezTo>
                  <a:cubicBezTo>
                    <a:pt x="755" y="684"/>
                    <a:pt x="755" y="686"/>
                    <a:pt x="755" y="688"/>
                  </a:cubicBezTo>
                  <a:cubicBezTo>
                    <a:pt x="755" y="690"/>
                    <a:pt x="755" y="692"/>
                    <a:pt x="755" y="694"/>
                  </a:cubicBezTo>
                  <a:close/>
                  <a:moveTo>
                    <a:pt x="458" y="770"/>
                  </a:moveTo>
                  <a:cubicBezTo>
                    <a:pt x="457" y="773"/>
                    <a:pt x="457" y="773"/>
                    <a:pt x="457" y="773"/>
                  </a:cubicBezTo>
                  <a:cubicBezTo>
                    <a:pt x="455" y="777"/>
                    <a:pt x="455" y="780"/>
                    <a:pt x="455" y="783"/>
                  </a:cubicBezTo>
                  <a:cubicBezTo>
                    <a:pt x="455" y="790"/>
                    <a:pt x="457" y="796"/>
                    <a:pt x="461" y="802"/>
                  </a:cubicBezTo>
                  <a:cubicBezTo>
                    <a:pt x="340" y="924"/>
                    <a:pt x="340" y="924"/>
                    <a:pt x="340" y="924"/>
                  </a:cubicBezTo>
                  <a:cubicBezTo>
                    <a:pt x="337" y="921"/>
                    <a:pt x="333" y="920"/>
                    <a:pt x="330" y="919"/>
                  </a:cubicBezTo>
                  <a:cubicBezTo>
                    <a:pt x="351" y="642"/>
                    <a:pt x="351" y="642"/>
                    <a:pt x="351" y="642"/>
                  </a:cubicBezTo>
                  <a:cubicBezTo>
                    <a:pt x="377" y="607"/>
                    <a:pt x="377" y="607"/>
                    <a:pt x="377" y="607"/>
                  </a:cubicBezTo>
                  <a:cubicBezTo>
                    <a:pt x="467" y="759"/>
                    <a:pt x="467" y="759"/>
                    <a:pt x="467" y="759"/>
                  </a:cubicBezTo>
                  <a:cubicBezTo>
                    <a:pt x="463" y="762"/>
                    <a:pt x="460" y="766"/>
                    <a:pt x="458" y="770"/>
                  </a:cubicBezTo>
                  <a:close/>
                  <a:moveTo>
                    <a:pt x="322" y="918"/>
                  </a:moveTo>
                  <a:cubicBezTo>
                    <a:pt x="316" y="918"/>
                    <a:pt x="310" y="920"/>
                    <a:pt x="305" y="923"/>
                  </a:cubicBezTo>
                  <a:cubicBezTo>
                    <a:pt x="302" y="925"/>
                    <a:pt x="302" y="925"/>
                    <a:pt x="302" y="925"/>
                  </a:cubicBezTo>
                  <a:cubicBezTo>
                    <a:pt x="300" y="927"/>
                    <a:pt x="298" y="929"/>
                    <a:pt x="297" y="931"/>
                  </a:cubicBezTo>
                  <a:cubicBezTo>
                    <a:pt x="215" y="886"/>
                    <a:pt x="215" y="886"/>
                    <a:pt x="215" y="886"/>
                  </a:cubicBezTo>
                  <a:cubicBezTo>
                    <a:pt x="221" y="871"/>
                    <a:pt x="218" y="853"/>
                    <a:pt x="206" y="842"/>
                  </a:cubicBezTo>
                  <a:cubicBezTo>
                    <a:pt x="342" y="655"/>
                    <a:pt x="342" y="655"/>
                    <a:pt x="342" y="655"/>
                  </a:cubicBezTo>
                  <a:lnTo>
                    <a:pt x="322" y="918"/>
                  </a:lnTo>
                  <a:close/>
                  <a:moveTo>
                    <a:pt x="203" y="1515"/>
                  </a:moveTo>
                  <a:cubicBezTo>
                    <a:pt x="408" y="1438"/>
                    <a:pt x="408" y="1438"/>
                    <a:pt x="408" y="1438"/>
                  </a:cubicBezTo>
                  <a:cubicBezTo>
                    <a:pt x="412" y="1445"/>
                    <a:pt x="419" y="1451"/>
                    <a:pt x="427" y="1453"/>
                  </a:cubicBezTo>
                  <a:cubicBezTo>
                    <a:pt x="442" y="1736"/>
                    <a:pt x="442" y="1736"/>
                    <a:pt x="442" y="1736"/>
                  </a:cubicBezTo>
                  <a:cubicBezTo>
                    <a:pt x="426" y="1741"/>
                    <a:pt x="415" y="1756"/>
                    <a:pt x="415" y="1774"/>
                  </a:cubicBezTo>
                  <a:cubicBezTo>
                    <a:pt x="415" y="1788"/>
                    <a:pt x="423" y="1801"/>
                    <a:pt x="435" y="1808"/>
                  </a:cubicBezTo>
                  <a:cubicBezTo>
                    <a:pt x="419" y="1868"/>
                    <a:pt x="419" y="1868"/>
                    <a:pt x="419" y="1868"/>
                  </a:cubicBezTo>
                  <a:cubicBezTo>
                    <a:pt x="416" y="1868"/>
                    <a:pt x="413" y="1867"/>
                    <a:pt x="411" y="1867"/>
                  </a:cubicBezTo>
                  <a:cubicBezTo>
                    <a:pt x="409" y="1867"/>
                    <a:pt x="407" y="1868"/>
                    <a:pt x="406" y="1868"/>
                  </a:cubicBezTo>
                  <a:cubicBezTo>
                    <a:pt x="195" y="1577"/>
                    <a:pt x="195" y="1577"/>
                    <a:pt x="195" y="1577"/>
                  </a:cubicBezTo>
                  <a:cubicBezTo>
                    <a:pt x="198" y="1576"/>
                    <a:pt x="200" y="1574"/>
                    <a:pt x="202" y="1572"/>
                  </a:cubicBezTo>
                  <a:cubicBezTo>
                    <a:pt x="218" y="1556"/>
                    <a:pt x="218" y="1531"/>
                    <a:pt x="203" y="1515"/>
                  </a:cubicBezTo>
                  <a:close/>
                  <a:moveTo>
                    <a:pt x="1098" y="1744"/>
                  </a:moveTo>
                  <a:cubicBezTo>
                    <a:pt x="1102" y="1745"/>
                    <a:pt x="1106" y="1744"/>
                    <a:pt x="1110" y="1743"/>
                  </a:cubicBezTo>
                  <a:cubicBezTo>
                    <a:pt x="1233" y="1988"/>
                    <a:pt x="1233" y="1988"/>
                    <a:pt x="1233" y="1988"/>
                  </a:cubicBezTo>
                  <a:cubicBezTo>
                    <a:pt x="1224" y="1994"/>
                    <a:pt x="1219" y="2004"/>
                    <a:pt x="1219" y="2014"/>
                  </a:cubicBezTo>
                  <a:cubicBezTo>
                    <a:pt x="1219" y="2020"/>
                    <a:pt x="1221" y="2025"/>
                    <a:pt x="1224" y="2030"/>
                  </a:cubicBezTo>
                  <a:cubicBezTo>
                    <a:pt x="1016" y="2202"/>
                    <a:pt x="1016" y="2202"/>
                    <a:pt x="1016" y="2202"/>
                  </a:cubicBezTo>
                  <a:cubicBezTo>
                    <a:pt x="1013" y="2199"/>
                    <a:pt x="1009" y="2197"/>
                    <a:pt x="1005" y="2195"/>
                  </a:cubicBezTo>
                  <a:lnTo>
                    <a:pt x="1098" y="1744"/>
                  </a:lnTo>
                  <a:close/>
                  <a:moveTo>
                    <a:pt x="1670" y="1796"/>
                  </a:moveTo>
                  <a:cubicBezTo>
                    <a:pt x="1670" y="1795"/>
                    <a:pt x="1670" y="1794"/>
                    <a:pt x="1670" y="1794"/>
                  </a:cubicBezTo>
                  <a:cubicBezTo>
                    <a:pt x="1670" y="1792"/>
                    <a:pt x="1670" y="1789"/>
                    <a:pt x="1669" y="1787"/>
                  </a:cubicBezTo>
                  <a:cubicBezTo>
                    <a:pt x="2150" y="1610"/>
                    <a:pt x="2150" y="1610"/>
                    <a:pt x="2150" y="1610"/>
                  </a:cubicBezTo>
                  <a:cubicBezTo>
                    <a:pt x="1974" y="1853"/>
                    <a:pt x="1974" y="1853"/>
                    <a:pt x="1974" y="1853"/>
                  </a:cubicBezTo>
                  <a:cubicBezTo>
                    <a:pt x="1842" y="1828"/>
                    <a:pt x="1842" y="1828"/>
                    <a:pt x="1842" y="1828"/>
                  </a:cubicBezTo>
                  <a:cubicBezTo>
                    <a:pt x="1842" y="1828"/>
                    <a:pt x="1842" y="1828"/>
                    <a:pt x="1842" y="1828"/>
                  </a:cubicBezTo>
                  <a:lnTo>
                    <a:pt x="1670" y="1796"/>
                  </a:lnTo>
                  <a:close/>
                  <a:moveTo>
                    <a:pt x="1969" y="1859"/>
                  </a:moveTo>
                  <a:cubicBezTo>
                    <a:pt x="1832" y="2048"/>
                    <a:pt x="1832" y="2048"/>
                    <a:pt x="1832" y="2048"/>
                  </a:cubicBezTo>
                  <a:cubicBezTo>
                    <a:pt x="1825" y="2044"/>
                    <a:pt x="1818" y="2042"/>
                    <a:pt x="1811" y="2042"/>
                  </a:cubicBezTo>
                  <a:cubicBezTo>
                    <a:pt x="1805" y="2042"/>
                    <a:pt x="1800" y="2043"/>
                    <a:pt x="1794" y="2046"/>
                  </a:cubicBezTo>
                  <a:cubicBezTo>
                    <a:pt x="1662" y="1814"/>
                    <a:pt x="1662" y="1814"/>
                    <a:pt x="1662" y="1814"/>
                  </a:cubicBezTo>
                  <a:cubicBezTo>
                    <a:pt x="1665" y="1811"/>
                    <a:pt x="1667" y="1807"/>
                    <a:pt x="1669" y="1803"/>
                  </a:cubicBezTo>
                  <a:lnTo>
                    <a:pt x="1969" y="1859"/>
                  </a:lnTo>
                  <a:close/>
                  <a:moveTo>
                    <a:pt x="2157" y="1579"/>
                  </a:moveTo>
                  <a:cubicBezTo>
                    <a:pt x="1689" y="1401"/>
                    <a:pt x="1689" y="1401"/>
                    <a:pt x="1689" y="1401"/>
                  </a:cubicBezTo>
                  <a:cubicBezTo>
                    <a:pt x="1690" y="1398"/>
                    <a:pt x="1690" y="1396"/>
                    <a:pt x="1690" y="1393"/>
                  </a:cubicBezTo>
                  <a:cubicBezTo>
                    <a:pt x="1690" y="1387"/>
                    <a:pt x="1688" y="1381"/>
                    <a:pt x="1684" y="1376"/>
                  </a:cubicBezTo>
                  <a:cubicBezTo>
                    <a:pt x="1949" y="1137"/>
                    <a:pt x="1949" y="1137"/>
                    <a:pt x="1949" y="1137"/>
                  </a:cubicBezTo>
                  <a:cubicBezTo>
                    <a:pt x="1957" y="1143"/>
                    <a:pt x="1968" y="1146"/>
                    <a:pt x="1978" y="1143"/>
                  </a:cubicBezTo>
                  <a:cubicBezTo>
                    <a:pt x="2150" y="1527"/>
                    <a:pt x="2150" y="1527"/>
                    <a:pt x="2150" y="1527"/>
                  </a:cubicBezTo>
                  <a:cubicBezTo>
                    <a:pt x="2160" y="1549"/>
                    <a:pt x="2160" y="1549"/>
                    <a:pt x="2160" y="1549"/>
                  </a:cubicBezTo>
                  <a:cubicBezTo>
                    <a:pt x="2161" y="1555"/>
                    <a:pt x="2164" y="1560"/>
                    <a:pt x="2167" y="1564"/>
                  </a:cubicBezTo>
                  <a:cubicBezTo>
                    <a:pt x="2168" y="1568"/>
                    <a:pt x="2168" y="1568"/>
                    <a:pt x="2168" y="1568"/>
                  </a:cubicBezTo>
                  <a:cubicBezTo>
                    <a:pt x="2164" y="1570"/>
                    <a:pt x="2160" y="1575"/>
                    <a:pt x="2157" y="1579"/>
                  </a:cubicBezTo>
                  <a:close/>
                  <a:moveTo>
                    <a:pt x="2177" y="848"/>
                  </a:moveTo>
                  <a:cubicBezTo>
                    <a:pt x="2063" y="692"/>
                    <a:pt x="2063" y="692"/>
                    <a:pt x="2063" y="692"/>
                  </a:cubicBezTo>
                  <a:cubicBezTo>
                    <a:pt x="2109" y="676"/>
                    <a:pt x="2109" y="676"/>
                    <a:pt x="2109" y="676"/>
                  </a:cubicBezTo>
                  <a:cubicBezTo>
                    <a:pt x="2116" y="682"/>
                    <a:pt x="2125" y="685"/>
                    <a:pt x="2134" y="685"/>
                  </a:cubicBezTo>
                  <a:cubicBezTo>
                    <a:pt x="2136" y="685"/>
                    <a:pt x="2138" y="685"/>
                    <a:pt x="2140" y="684"/>
                  </a:cubicBezTo>
                  <a:cubicBezTo>
                    <a:pt x="2187" y="844"/>
                    <a:pt x="2187" y="844"/>
                    <a:pt x="2187" y="844"/>
                  </a:cubicBezTo>
                  <a:cubicBezTo>
                    <a:pt x="2183" y="845"/>
                    <a:pt x="2180" y="847"/>
                    <a:pt x="2177" y="848"/>
                  </a:cubicBezTo>
                  <a:close/>
                  <a:moveTo>
                    <a:pt x="1698" y="630"/>
                  </a:moveTo>
                  <a:cubicBezTo>
                    <a:pt x="1692" y="628"/>
                    <a:pt x="1685" y="628"/>
                    <a:pt x="1678" y="630"/>
                  </a:cubicBezTo>
                  <a:cubicBezTo>
                    <a:pt x="1560" y="421"/>
                    <a:pt x="1560" y="421"/>
                    <a:pt x="1560" y="421"/>
                  </a:cubicBezTo>
                  <a:cubicBezTo>
                    <a:pt x="1566" y="415"/>
                    <a:pt x="1570" y="407"/>
                    <a:pt x="1570" y="398"/>
                  </a:cubicBezTo>
                  <a:cubicBezTo>
                    <a:pt x="1570" y="392"/>
                    <a:pt x="1568" y="385"/>
                    <a:pt x="1564" y="380"/>
                  </a:cubicBezTo>
                  <a:cubicBezTo>
                    <a:pt x="1664" y="309"/>
                    <a:pt x="1664" y="309"/>
                    <a:pt x="1664" y="309"/>
                  </a:cubicBezTo>
                  <a:cubicBezTo>
                    <a:pt x="1760" y="340"/>
                    <a:pt x="1760" y="340"/>
                    <a:pt x="1760" y="340"/>
                  </a:cubicBezTo>
                  <a:cubicBezTo>
                    <a:pt x="1758" y="353"/>
                    <a:pt x="1763" y="365"/>
                    <a:pt x="1771" y="374"/>
                  </a:cubicBezTo>
                  <a:cubicBezTo>
                    <a:pt x="1775" y="378"/>
                    <a:pt x="1779" y="380"/>
                    <a:pt x="1783" y="382"/>
                  </a:cubicBezTo>
                  <a:lnTo>
                    <a:pt x="1698" y="630"/>
                  </a:lnTo>
                  <a:close/>
                  <a:moveTo>
                    <a:pt x="597" y="361"/>
                  </a:moveTo>
                  <a:cubicBezTo>
                    <a:pt x="666" y="367"/>
                    <a:pt x="666" y="367"/>
                    <a:pt x="666" y="367"/>
                  </a:cubicBezTo>
                  <a:cubicBezTo>
                    <a:pt x="771" y="661"/>
                    <a:pt x="771" y="661"/>
                    <a:pt x="771" y="661"/>
                  </a:cubicBezTo>
                  <a:cubicBezTo>
                    <a:pt x="766" y="664"/>
                    <a:pt x="761" y="668"/>
                    <a:pt x="758" y="674"/>
                  </a:cubicBezTo>
                  <a:cubicBezTo>
                    <a:pt x="421" y="546"/>
                    <a:pt x="421" y="546"/>
                    <a:pt x="421" y="546"/>
                  </a:cubicBezTo>
                  <a:cubicBezTo>
                    <a:pt x="536" y="388"/>
                    <a:pt x="536" y="388"/>
                    <a:pt x="536" y="388"/>
                  </a:cubicBezTo>
                  <a:cubicBezTo>
                    <a:pt x="552" y="397"/>
                    <a:pt x="573" y="395"/>
                    <a:pt x="586" y="382"/>
                  </a:cubicBezTo>
                  <a:cubicBezTo>
                    <a:pt x="592" y="376"/>
                    <a:pt x="595" y="369"/>
                    <a:pt x="597" y="361"/>
                  </a:cubicBezTo>
                  <a:close/>
                  <a:moveTo>
                    <a:pt x="352" y="627"/>
                  </a:moveTo>
                  <a:cubicBezTo>
                    <a:pt x="356" y="577"/>
                    <a:pt x="356" y="577"/>
                    <a:pt x="356" y="577"/>
                  </a:cubicBezTo>
                  <a:cubicBezTo>
                    <a:pt x="357" y="577"/>
                    <a:pt x="358" y="577"/>
                    <a:pt x="359" y="577"/>
                  </a:cubicBezTo>
                  <a:cubicBezTo>
                    <a:pt x="372" y="600"/>
                    <a:pt x="372" y="600"/>
                    <a:pt x="372" y="600"/>
                  </a:cubicBezTo>
                  <a:lnTo>
                    <a:pt x="352" y="627"/>
                  </a:lnTo>
                  <a:close/>
                  <a:moveTo>
                    <a:pt x="367" y="575"/>
                  </a:moveTo>
                  <a:cubicBezTo>
                    <a:pt x="381" y="571"/>
                    <a:pt x="392" y="558"/>
                    <a:pt x="394" y="543"/>
                  </a:cubicBezTo>
                  <a:cubicBezTo>
                    <a:pt x="409" y="549"/>
                    <a:pt x="409" y="549"/>
                    <a:pt x="409" y="549"/>
                  </a:cubicBezTo>
                  <a:cubicBezTo>
                    <a:pt x="377" y="593"/>
                    <a:pt x="377" y="593"/>
                    <a:pt x="377" y="593"/>
                  </a:cubicBezTo>
                  <a:lnTo>
                    <a:pt x="367" y="575"/>
                  </a:lnTo>
                  <a:close/>
                  <a:moveTo>
                    <a:pt x="211" y="894"/>
                  </a:moveTo>
                  <a:cubicBezTo>
                    <a:pt x="293" y="938"/>
                    <a:pt x="293" y="938"/>
                    <a:pt x="293" y="938"/>
                  </a:cubicBezTo>
                  <a:cubicBezTo>
                    <a:pt x="293" y="939"/>
                    <a:pt x="293" y="939"/>
                    <a:pt x="293" y="940"/>
                  </a:cubicBezTo>
                  <a:cubicBezTo>
                    <a:pt x="292" y="943"/>
                    <a:pt x="292" y="943"/>
                    <a:pt x="292" y="943"/>
                  </a:cubicBezTo>
                  <a:cubicBezTo>
                    <a:pt x="292" y="944"/>
                    <a:pt x="292" y="944"/>
                    <a:pt x="292" y="944"/>
                  </a:cubicBezTo>
                  <a:cubicBezTo>
                    <a:pt x="292" y="945"/>
                    <a:pt x="291" y="947"/>
                    <a:pt x="291" y="948"/>
                  </a:cubicBezTo>
                  <a:cubicBezTo>
                    <a:pt x="291" y="952"/>
                    <a:pt x="292" y="956"/>
                    <a:pt x="294" y="960"/>
                  </a:cubicBezTo>
                  <a:cubicBezTo>
                    <a:pt x="295" y="963"/>
                    <a:pt x="295" y="963"/>
                    <a:pt x="295" y="963"/>
                  </a:cubicBezTo>
                  <a:cubicBezTo>
                    <a:pt x="300" y="971"/>
                    <a:pt x="307" y="976"/>
                    <a:pt x="315" y="978"/>
                  </a:cubicBezTo>
                  <a:cubicBezTo>
                    <a:pt x="288" y="1165"/>
                    <a:pt x="288" y="1165"/>
                    <a:pt x="288" y="1165"/>
                  </a:cubicBezTo>
                  <a:cubicBezTo>
                    <a:pt x="285" y="1165"/>
                    <a:pt x="282" y="1165"/>
                    <a:pt x="278" y="1166"/>
                  </a:cubicBezTo>
                  <a:cubicBezTo>
                    <a:pt x="194" y="908"/>
                    <a:pt x="194" y="908"/>
                    <a:pt x="194" y="908"/>
                  </a:cubicBezTo>
                  <a:cubicBezTo>
                    <a:pt x="198" y="906"/>
                    <a:pt x="203" y="903"/>
                    <a:pt x="206" y="900"/>
                  </a:cubicBezTo>
                  <a:cubicBezTo>
                    <a:pt x="208" y="898"/>
                    <a:pt x="210" y="896"/>
                    <a:pt x="211" y="894"/>
                  </a:cubicBezTo>
                  <a:close/>
                  <a:moveTo>
                    <a:pt x="278" y="1242"/>
                  </a:moveTo>
                  <a:cubicBezTo>
                    <a:pt x="281" y="1243"/>
                    <a:pt x="283" y="1243"/>
                    <a:pt x="286" y="1243"/>
                  </a:cubicBezTo>
                  <a:cubicBezTo>
                    <a:pt x="290" y="1243"/>
                    <a:pt x="294" y="1242"/>
                    <a:pt x="299" y="1241"/>
                  </a:cubicBezTo>
                  <a:cubicBezTo>
                    <a:pt x="415" y="1401"/>
                    <a:pt x="415" y="1401"/>
                    <a:pt x="415" y="1401"/>
                  </a:cubicBezTo>
                  <a:cubicBezTo>
                    <a:pt x="412" y="1404"/>
                    <a:pt x="409" y="1407"/>
                    <a:pt x="408" y="1411"/>
                  </a:cubicBezTo>
                  <a:cubicBezTo>
                    <a:pt x="406" y="1414"/>
                    <a:pt x="406" y="1414"/>
                    <a:pt x="406" y="1414"/>
                  </a:cubicBezTo>
                  <a:cubicBezTo>
                    <a:pt x="405" y="1417"/>
                    <a:pt x="405" y="1420"/>
                    <a:pt x="405" y="1424"/>
                  </a:cubicBezTo>
                  <a:cubicBezTo>
                    <a:pt x="405" y="1426"/>
                    <a:pt x="405" y="1428"/>
                    <a:pt x="406" y="1431"/>
                  </a:cubicBezTo>
                  <a:cubicBezTo>
                    <a:pt x="197" y="1509"/>
                    <a:pt x="197" y="1509"/>
                    <a:pt x="197" y="1509"/>
                  </a:cubicBezTo>
                  <a:cubicBezTo>
                    <a:pt x="194" y="1508"/>
                    <a:pt x="192" y="1507"/>
                    <a:pt x="190" y="1506"/>
                  </a:cubicBezTo>
                  <a:lnTo>
                    <a:pt x="278" y="1242"/>
                  </a:lnTo>
                  <a:close/>
                  <a:moveTo>
                    <a:pt x="697" y="2112"/>
                  </a:moveTo>
                  <a:cubicBezTo>
                    <a:pt x="876" y="2181"/>
                    <a:pt x="876" y="2181"/>
                    <a:pt x="876" y="2181"/>
                  </a:cubicBezTo>
                  <a:cubicBezTo>
                    <a:pt x="687" y="2120"/>
                    <a:pt x="687" y="2120"/>
                    <a:pt x="687" y="2120"/>
                  </a:cubicBezTo>
                  <a:cubicBezTo>
                    <a:pt x="691" y="2118"/>
                    <a:pt x="695" y="2115"/>
                    <a:pt x="697" y="2112"/>
                  </a:cubicBezTo>
                  <a:close/>
                  <a:moveTo>
                    <a:pt x="704" y="2092"/>
                  </a:moveTo>
                  <a:cubicBezTo>
                    <a:pt x="704" y="2080"/>
                    <a:pt x="697" y="2069"/>
                    <a:pt x="686" y="2065"/>
                  </a:cubicBezTo>
                  <a:cubicBezTo>
                    <a:pt x="743" y="1789"/>
                    <a:pt x="743" y="1789"/>
                    <a:pt x="743" y="1789"/>
                  </a:cubicBezTo>
                  <a:cubicBezTo>
                    <a:pt x="744" y="1789"/>
                    <a:pt x="744" y="1789"/>
                    <a:pt x="745" y="1789"/>
                  </a:cubicBezTo>
                  <a:cubicBezTo>
                    <a:pt x="749" y="1789"/>
                    <a:pt x="753" y="1789"/>
                    <a:pt x="756" y="1787"/>
                  </a:cubicBezTo>
                  <a:cubicBezTo>
                    <a:pt x="977" y="2199"/>
                    <a:pt x="977" y="2199"/>
                    <a:pt x="977" y="2199"/>
                  </a:cubicBezTo>
                  <a:cubicBezTo>
                    <a:pt x="974" y="2202"/>
                    <a:pt x="970" y="2205"/>
                    <a:pt x="968" y="2209"/>
                  </a:cubicBezTo>
                  <a:cubicBezTo>
                    <a:pt x="702" y="2105"/>
                    <a:pt x="702" y="2105"/>
                    <a:pt x="702" y="2105"/>
                  </a:cubicBezTo>
                  <a:cubicBezTo>
                    <a:pt x="703" y="2101"/>
                    <a:pt x="704" y="2097"/>
                    <a:pt x="704" y="2092"/>
                  </a:cubicBezTo>
                  <a:close/>
                  <a:moveTo>
                    <a:pt x="776" y="1759"/>
                  </a:moveTo>
                  <a:cubicBezTo>
                    <a:pt x="776" y="1759"/>
                    <a:pt x="776" y="1759"/>
                    <a:pt x="776" y="1759"/>
                  </a:cubicBezTo>
                  <a:cubicBezTo>
                    <a:pt x="1070" y="1721"/>
                    <a:pt x="1070" y="1721"/>
                    <a:pt x="1070" y="1721"/>
                  </a:cubicBezTo>
                  <a:cubicBezTo>
                    <a:pt x="1073" y="1731"/>
                    <a:pt x="1080" y="1739"/>
                    <a:pt x="1090" y="1743"/>
                  </a:cubicBezTo>
                  <a:cubicBezTo>
                    <a:pt x="997" y="2193"/>
                    <a:pt x="997" y="2193"/>
                    <a:pt x="997" y="2193"/>
                  </a:cubicBezTo>
                  <a:cubicBezTo>
                    <a:pt x="993" y="2193"/>
                    <a:pt x="988" y="2194"/>
                    <a:pt x="984" y="2195"/>
                  </a:cubicBezTo>
                  <a:cubicBezTo>
                    <a:pt x="763" y="1784"/>
                    <a:pt x="763" y="1784"/>
                    <a:pt x="763" y="1784"/>
                  </a:cubicBezTo>
                  <a:cubicBezTo>
                    <a:pt x="771" y="1778"/>
                    <a:pt x="776" y="1769"/>
                    <a:pt x="776" y="1759"/>
                  </a:cubicBezTo>
                  <a:close/>
                  <a:moveTo>
                    <a:pt x="1886" y="384"/>
                  </a:moveTo>
                  <a:cubicBezTo>
                    <a:pt x="1840" y="354"/>
                    <a:pt x="1840" y="354"/>
                    <a:pt x="1840" y="354"/>
                  </a:cubicBezTo>
                  <a:cubicBezTo>
                    <a:pt x="1840" y="352"/>
                    <a:pt x="1841" y="351"/>
                    <a:pt x="1841" y="350"/>
                  </a:cubicBezTo>
                  <a:lnTo>
                    <a:pt x="1886" y="384"/>
                  </a:lnTo>
                  <a:close/>
                  <a:moveTo>
                    <a:pt x="1711" y="639"/>
                  </a:moveTo>
                  <a:cubicBezTo>
                    <a:pt x="1709" y="637"/>
                    <a:pt x="1707" y="635"/>
                    <a:pt x="1705" y="634"/>
                  </a:cubicBezTo>
                  <a:cubicBezTo>
                    <a:pt x="1791" y="385"/>
                    <a:pt x="1791" y="385"/>
                    <a:pt x="1791" y="385"/>
                  </a:cubicBezTo>
                  <a:cubicBezTo>
                    <a:pt x="1803" y="388"/>
                    <a:pt x="1815" y="385"/>
                    <a:pt x="1825" y="378"/>
                  </a:cubicBezTo>
                  <a:cubicBezTo>
                    <a:pt x="1916" y="503"/>
                    <a:pt x="1916" y="503"/>
                    <a:pt x="1916" y="503"/>
                  </a:cubicBezTo>
                  <a:lnTo>
                    <a:pt x="1711" y="639"/>
                  </a:lnTo>
                  <a:close/>
                  <a:moveTo>
                    <a:pt x="1762" y="333"/>
                  </a:moveTo>
                  <a:cubicBezTo>
                    <a:pt x="1672" y="304"/>
                    <a:pt x="1672" y="304"/>
                    <a:pt x="1672" y="304"/>
                  </a:cubicBezTo>
                  <a:cubicBezTo>
                    <a:pt x="1714" y="274"/>
                    <a:pt x="1714" y="274"/>
                    <a:pt x="1714" y="274"/>
                  </a:cubicBezTo>
                  <a:cubicBezTo>
                    <a:pt x="1720" y="277"/>
                    <a:pt x="1728" y="277"/>
                    <a:pt x="1733" y="274"/>
                  </a:cubicBezTo>
                  <a:cubicBezTo>
                    <a:pt x="1770" y="317"/>
                    <a:pt x="1770" y="317"/>
                    <a:pt x="1770" y="317"/>
                  </a:cubicBezTo>
                  <a:cubicBezTo>
                    <a:pt x="1766" y="322"/>
                    <a:pt x="1763" y="327"/>
                    <a:pt x="1762" y="333"/>
                  </a:cubicBezTo>
                  <a:close/>
                  <a:moveTo>
                    <a:pt x="1561" y="222"/>
                  </a:moveTo>
                  <a:cubicBezTo>
                    <a:pt x="1575" y="222"/>
                    <a:pt x="1587" y="214"/>
                    <a:pt x="1594" y="202"/>
                  </a:cubicBezTo>
                  <a:cubicBezTo>
                    <a:pt x="1706" y="253"/>
                    <a:pt x="1706" y="253"/>
                    <a:pt x="1706" y="253"/>
                  </a:cubicBezTo>
                  <a:cubicBezTo>
                    <a:pt x="1705" y="255"/>
                    <a:pt x="1705" y="256"/>
                    <a:pt x="1705" y="257"/>
                  </a:cubicBezTo>
                  <a:cubicBezTo>
                    <a:pt x="1705" y="261"/>
                    <a:pt x="1706" y="265"/>
                    <a:pt x="1709" y="268"/>
                  </a:cubicBezTo>
                  <a:cubicBezTo>
                    <a:pt x="1663" y="301"/>
                    <a:pt x="1663" y="301"/>
                    <a:pt x="1663" y="301"/>
                  </a:cubicBezTo>
                  <a:cubicBezTo>
                    <a:pt x="1403" y="216"/>
                    <a:pt x="1403" y="216"/>
                    <a:pt x="1403" y="216"/>
                  </a:cubicBezTo>
                  <a:cubicBezTo>
                    <a:pt x="1523" y="193"/>
                    <a:pt x="1523" y="193"/>
                    <a:pt x="1523" y="193"/>
                  </a:cubicBezTo>
                  <a:cubicBezTo>
                    <a:pt x="1528" y="210"/>
                    <a:pt x="1543" y="222"/>
                    <a:pt x="1561" y="222"/>
                  </a:cubicBezTo>
                  <a:close/>
                  <a:moveTo>
                    <a:pt x="671" y="360"/>
                  </a:moveTo>
                  <a:cubicBezTo>
                    <a:pt x="670" y="356"/>
                    <a:pt x="670" y="356"/>
                    <a:pt x="670" y="356"/>
                  </a:cubicBezTo>
                  <a:cubicBezTo>
                    <a:pt x="672" y="356"/>
                    <a:pt x="673" y="356"/>
                    <a:pt x="674" y="356"/>
                  </a:cubicBezTo>
                  <a:cubicBezTo>
                    <a:pt x="690" y="356"/>
                    <a:pt x="704" y="347"/>
                    <a:pt x="710" y="332"/>
                  </a:cubicBezTo>
                  <a:cubicBezTo>
                    <a:pt x="798" y="372"/>
                    <a:pt x="798" y="372"/>
                    <a:pt x="798" y="372"/>
                  </a:cubicBezTo>
                  <a:lnTo>
                    <a:pt x="671" y="360"/>
                  </a:lnTo>
                  <a:close/>
                  <a:moveTo>
                    <a:pt x="414" y="543"/>
                  </a:moveTo>
                  <a:cubicBezTo>
                    <a:pt x="394" y="535"/>
                    <a:pt x="394" y="535"/>
                    <a:pt x="394" y="535"/>
                  </a:cubicBezTo>
                  <a:cubicBezTo>
                    <a:pt x="394" y="528"/>
                    <a:pt x="391" y="521"/>
                    <a:pt x="387" y="515"/>
                  </a:cubicBezTo>
                  <a:cubicBezTo>
                    <a:pt x="529" y="383"/>
                    <a:pt x="529" y="383"/>
                    <a:pt x="529" y="383"/>
                  </a:cubicBezTo>
                  <a:lnTo>
                    <a:pt x="414" y="543"/>
                  </a:lnTo>
                  <a:close/>
                  <a:moveTo>
                    <a:pt x="1155" y="2284"/>
                  </a:moveTo>
                  <a:cubicBezTo>
                    <a:pt x="1097" y="2262"/>
                    <a:pt x="1097" y="2262"/>
                    <a:pt x="1097" y="2262"/>
                  </a:cubicBezTo>
                  <a:cubicBezTo>
                    <a:pt x="1155" y="2281"/>
                    <a:pt x="1155" y="2281"/>
                    <a:pt x="1155" y="2281"/>
                  </a:cubicBezTo>
                  <a:cubicBezTo>
                    <a:pt x="1155" y="2282"/>
                    <a:pt x="1155" y="2283"/>
                    <a:pt x="1155" y="2284"/>
                  </a:cubicBezTo>
                  <a:close/>
                  <a:moveTo>
                    <a:pt x="1229" y="2036"/>
                  </a:moveTo>
                  <a:cubicBezTo>
                    <a:pt x="1235" y="2041"/>
                    <a:pt x="1242" y="2044"/>
                    <a:pt x="1250" y="2044"/>
                  </a:cubicBezTo>
                  <a:cubicBezTo>
                    <a:pt x="1263" y="2044"/>
                    <a:pt x="1275" y="2036"/>
                    <a:pt x="1279" y="2023"/>
                  </a:cubicBezTo>
                  <a:cubicBezTo>
                    <a:pt x="1770" y="2085"/>
                    <a:pt x="1770" y="2085"/>
                    <a:pt x="1770" y="2085"/>
                  </a:cubicBezTo>
                  <a:cubicBezTo>
                    <a:pt x="1770" y="2087"/>
                    <a:pt x="1771" y="2089"/>
                    <a:pt x="1771" y="2091"/>
                  </a:cubicBezTo>
                  <a:cubicBezTo>
                    <a:pt x="1517" y="2173"/>
                    <a:pt x="1517" y="2173"/>
                    <a:pt x="1517" y="2173"/>
                  </a:cubicBezTo>
                  <a:cubicBezTo>
                    <a:pt x="1025" y="2217"/>
                    <a:pt x="1025" y="2217"/>
                    <a:pt x="1025" y="2217"/>
                  </a:cubicBezTo>
                  <a:cubicBezTo>
                    <a:pt x="1024" y="2214"/>
                    <a:pt x="1023" y="2211"/>
                    <a:pt x="1021" y="2208"/>
                  </a:cubicBezTo>
                  <a:lnTo>
                    <a:pt x="1229" y="2036"/>
                  </a:lnTo>
                  <a:close/>
                  <a:moveTo>
                    <a:pt x="1280" y="2015"/>
                  </a:moveTo>
                  <a:cubicBezTo>
                    <a:pt x="1280" y="2015"/>
                    <a:pt x="1280" y="2014"/>
                    <a:pt x="1280" y="2014"/>
                  </a:cubicBezTo>
                  <a:cubicBezTo>
                    <a:pt x="1280" y="2010"/>
                    <a:pt x="1280" y="2006"/>
                    <a:pt x="1278" y="2002"/>
                  </a:cubicBezTo>
                  <a:cubicBezTo>
                    <a:pt x="1615" y="1812"/>
                    <a:pt x="1615" y="1812"/>
                    <a:pt x="1615" y="1812"/>
                  </a:cubicBezTo>
                  <a:cubicBezTo>
                    <a:pt x="1621" y="1820"/>
                    <a:pt x="1630" y="1824"/>
                    <a:pt x="1640" y="1824"/>
                  </a:cubicBezTo>
                  <a:cubicBezTo>
                    <a:pt x="1646" y="1824"/>
                    <a:pt x="1651" y="1823"/>
                    <a:pt x="1656" y="1819"/>
                  </a:cubicBezTo>
                  <a:cubicBezTo>
                    <a:pt x="1788" y="2049"/>
                    <a:pt x="1788" y="2049"/>
                    <a:pt x="1788" y="2049"/>
                  </a:cubicBezTo>
                  <a:cubicBezTo>
                    <a:pt x="1785" y="2051"/>
                    <a:pt x="1784" y="2052"/>
                    <a:pt x="1782" y="2054"/>
                  </a:cubicBezTo>
                  <a:cubicBezTo>
                    <a:pt x="1776" y="2060"/>
                    <a:pt x="1772" y="2069"/>
                    <a:pt x="1771" y="2078"/>
                  </a:cubicBezTo>
                  <a:lnTo>
                    <a:pt x="1280" y="2015"/>
                  </a:lnTo>
                  <a:close/>
                  <a:moveTo>
                    <a:pt x="2011" y="1893"/>
                  </a:moveTo>
                  <a:cubicBezTo>
                    <a:pt x="1839" y="2052"/>
                    <a:pt x="1839" y="2052"/>
                    <a:pt x="1839" y="2052"/>
                  </a:cubicBezTo>
                  <a:cubicBezTo>
                    <a:pt x="1977" y="1861"/>
                    <a:pt x="1977" y="1861"/>
                    <a:pt x="1977" y="1861"/>
                  </a:cubicBezTo>
                  <a:cubicBezTo>
                    <a:pt x="2004" y="1866"/>
                    <a:pt x="2004" y="1866"/>
                    <a:pt x="2004" y="1866"/>
                  </a:cubicBezTo>
                  <a:cubicBezTo>
                    <a:pt x="2003" y="1867"/>
                    <a:pt x="2003" y="1868"/>
                    <a:pt x="2003" y="1869"/>
                  </a:cubicBezTo>
                  <a:cubicBezTo>
                    <a:pt x="2003" y="1878"/>
                    <a:pt x="2006" y="1886"/>
                    <a:pt x="2011" y="1893"/>
                  </a:cubicBezTo>
                  <a:close/>
                  <a:moveTo>
                    <a:pt x="2160" y="1531"/>
                  </a:moveTo>
                  <a:cubicBezTo>
                    <a:pt x="1985" y="1139"/>
                    <a:pt x="1985" y="1139"/>
                    <a:pt x="1985" y="1139"/>
                  </a:cubicBezTo>
                  <a:cubicBezTo>
                    <a:pt x="1990" y="1137"/>
                    <a:pt x="1993" y="1133"/>
                    <a:pt x="1996" y="1128"/>
                  </a:cubicBezTo>
                  <a:cubicBezTo>
                    <a:pt x="2102" y="1171"/>
                    <a:pt x="2102" y="1171"/>
                    <a:pt x="2102" y="1171"/>
                  </a:cubicBezTo>
                  <a:cubicBezTo>
                    <a:pt x="2104" y="1191"/>
                    <a:pt x="2121" y="1206"/>
                    <a:pt x="2140" y="1206"/>
                  </a:cubicBezTo>
                  <a:cubicBezTo>
                    <a:pt x="2149" y="1206"/>
                    <a:pt x="2158" y="1203"/>
                    <a:pt x="2165" y="1197"/>
                  </a:cubicBezTo>
                  <a:cubicBezTo>
                    <a:pt x="2196" y="1210"/>
                    <a:pt x="2196" y="1210"/>
                    <a:pt x="2196" y="1210"/>
                  </a:cubicBezTo>
                  <a:cubicBezTo>
                    <a:pt x="2196" y="1500"/>
                    <a:pt x="2196" y="1500"/>
                    <a:pt x="2196" y="1500"/>
                  </a:cubicBezTo>
                  <a:cubicBezTo>
                    <a:pt x="2187" y="1501"/>
                    <a:pt x="2178" y="1505"/>
                    <a:pt x="2171" y="1512"/>
                  </a:cubicBezTo>
                  <a:cubicBezTo>
                    <a:pt x="2166" y="1517"/>
                    <a:pt x="2162" y="1524"/>
                    <a:pt x="2160" y="1531"/>
                  </a:cubicBezTo>
                  <a:close/>
                  <a:moveTo>
                    <a:pt x="2179" y="1167"/>
                  </a:moveTo>
                  <a:cubicBezTo>
                    <a:pt x="2179" y="1145"/>
                    <a:pt x="2162" y="1128"/>
                    <a:pt x="2140" y="1128"/>
                  </a:cubicBezTo>
                  <a:cubicBezTo>
                    <a:pt x="2120" y="1128"/>
                    <a:pt x="2103" y="1143"/>
                    <a:pt x="2101" y="1163"/>
                  </a:cubicBezTo>
                  <a:cubicBezTo>
                    <a:pt x="1999" y="1121"/>
                    <a:pt x="1999" y="1121"/>
                    <a:pt x="1999" y="1121"/>
                  </a:cubicBezTo>
                  <a:cubicBezTo>
                    <a:pt x="2000" y="1119"/>
                    <a:pt x="2000" y="1116"/>
                    <a:pt x="2000" y="1113"/>
                  </a:cubicBezTo>
                  <a:cubicBezTo>
                    <a:pt x="2000" y="1108"/>
                    <a:pt x="1998" y="1102"/>
                    <a:pt x="1995" y="1097"/>
                  </a:cubicBezTo>
                  <a:cubicBezTo>
                    <a:pt x="2188" y="936"/>
                    <a:pt x="2188" y="936"/>
                    <a:pt x="2188" y="936"/>
                  </a:cubicBezTo>
                  <a:cubicBezTo>
                    <a:pt x="2191" y="938"/>
                    <a:pt x="2193" y="940"/>
                    <a:pt x="2196" y="941"/>
                  </a:cubicBezTo>
                  <a:cubicBezTo>
                    <a:pt x="2196" y="1202"/>
                    <a:pt x="2196" y="1202"/>
                    <a:pt x="2196" y="1202"/>
                  </a:cubicBezTo>
                  <a:cubicBezTo>
                    <a:pt x="2171" y="1191"/>
                    <a:pt x="2171" y="1191"/>
                    <a:pt x="2171" y="1191"/>
                  </a:cubicBezTo>
                  <a:cubicBezTo>
                    <a:pt x="2176" y="1184"/>
                    <a:pt x="2179" y="1176"/>
                    <a:pt x="2179" y="1167"/>
                  </a:cubicBezTo>
                  <a:close/>
                  <a:moveTo>
                    <a:pt x="2098" y="635"/>
                  </a:moveTo>
                  <a:cubicBezTo>
                    <a:pt x="2024" y="639"/>
                    <a:pt x="2024" y="639"/>
                    <a:pt x="2024" y="639"/>
                  </a:cubicBezTo>
                  <a:cubicBezTo>
                    <a:pt x="1927" y="505"/>
                    <a:pt x="1927" y="505"/>
                    <a:pt x="1927" y="505"/>
                  </a:cubicBezTo>
                  <a:cubicBezTo>
                    <a:pt x="1976" y="473"/>
                    <a:pt x="1976" y="473"/>
                    <a:pt x="1976" y="473"/>
                  </a:cubicBezTo>
                  <a:cubicBezTo>
                    <a:pt x="1980" y="477"/>
                    <a:pt x="1985" y="479"/>
                    <a:pt x="1991" y="479"/>
                  </a:cubicBezTo>
                  <a:cubicBezTo>
                    <a:pt x="1995" y="479"/>
                    <a:pt x="1998" y="478"/>
                    <a:pt x="2001" y="477"/>
                  </a:cubicBezTo>
                  <a:cubicBezTo>
                    <a:pt x="2108" y="620"/>
                    <a:pt x="2108" y="620"/>
                    <a:pt x="2108" y="620"/>
                  </a:cubicBezTo>
                  <a:cubicBezTo>
                    <a:pt x="2103" y="624"/>
                    <a:pt x="2100" y="629"/>
                    <a:pt x="2098" y="635"/>
                  </a:cubicBezTo>
                  <a:close/>
                  <a:moveTo>
                    <a:pt x="446" y="1923"/>
                  </a:moveTo>
                  <a:cubicBezTo>
                    <a:pt x="448" y="1918"/>
                    <a:pt x="450" y="1912"/>
                    <a:pt x="450" y="1907"/>
                  </a:cubicBezTo>
                  <a:cubicBezTo>
                    <a:pt x="450" y="1891"/>
                    <a:pt x="441" y="1877"/>
                    <a:pt x="426" y="1871"/>
                  </a:cubicBezTo>
                  <a:cubicBezTo>
                    <a:pt x="443" y="1811"/>
                    <a:pt x="443" y="1811"/>
                    <a:pt x="443" y="1811"/>
                  </a:cubicBezTo>
                  <a:cubicBezTo>
                    <a:pt x="447" y="1812"/>
                    <a:pt x="450" y="1813"/>
                    <a:pt x="454" y="1813"/>
                  </a:cubicBezTo>
                  <a:cubicBezTo>
                    <a:pt x="474" y="1813"/>
                    <a:pt x="491" y="1797"/>
                    <a:pt x="493" y="1777"/>
                  </a:cubicBezTo>
                  <a:cubicBezTo>
                    <a:pt x="720" y="1775"/>
                    <a:pt x="720" y="1775"/>
                    <a:pt x="720" y="1775"/>
                  </a:cubicBezTo>
                  <a:cubicBezTo>
                    <a:pt x="723" y="1781"/>
                    <a:pt x="729" y="1785"/>
                    <a:pt x="735" y="1788"/>
                  </a:cubicBezTo>
                  <a:cubicBezTo>
                    <a:pt x="679" y="2062"/>
                    <a:pt x="679" y="2062"/>
                    <a:pt x="679" y="2062"/>
                  </a:cubicBezTo>
                  <a:cubicBezTo>
                    <a:pt x="677" y="2062"/>
                    <a:pt x="675" y="2062"/>
                    <a:pt x="674" y="2062"/>
                  </a:cubicBezTo>
                  <a:cubicBezTo>
                    <a:pt x="660" y="2062"/>
                    <a:pt x="648" y="2071"/>
                    <a:pt x="645" y="2084"/>
                  </a:cubicBezTo>
                  <a:cubicBezTo>
                    <a:pt x="644" y="2088"/>
                    <a:pt x="644" y="2088"/>
                    <a:pt x="644" y="2088"/>
                  </a:cubicBezTo>
                  <a:cubicBezTo>
                    <a:pt x="643" y="2089"/>
                    <a:pt x="643" y="2091"/>
                    <a:pt x="643" y="2092"/>
                  </a:cubicBezTo>
                  <a:cubicBezTo>
                    <a:pt x="643" y="2095"/>
                    <a:pt x="644" y="2097"/>
                    <a:pt x="644" y="2101"/>
                  </a:cubicBezTo>
                  <a:cubicBezTo>
                    <a:pt x="646" y="2104"/>
                    <a:pt x="646" y="2104"/>
                    <a:pt x="646" y="2104"/>
                  </a:cubicBezTo>
                  <a:cubicBezTo>
                    <a:pt x="646" y="2105"/>
                    <a:pt x="646" y="2106"/>
                    <a:pt x="647" y="2107"/>
                  </a:cubicBezTo>
                  <a:cubicBezTo>
                    <a:pt x="601" y="2092"/>
                    <a:pt x="601" y="2092"/>
                    <a:pt x="601" y="2092"/>
                  </a:cubicBezTo>
                  <a:cubicBezTo>
                    <a:pt x="603" y="2080"/>
                    <a:pt x="599" y="2067"/>
                    <a:pt x="590" y="2058"/>
                  </a:cubicBezTo>
                  <a:cubicBezTo>
                    <a:pt x="576" y="2044"/>
                    <a:pt x="555" y="2042"/>
                    <a:pt x="539" y="2052"/>
                  </a:cubicBezTo>
                  <a:lnTo>
                    <a:pt x="446" y="1923"/>
                  </a:lnTo>
                  <a:close/>
                  <a:moveTo>
                    <a:pt x="2204" y="1213"/>
                  </a:moveTo>
                  <a:cubicBezTo>
                    <a:pt x="2231" y="1224"/>
                    <a:pt x="2231" y="1224"/>
                    <a:pt x="2231" y="1224"/>
                  </a:cubicBezTo>
                  <a:cubicBezTo>
                    <a:pt x="2229" y="1230"/>
                    <a:pt x="2227" y="1235"/>
                    <a:pt x="2227" y="1241"/>
                  </a:cubicBezTo>
                  <a:cubicBezTo>
                    <a:pt x="2227" y="1257"/>
                    <a:pt x="2236" y="1270"/>
                    <a:pt x="2251" y="1277"/>
                  </a:cubicBezTo>
                  <a:cubicBezTo>
                    <a:pt x="2204" y="1486"/>
                    <a:pt x="2204" y="1486"/>
                    <a:pt x="2204" y="1486"/>
                  </a:cubicBezTo>
                  <a:lnTo>
                    <a:pt x="2204" y="1213"/>
                  </a:lnTo>
                  <a:close/>
                  <a:moveTo>
                    <a:pt x="2204" y="1205"/>
                  </a:moveTo>
                  <a:cubicBezTo>
                    <a:pt x="2204" y="943"/>
                    <a:pt x="2204" y="943"/>
                    <a:pt x="2204" y="943"/>
                  </a:cubicBezTo>
                  <a:cubicBezTo>
                    <a:pt x="2206" y="944"/>
                    <a:pt x="2209" y="944"/>
                    <a:pt x="2211" y="944"/>
                  </a:cubicBezTo>
                  <a:cubicBezTo>
                    <a:pt x="2255" y="1204"/>
                    <a:pt x="2255" y="1204"/>
                    <a:pt x="2255" y="1204"/>
                  </a:cubicBezTo>
                  <a:cubicBezTo>
                    <a:pt x="2247" y="1206"/>
                    <a:pt x="2240" y="1211"/>
                    <a:pt x="2235" y="1218"/>
                  </a:cubicBezTo>
                  <a:lnTo>
                    <a:pt x="2204" y="1205"/>
                  </a:lnTo>
                  <a:close/>
                  <a:moveTo>
                    <a:pt x="2263" y="1202"/>
                  </a:moveTo>
                  <a:cubicBezTo>
                    <a:pt x="2218" y="942"/>
                    <a:pt x="2218" y="942"/>
                    <a:pt x="2218" y="942"/>
                  </a:cubicBezTo>
                  <a:cubicBezTo>
                    <a:pt x="2231" y="939"/>
                    <a:pt x="2240" y="927"/>
                    <a:pt x="2240" y="913"/>
                  </a:cubicBezTo>
                  <a:cubicBezTo>
                    <a:pt x="2240" y="911"/>
                    <a:pt x="2240" y="909"/>
                    <a:pt x="2239" y="907"/>
                  </a:cubicBezTo>
                  <a:cubicBezTo>
                    <a:pt x="2239" y="907"/>
                    <a:pt x="2239" y="907"/>
                    <a:pt x="2239" y="907"/>
                  </a:cubicBezTo>
                  <a:cubicBezTo>
                    <a:pt x="2233" y="902"/>
                    <a:pt x="2233" y="902"/>
                    <a:pt x="2233" y="902"/>
                  </a:cubicBezTo>
                  <a:cubicBezTo>
                    <a:pt x="2241" y="886"/>
                    <a:pt x="2238" y="867"/>
                    <a:pt x="2226" y="855"/>
                  </a:cubicBezTo>
                  <a:cubicBezTo>
                    <a:pt x="2222" y="852"/>
                    <a:pt x="2218" y="849"/>
                    <a:pt x="2214" y="847"/>
                  </a:cubicBezTo>
                  <a:cubicBezTo>
                    <a:pt x="2257" y="713"/>
                    <a:pt x="2257" y="713"/>
                    <a:pt x="2257" y="713"/>
                  </a:cubicBezTo>
                  <a:cubicBezTo>
                    <a:pt x="2259" y="714"/>
                    <a:pt x="2261" y="714"/>
                    <a:pt x="2263" y="714"/>
                  </a:cubicBezTo>
                  <a:lnTo>
                    <a:pt x="2263" y="1202"/>
                  </a:lnTo>
                  <a:close/>
                  <a:moveTo>
                    <a:pt x="1777" y="312"/>
                  </a:moveTo>
                  <a:cubicBezTo>
                    <a:pt x="1751" y="283"/>
                    <a:pt x="1751" y="283"/>
                    <a:pt x="1751" y="283"/>
                  </a:cubicBezTo>
                  <a:cubicBezTo>
                    <a:pt x="1785" y="308"/>
                    <a:pt x="1785" y="308"/>
                    <a:pt x="1785" y="308"/>
                  </a:cubicBezTo>
                  <a:cubicBezTo>
                    <a:pt x="1782" y="309"/>
                    <a:pt x="1779" y="310"/>
                    <a:pt x="1777" y="312"/>
                  </a:cubicBezTo>
                  <a:close/>
                  <a:moveTo>
                    <a:pt x="1203" y="182"/>
                  </a:moveTo>
                  <a:cubicBezTo>
                    <a:pt x="1204" y="182"/>
                    <a:pt x="1204" y="181"/>
                    <a:pt x="1205" y="181"/>
                  </a:cubicBezTo>
                  <a:cubicBezTo>
                    <a:pt x="1265" y="225"/>
                    <a:pt x="1265" y="225"/>
                    <a:pt x="1265" y="225"/>
                  </a:cubicBezTo>
                  <a:cubicBezTo>
                    <a:pt x="1265" y="228"/>
                    <a:pt x="1264" y="231"/>
                    <a:pt x="1264" y="233"/>
                  </a:cubicBezTo>
                  <a:cubicBezTo>
                    <a:pt x="1264" y="238"/>
                    <a:pt x="1265" y="242"/>
                    <a:pt x="1268" y="247"/>
                  </a:cubicBezTo>
                  <a:cubicBezTo>
                    <a:pt x="985" y="371"/>
                    <a:pt x="985" y="371"/>
                    <a:pt x="985" y="371"/>
                  </a:cubicBezTo>
                  <a:cubicBezTo>
                    <a:pt x="982" y="371"/>
                    <a:pt x="982" y="371"/>
                    <a:pt x="982" y="371"/>
                  </a:cubicBezTo>
                  <a:cubicBezTo>
                    <a:pt x="975" y="359"/>
                    <a:pt x="963" y="352"/>
                    <a:pt x="949" y="352"/>
                  </a:cubicBezTo>
                  <a:cubicBezTo>
                    <a:pt x="942" y="352"/>
                    <a:pt x="934" y="355"/>
                    <a:pt x="928" y="359"/>
                  </a:cubicBezTo>
                  <a:cubicBezTo>
                    <a:pt x="712" y="309"/>
                    <a:pt x="712" y="309"/>
                    <a:pt x="712" y="309"/>
                  </a:cubicBezTo>
                  <a:cubicBezTo>
                    <a:pt x="712" y="309"/>
                    <a:pt x="712" y="308"/>
                    <a:pt x="712" y="307"/>
                  </a:cubicBezTo>
                  <a:cubicBezTo>
                    <a:pt x="1137" y="169"/>
                    <a:pt x="1137" y="169"/>
                    <a:pt x="1137" y="169"/>
                  </a:cubicBezTo>
                  <a:cubicBezTo>
                    <a:pt x="1139" y="174"/>
                    <a:pt x="1142" y="179"/>
                    <a:pt x="1146" y="182"/>
                  </a:cubicBezTo>
                  <a:cubicBezTo>
                    <a:pt x="1161" y="198"/>
                    <a:pt x="1187" y="198"/>
                    <a:pt x="1203" y="182"/>
                  </a:cubicBezTo>
                  <a:close/>
                  <a:moveTo>
                    <a:pt x="172" y="1125"/>
                  </a:moveTo>
                  <a:cubicBezTo>
                    <a:pt x="252" y="1184"/>
                    <a:pt x="252" y="1184"/>
                    <a:pt x="252" y="1184"/>
                  </a:cubicBezTo>
                  <a:cubicBezTo>
                    <a:pt x="249" y="1190"/>
                    <a:pt x="247" y="1197"/>
                    <a:pt x="247" y="1204"/>
                  </a:cubicBezTo>
                  <a:cubicBezTo>
                    <a:pt x="247" y="1219"/>
                    <a:pt x="256" y="1233"/>
                    <a:pt x="270" y="1240"/>
                  </a:cubicBezTo>
                  <a:cubicBezTo>
                    <a:pt x="182" y="1503"/>
                    <a:pt x="182" y="1503"/>
                    <a:pt x="182" y="1503"/>
                  </a:cubicBezTo>
                  <a:cubicBezTo>
                    <a:pt x="179" y="1502"/>
                    <a:pt x="176" y="1502"/>
                    <a:pt x="173" y="1502"/>
                  </a:cubicBezTo>
                  <a:cubicBezTo>
                    <a:pt x="173" y="1502"/>
                    <a:pt x="172" y="1502"/>
                    <a:pt x="172" y="1502"/>
                  </a:cubicBezTo>
                  <a:lnTo>
                    <a:pt x="172" y="1125"/>
                  </a:lnTo>
                  <a:close/>
                  <a:moveTo>
                    <a:pt x="1167" y="2253"/>
                  </a:moveTo>
                  <a:cubicBezTo>
                    <a:pt x="1161" y="2258"/>
                    <a:pt x="1158" y="2265"/>
                    <a:pt x="1156" y="2272"/>
                  </a:cubicBezTo>
                  <a:cubicBezTo>
                    <a:pt x="1025" y="2230"/>
                    <a:pt x="1025" y="2230"/>
                    <a:pt x="1025" y="2230"/>
                  </a:cubicBezTo>
                  <a:cubicBezTo>
                    <a:pt x="1025" y="2228"/>
                    <a:pt x="1025" y="2227"/>
                    <a:pt x="1026" y="2225"/>
                  </a:cubicBezTo>
                  <a:cubicBezTo>
                    <a:pt x="1485" y="2184"/>
                    <a:pt x="1485" y="2184"/>
                    <a:pt x="1485" y="2184"/>
                  </a:cubicBezTo>
                  <a:cubicBezTo>
                    <a:pt x="1233" y="2266"/>
                    <a:pt x="1233" y="2266"/>
                    <a:pt x="1233" y="2266"/>
                  </a:cubicBezTo>
                  <a:cubicBezTo>
                    <a:pt x="1231" y="2261"/>
                    <a:pt x="1228" y="2257"/>
                    <a:pt x="1225" y="2253"/>
                  </a:cubicBezTo>
                  <a:cubicBezTo>
                    <a:pt x="1217" y="2245"/>
                    <a:pt x="1207" y="2241"/>
                    <a:pt x="1196" y="2241"/>
                  </a:cubicBezTo>
                  <a:cubicBezTo>
                    <a:pt x="1196" y="2241"/>
                    <a:pt x="1196" y="2241"/>
                    <a:pt x="1196" y="2241"/>
                  </a:cubicBezTo>
                  <a:cubicBezTo>
                    <a:pt x="1185" y="2241"/>
                    <a:pt x="1174" y="2245"/>
                    <a:pt x="1167" y="2253"/>
                  </a:cubicBezTo>
                  <a:close/>
                  <a:moveTo>
                    <a:pt x="1553" y="2170"/>
                  </a:moveTo>
                  <a:cubicBezTo>
                    <a:pt x="1773" y="2099"/>
                    <a:pt x="1773" y="2099"/>
                    <a:pt x="1773" y="2099"/>
                  </a:cubicBezTo>
                  <a:cubicBezTo>
                    <a:pt x="1774" y="2101"/>
                    <a:pt x="1775" y="2103"/>
                    <a:pt x="1777" y="2105"/>
                  </a:cubicBezTo>
                  <a:cubicBezTo>
                    <a:pt x="1734" y="2136"/>
                    <a:pt x="1734" y="2136"/>
                    <a:pt x="1734" y="2136"/>
                  </a:cubicBezTo>
                  <a:cubicBezTo>
                    <a:pt x="1727" y="2128"/>
                    <a:pt x="1716" y="2123"/>
                    <a:pt x="1705" y="2123"/>
                  </a:cubicBezTo>
                  <a:cubicBezTo>
                    <a:pt x="1685" y="2123"/>
                    <a:pt x="1668" y="2140"/>
                    <a:pt x="1666" y="2160"/>
                  </a:cubicBezTo>
                  <a:lnTo>
                    <a:pt x="1553" y="2170"/>
                  </a:lnTo>
                  <a:close/>
                  <a:moveTo>
                    <a:pt x="2005" y="1858"/>
                  </a:moveTo>
                  <a:cubicBezTo>
                    <a:pt x="1982" y="1854"/>
                    <a:pt x="1982" y="1854"/>
                    <a:pt x="1982" y="1854"/>
                  </a:cubicBezTo>
                  <a:cubicBezTo>
                    <a:pt x="2159" y="1611"/>
                    <a:pt x="2159" y="1611"/>
                    <a:pt x="2159" y="1611"/>
                  </a:cubicBezTo>
                  <a:cubicBezTo>
                    <a:pt x="2161" y="1614"/>
                    <a:pt x="2164" y="1617"/>
                    <a:pt x="2167" y="1619"/>
                  </a:cubicBezTo>
                  <a:cubicBezTo>
                    <a:pt x="2054" y="1832"/>
                    <a:pt x="2054" y="1832"/>
                    <a:pt x="2054" y="1832"/>
                  </a:cubicBezTo>
                  <a:cubicBezTo>
                    <a:pt x="2050" y="1831"/>
                    <a:pt x="2046" y="1830"/>
                    <a:pt x="2042" y="1830"/>
                  </a:cubicBezTo>
                  <a:cubicBezTo>
                    <a:pt x="2025" y="1830"/>
                    <a:pt x="2010" y="1842"/>
                    <a:pt x="2005" y="1858"/>
                  </a:cubicBezTo>
                  <a:close/>
                  <a:moveTo>
                    <a:pt x="2181" y="1624"/>
                  </a:moveTo>
                  <a:cubicBezTo>
                    <a:pt x="2182" y="1624"/>
                    <a:pt x="2183" y="1624"/>
                    <a:pt x="2184" y="1624"/>
                  </a:cubicBezTo>
                  <a:cubicBezTo>
                    <a:pt x="2190" y="1624"/>
                    <a:pt x="2196" y="1622"/>
                    <a:pt x="2201" y="1619"/>
                  </a:cubicBezTo>
                  <a:cubicBezTo>
                    <a:pt x="2202" y="1618"/>
                    <a:pt x="2202" y="1618"/>
                    <a:pt x="2202" y="1618"/>
                  </a:cubicBezTo>
                  <a:cubicBezTo>
                    <a:pt x="2202" y="1618"/>
                    <a:pt x="2202" y="1618"/>
                    <a:pt x="2202" y="1618"/>
                  </a:cubicBezTo>
                  <a:cubicBezTo>
                    <a:pt x="2206" y="1609"/>
                    <a:pt x="2209" y="1600"/>
                    <a:pt x="2214" y="1588"/>
                  </a:cubicBezTo>
                  <a:cubicBezTo>
                    <a:pt x="2214" y="1588"/>
                    <a:pt x="2214" y="1588"/>
                    <a:pt x="2214" y="1588"/>
                  </a:cubicBezTo>
                  <a:cubicBezTo>
                    <a:pt x="2214" y="1587"/>
                    <a:pt x="2214" y="1587"/>
                    <a:pt x="2214" y="1587"/>
                  </a:cubicBezTo>
                  <a:cubicBezTo>
                    <a:pt x="2213" y="1585"/>
                    <a:pt x="2213" y="1582"/>
                    <a:pt x="2211" y="1580"/>
                  </a:cubicBezTo>
                  <a:cubicBezTo>
                    <a:pt x="2218" y="1578"/>
                    <a:pt x="2224" y="1575"/>
                    <a:pt x="2229" y="1570"/>
                  </a:cubicBezTo>
                  <a:cubicBezTo>
                    <a:pt x="2241" y="1557"/>
                    <a:pt x="2244" y="1539"/>
                    <a:pt x="2237" y="1523"/>
                  </a:cubicBezTo>
                  <a:cubicBezTo>
                    <a:pt x="2356" y="1433"/>
                    <a:pt x="2356" y="1433"/>
                    <a:pt x="2356" y="1433"/>
                  </a:cubicBezTo>
                  <a:cubicBezTo>
                    <a:pt x="2358" y="1435"/>
                    <a:pt x="2360" y="1436"/>
                    <a:pt x="2362" y="1438"/>
                  </a:cubicBezTo>
                  <a:cubicBezTo>
                    <a:pt x="2077" y="1997"/>
                    <a:pt x="2077" y="1997"/>
                    <a:pt x="2077" y="1997"/>
                  </a:cubicBezTo>
                  <a:cubicBezTo>
                    <a:pt x="2077" y="1997"/>
                    <a:pt x="2076" y="1997"/>
                    <a:pt x="2076" y="1997"/>
                  </a:cubicBezTo>
                  <a:lnTo>
                    <a:pt x="2181" y="1624"/>
                  </a:lnTo>
                  <a:close/>
                  <a:moveTo>
                    <a:pt x="2341" y="1400"/>
                  </a:moveTo>
                  <a:cubicBezTo>
                    <a:pt x="2341" y="1410"/>
                    <a:pt x="2345" y="1419"/>
                    <a:pt x="2351" y="1427"/>
                  </a:cubicBezTo>
                  <a:cubicBezTo>
                    <a:pt x="2233" y="1516"/>
                    <a:pt x="2233" y="1516"/>
                    <a:pt x="2233" y="1516"/>
                  </a:cubicBezTo>
                  <a:cubicBezTo>
                    <a:pt x="2232" y="1515"/>
                    <a:pt x="2230" y="1513"/>
                    <a:pt x="2229" y="1512"/>
                  </a:cubicBezTo>
                  <a:cubicBezTo>
                    <a:pt x="2224" y="1506"/>
                    <a:pt x="2217" y="1503"/>
                    <a:pt x="2209" y="1501"/>
                  </a:cubicBezTo>
                  <a:cubicBezTo>
                    <a:pt x="2258" y="1279"/>
                    <a:pt x="2258" y="1279"/>
                    <a:pt x="2258" y="1279"/>
                  </a:cubicBezTo>
                  <a:cubicBezTo>
                    <a:pt x="2261" y="1280"/>
                    <a:pt x="2264" y="1280"/>
                    <a:pt x="2267" y="1280"/>
                  </a:cubicBezTo>
                  <a:cubicBezTo>
                    <a:pt x="2274" y="1280"/>
                    <a:pt x="2281" y="1278"/>
                    <a:pt x="2287" y="1274"/>
                  </a:cubicBezTo>
                  <a:cubicBezTo>
                    <a:pt x="2356" y="1367"/>
                    <a:pt x="2356" y="1367"/>
                    <a:pt x="2356" y="1367"/>
                  </a:cubicBezTo>
                  <a:cubicBezTo>
                    <a:pt x="2347" y="1375"/>
                    <a:pt x="2341" y="1387"/>
                    <a:pt x="2341" y="1400"/>
                  </a:cubicBezTo>
                  <a:close/>
                  <a:moveTo>
                    <a:pt x="2206" y="844"/>
                  </a:moveTo>
                  <a:cubicBezTo>
                    <a:pt x="2203" y="843"/>
                    <a:pt x="2200" y="843"/>
                    <a:pt x="2197" y="843"/>
                  </a:cubicBezTo>
                  <a:cubicBezTo>
                    <a:pt x="2196" y="843"/>
                    <a:pt x="2195" y="843"/>
                    <a:pt x="2195" y="843"/>
                  </a:cubicBezTo>
                  <a:cubicBezTo>
                    <a:pt x="2148" y="682"/>
                    <a:pt x="2148" y="682"/>
                    <a:pt x="2148" y="682"/>
                  </a:cubicBezTo>
                  <a:cubicBezTo>
                    <a:pt x="2162" y="676"/>
                    <a:pt x="2171" y="662"/>
                    <a:pt x="2171" y="647"/>
                  </a:cubicBezTo>
                  <a:cubicBezTo>
                    <a:pt x="2171" y="626"/>
                    <a:pt x="2155" y="609"/>
                    <a:pt x="2134" y="609"/>
                  </a:cubicBezTo>
                  <a:cubicBezTo>
                    <a:pt x="2127" y="609"/>
                    <a:pt x="2120" y="611"/>
                    <a:pt x="2114" y="615"/>
                  </a:cubicBezTo>
                  <a:cubicBezTo>
                    <a:pt x="2013" y="480"/>
                    <a:pt x="2013" y="480"/>
                    <a:pt x="2013" y="480"/>
                  </a:cubicBezTo>
                  <a:cubicBezTo>
                    <a:pt x="2229" y="645"/>
                    <a:pt x="2229" y="645"/>
                    <a:pt x="2229" y="645"/>
                  </a:cubicBezTo>
                  <a:cubicBezTo>
                    <a:pt x="2224" y="652"/>
                    <a:pt x="2221" y="661"/>
                    <a:pt x="2221" y="669"/>
                  </a:cubicBezTo>
                  <a:cubicBezTo>
                    <a:pt x="2221" y="687"/>
                    <a:pt x="2232" y="704"/>
                    <a:pt x="2249" y="711"/>
                  </a:cubicBezTo>
                  <a:lnTo>
                    <a:pt x="2206" y="844"/>
                  </a:lnTo>
                  <a:close/>
                  <a:moveTo>
                    <a:pt x="2221" y="629"/>
                  </a:moveTo>
                  <a:cubicBezTo>
                    <a:pt x="2010" y="468"/>
                    <a:pt x="2010" y="468"/>
                    <a:pt x="2010" y="468"/>
                  </a:cubicBezTo>
                  <a:cubicBezTo>
                    <a:pt x="2012" y="465"/>
                    <a:pt x="2013" y="461"/>
                    <a:pt x="2013" y="458"/>
                  </a:cubicBezTo>
                  <a:cubicBezTo>
                    <a:pt x="2013" y="445"/>
                    <a:pt x="2002" y="435"/>
                    <a:pt x="1988" y="437"/>
                  </a:cubicBezTo>
                  <a:cubicBezTo>
                    <a:pt x="1781" y="189"/>
                    <a:pt x="1781" y="189"/>
                    <a:pt x="1781" y="189"/>
                  </a:cubicBezTo>
                  <a:lnTo>
                    <a:pt x="2221" y="629"/>
                  </a:lnTo>
                  <a:close/>
                  <a:moveTo>
                    <a:pt x="1977" y="442"/>
                  </a:moveTo>
                  <a:cubicBezTo>
                    <a:pt x="1841" y="340"/>
                    <a:pt x="1841" y="340"/>
                    <a:pt x="1841" y="340"/>
                  </a:cubicBezTo>
                  <a:cubicBezTo>
                    <a:pt x="1839" y="331"/>
                    <a:pt x="1835" y="323"/>
                    <a:pt x="1829" y="316"/>
                  </a:cubicBezTo>
                  <a:cubicBezTo>
                    <a:pt x="1820" y="307"/>
                    <a:pt x="1807" y="303"/>
                    <a:pt x="1794" y="305"/>
                  </a:cubicBezTo>
                  <a:cubicBezTo>
                    <a:pt x="1742" y="265"/>
                    <a:pt x="1742" y="265"/>
                    <a:pt x="1742" y="265"/>
                  </a:cubicBezTo>
                  <a:cubicBezTo>
                    <a:pt x="1743" y="263"/>
                    <a:pt x="1743" y="260"/>
                    <a:pt x="1743" y="257"/>
                  </a:cubicBezTo>
                  <a:cubicBezTo>
                    <a:pt x="1743" y="250"/>
                    <a:pt x="1739" y="243"/>
                    <a:pt x="1732" y="240"/>
                  </a:cubicBezTo>
                  <a:cubicBezTo>
                    <a:pt x="1739" y="201"/>
                    <a:pt x="1739" y="201"/>
                    <a:pt x="1739" y="201"/>
                  </a:cubicBezTo>
                  <a:cubicBezTo>
                    <a:pt x="1742" y="201"/>
                    <a:pt x="1746" y="202"/>
                    <a:pt x="1748" y="202"/>
                  </a:cubicBezTo>
                  <a:cubicBezTo>
                    <a:pt x="1758" y="202"/>
                    <a:pt x="1767" y="199"/>
                    <a:pt x="1774" y="194"/>
                  </a:cubicBezTo>
                  <a:cubicBezTo>
                    <a:pt x="1980" y="439"/>
                    <a:pt x="1980" y="439"/>
                    <a:pt x="1980" y="439"/>
                  </a:cubicBezTo>
                  <a:cubicBezTo>
                    <a:pt x="1979" y="440"/>
                    <a:pt x="1978" y="441"/>
                    <a:pt x="1977" y="442"/>
                  </a:cubicBezTo>
                  <a:close/>
                  <a:moveTo>
                    <a:pt x="1724" y="238"/>
                  </a:moveTo>
                  <a:cubicBezTo>
                    <a:pt x="1719" y="238"/>
                    <a:pt x="1715" y="240"/>
                    <a:pt x="1712" y="243"/>
                  </a:cubicBezTo>
                  <a:cubicBezTo>
                    <a:pt x="1697" y="232"/>
                    <a:pt x="1697" y="232"/>
                    <a:pt x="1697" y="232"/>
                  </a:cubicBezTo>
                  <a:cubicBezTo>
                    <a:pt x="1709" y="246"/>
                    <a:pt x="1709" y="246"/>
                    <a:pt x="1709" y="246"/>
                  </a:cubicBezTo>
                  <a:cubicBezTo>
                    <a:pt x="1709" y="246"/>
                    <a:pt x="1709" y="246"/>
                    <a:pt x="1709" y="246"/>
                  </a:cubicBezTo>
                  <a:cubicBezTo>
                    <a:pt x="1598" y="195"/>
                    <a:pt x="1598" y="195"/>
                    <a:pt x="1598" y="195"/>
                  </a:cubicBezTo>
                  <a:cubicBezTo>
                    <a:pt x="1599" y="191"/>
                    <a:pt x="1600" y="187"/>
                    <a:pt x="1600" y="182"/>
                  </a:cubicBezTo>
                  <a:cubicBezTo>
                    <a:pt x="1600" y="180"/>
                    <a:pt x="1599" y="178"/>
                    <a:pt x="1599" y="175"/>
                  </a:cubicBezTo>
                  <a:cubicBezTo>
                    <a:pt x="1704" y="165"/>
                    <a:pt x="1704" y="165"/>
                    <a:pt x="1704" y="165"/>
                  </a:cubicBezTo>
                  <a:cubicBezTo>
                    <a:pt x="1707" y="180"/>
                    <a:pt x="1717" y="192"/>
                    <a:pt x="1731" y="198"/>
                  </a:cubicBezTo>
                  <a:lnTo>
                    <a:pt x="1724" y="238"/>
                  </a:lnTo>
                  <a:close/>
                  <a:moveTo>
                    <a:pt x="1703" y="157"/>
                  </a:moveTo>
                  <a:cubicBezTo>
                    <a:pt x="1597" y="167"/>
                    <a:pt x="1597" y="167"/>
                    <a:pt x="1597" y="167"/>
                  </a:cubicBezTo>
                  <a:cubicBezTo>
                    <a:pt x="1590" y="153"/>
                    <a:pt x="1576" y="143"/>
                    <a:pt x="1561" y="143"/>
                  </a:cubicBezTo>
                  <a:cubicBezTo>
                    <a:pt x="1539" y="143"/>
                    <a:pt x="1522" y="161"/>
                    <a:pt x="1522" y="182"/>
                  </a:cubicBezTo>
                  <a:cubicBezTo>
                    <a:pt x="1522" y="183"/>
                    <a:pt x="1522" y="184"/>
                    <a:pt x="1522" y="185"/>
                  </a:cubicBezTo>
                  <a:cubicBezTo>
                    <a:pt x="1388" y="211"/>
                    <a:pt x="1388" y="211"/>
                    <a:pt x="1388" y="211"/>
                  </a:cubicBezTo>
                  <a:cubicBezTo>
                    <a:pt x="1215" y="155"/>
                    <a:pt x="1215" y="155"/>
                    <a:pt x="1215" y="155"/>
                  </a:cubicBezTo>
                  <a:cubicBezTo>
                    <a:pt x="1216" y="144"/>
                    <a:pt x="1211" y="133"/>
                    <a:pt x="1203" y="125"/>
                  </a:cubicBezTo>
                  <a:cubicBezTo>
                    <a:pt x="1187" y="109"/>
                    <a:pt x="1161" y="109"/>
                    <a:pt x="1146" y="125"/>
                  </a:cubicBezTo>
                  <a:cubicBezTo>
                    <a:pt x="1145" y="125"/>
                    <a:pt x="1145" y="126"/>
                    <a:pt x="1144" y="126"/>
                  </a:cubicBezTo>
                  <a:cubicBezTo>
                    <a:pt x="1057" y="62"/>
                    <a:pt x="1057" y="62"/>
                    <a:pt x="1057" y="62"/>
                  </a:cubicBezTo>
                  <a:cubicBezTo>
                    <a:pt x="1058" y="58"/>
                    <a:pt x="1059" y="54"/>
                    <a:pt x="1060" y="51"/>
                  </a:cubicBezTo>
                  <a:cubicBezTo>
                    <a:pt x="1704" y="153"/>
                    <a:pt x="1704" y="153"/>
                    <a:pt x="1704" y="153"/>
                  </a:cubicBezTo>
                  <a:cubicBezTo>
                    <a:pt x="1703" y="154"/>
                    <a:pt x="1703" y="155"/>
                    <a:pt x="1703" y="157"/>
                  </a:cubicBezTo>
                  <a:cubicBezTo>
                    <a:pt x="1703" y="157"/>
                    <a:pt x="1703" y="157"/>
                    <a:pt x="1703" y="157"/>
                  </a:cubicBezTo>
                  <a:close/>
                  <a:moveTo>
                    <a:pt x="1134" y="161"/>
                  </a:moveTo>
                  <a:cubicBezTo>
                    <a:pt x="709" y="299"/>
                    <a:pt x="709" y="299"/>
                    <a:pt x="709" y="299"/>
                  </a:cubicBezTo>
                  <a:cubicBezTo>
                    <a:pt x="702" y="286"/>
                    <a:pt x="689" y="278"/>
                    <a:pt x="674" y="278"/>
                  </a:cubicBezTo>
                  <a:cubicBezTo>
                    <a:pt x="653" y="278"/>
                    <a:pt x="635" y="296"/>
                    <a:pt x="635" y="317"/>
                  </a:cubicBezTo>
                  <a:cubicBezTo>
                    <a:pt x="635" y="319"/>
                    <a:pt x="635" y="321"/>
                    <a:pt x="636" y="323"/>
                  </a:cubicBezTo>
                  <a:cubicBezTo>
                    <a:pt x="594" y="337"/>
                    <a:pt x="594" y="337"/>
                    <a:pt x="594" y="337"/>
                  </a:cubicBezTo>
                  <a:cubicBezTo>
                    <a:pt x="592" y="332"/>
                    <a:pt x="589" y="327"/>
                    <a:pt x="586" y="324"/>
                  </a:cubicBezTo>
                  <a:cubicBezTo>
                    <a:pt x="578" y="316"/>
                    <a:pt x="568" y="312"/>
                    <a:pt x="557" y="312"/>
                  </a:cubicBezTo>
                  <a:cubicBezTo>
                    <a:pt x="546" y="312"/>
                    <a:pt x="536" y="316"/>
                    <a:pt x="528" y="324"/>
                  </a:cubicBezTo>
                  <a:cubicBezTo>
                    <a:pt x="519" y="332"/>
                    <a:pt x="515" y="344"/>
                    <a:pt x="516" y="356"/>
                  </a:cubicBezTo>
                  <a:cubicBezTo>
                    <a:pt x="417" y="374"/>
                    <a:pt x="417" y="374"/>
                    <a:pt x="417" y="374"/>
                  </a:cubicBezTo>
                  <a:cubicBezTo>
                    <a:pt x="416" y="369"/>
                    <a:pt x="414" y="365"/>
                    <a:pt x="412" y="362"/>
                  </a:cubicBezTo>
                  <a:cubicBezTo>
                    <a:pt x="979" y="73"/>
                    <a:pt x="979" y="73"/>
                    <a:pt x="979" y="73"/>
                  </a:cubicBezTo>
                  <a:cubicBezTo>
                    <a:pt x="988" y="84"/>
                    <a:pt x="1001" y="90"/>
                    <a:pt x="1015" y="90"/>
                  </a:cubicBezTo>
                  <a:cubicBezTo>
                    <a:pt x="1030" y="90"/>
                    <a:pt x="1045" y="82"/>
                    <a:pt x="1053" y="69"/>
                  </a:cubicBezTo>
                  <a:cubicBezTo>
                    <a:pt x="1139" y="133"/>
                    <a:pt x="1139" y="133"/>
                    <a:pt x="1139" y="133"/>
                  </a:cubicBezTo>
                  <a:cubicBezTo>
                    <a:pt x="1134" y="141"/>
                    <a:pt x="1133" y="151"/>
                    <a:pt x="1134" y="161"/>
                  </a:cubicBezTo>
                  <a:close/>
                  <a:moveTo>
                    <a:pt x="154" y="904"/>
                  </a:moveTo>
                  <a:cubicBezTo>
                    <a:pt x="157" y="906"/>
                    <a:pt x="160" y="908"/>
                    <a:pt x="164" y="909"/>
                  </a:cubicBezTo>
                  <a:cubicBezTo>
                    <a:pt x="164" y="1109"/>
                    <a:pt x="164" y="1109"/>
                    <a:pt x="164" y="1109"/>
                  </a:cubicBezTo>
                  <a:cubicBezTo>
                    <a:pt x="84" y="1050"/>
                    <a:pt x="84" y="1050"/>
                    <a:pt x="84" y="1050"/>
                  </a:cubicBezTo>
                  <a:cubicBezTo>
                    <a:pt x="88" y="1042"/>
                    <a:pt x="90" y="1034"/>
                    <a:pt x="90" y="1026"/>
                  </a:cubicBezTo>
                  <a:cubicBezTo>
                    <a:pt x="90" y="1014"/>
                    <a:pt x="86" y="1003"/>
                    <a:pt x="77" y="995"/>
                  </a:cubicBezTo>
                  <a:lnTo>
                    <a:pt x="154" y="904"/>
                  </a:lnTo>
                  <a:close/>
                  <a:moveTo>
                    <a:pt x="173" y="1584"/>
                  </a:moveTo>
                  <a:cubicBezTo>
                    <a:pt x="178" y="1584"/>
                    <a:pt x="183" y="1583"/>
                    <a:pt x="188" y="1581"/>
                  </a:cubicBezTo>
                  <a:cubicBezTo>
                    <a:pt x="397" y="1870"/>
                    <a:pt x="397" y="1870"/>
                    <a:pt x="397" y="1870"/>
                  </a:cubicBezTo>
                  <a:cubicBezTo>
                    <a:pt x="390" y="1873"/>
                    <a:pt x="383" y="1878"/>
                    <a:pt x="378" y="1885"/>
                  </a:cubicBezTo>
                  <a:cubicBezTo>
                    <a:pt x="193" y="1752"/>
                    <a:pt x="193" y="1752"/>
                    <a:pt x="193" y="1752"/>
                  </a:cubicBezTo>
                  <a:cubicBezTo>
                    <a:pt x="197" y="1745"/>
                    <a:pt x="199" y="1738"/>
                    <a:pt x="199" y="1731"/>
                  </a:cubicBezTo>
                  <a:cubicBezTo>
                    <a:pt x="199" y="1709"/>
                    <a:pt x="184" y="1691"/>
                    <a:pt x="163" y="1686"/>
                  </a:cubicBezTo>
                  <a:lnTo>
                    <a:pt x="173" y="1584"/>
                  </a:lnTo>
                  <a:close/>
                  <a:moveTo>
                    <a:pt x="189" y="1759"/>
                  </a:moveTo>
                  <a:cubicBezTo>
                    <a:pt x="374" y="1892"/>
                    <a:pt x="374" y="1892"/>
                    <a:pt x="374" y="1892"/>
                  </a:cubicBezTo>
                  <a:cubicBezTo>
                    <a:pt x="372" y="1897"/>
                    <a:pt x="371" y="1902"/>
                    <a:pt x="371" y="1907"/>
                  </a:cubicBezTo>
                  <a:cubicBezTo>
                    <a:pt x="371" y="1928"/>
                    <a:pt x="389" y="1946"/>
                    <a:pt x="411" y="1946"/>
                  </a:cubicBezTo>
                  <a:cubicBezTo>
                    <a:pt x="423" y="1946"/>
                    <a:pt x="434" y="1940"/>
                    <a:pt x="441" y="1930"/>
                  </a:cubicBezTo>
                  <a:cubicBezTo>
                    <a:pt x="533" y="2057"/>
                    <a:pt x="533" y="2057"/>
                    <a:pt x="533" y="2057"/>
                  </a:cubicBezTo>
                  <a:cubicBezTo>
                    <a:pt x="533" y="2057"/>
                    <a:pt x="532" y="2057"/>
                    <a:pt x="532" y="2058"/>
                  </a:cubicBezTo>
                  <a:cubicBezTo>
                    <a:pt x="524" y="2065"/>
                    <a:pt x="520" y="2076"/>
                    <a:pt x="520" y="2086"/>
                  </a:cubicBezTo>
                  <a:cubicBezTo>
                    <a:pt x="520" y="2097"/>
                    <a:pt x="524" y="2108"/>
                    <a:pt x="532" y="2115"/>
                  </a:cubicBezTo>
                  <a:cubicBezTo>
                    <a:pt x="545" y="2128"/>
                    <a:pt x="564" y="2131"/>
                    <a:pt x="580" y="2123"/>
                  </a:cubicBezTo>
                  <a:cubicBezTo>
                    <a:pt x="647" y="2228"/>
                    <a:pt x="647" y="2228"/>
                    <a:pt x="647" y="2228"/>
                  </a:cubicBezTo>
                  <a:cubicBezTo>
                    <a:pt x="646" y="2229"/>
                    <a:pt x="646" y="2230"/>
                    <a:pt x="645" y="2230"/>
                  </a:cubicBezTo>
                  <a:cubicBezTo>
                    <a:pt x="181" y="1766"/>
                    <a:pt x="181" y="1766"/>
                    <a:pt x="181" y="1766"/>
                  </a:cubicBezTo>
                  <a:cubicBezTo>
                    <a:pt x="184" y="1764"/>
                    <a:pt x="187" y="1762"/>
                    <a:pt x="189" y="1759"/>
                  </a:cubicBezTo>
                  <a:close/>
                  <a:moveTo>
                    <a:pt x="590" y="2115"/>
                  </a:moveTo>
                  <a:cubicBezTo>
                    <a:pt x="594" y="2111"/>
                    <a:pt x="597" y="2106"/>
                    <a:pt x="599" y="2100"/>
                  </a:cubicBezTo>
                  <a:cubicBezTo>
                    <a:pt x="660" y="2120"/>
                    <a:pt x="660" y="2120"/>
                    <a:pt x="660" y="2120"/>
                  </a:cubicBezTo>
                  <a:cubicBezTo>
                    <a:pt x="663" y="2121"/>
                    <a:pt x="666" y="2122"/>
                    <a:pt x="669" y="2123"/>
                  </a:cubicBezTo>
                  <a:cubicBezTo>
                    <a:pt x="965" y="2219"/>
                    <a:pt x="965" y="2219"/>
                    <a:pt x="965" y="2219"/>
                  </a:cubicBezTo>
                  <a:cubicBezTo>
                    <a:pt x="965" y="2221"/>
                    <a:pt x="964" y="2222"/>
                    <a:pt x="964" y="2224"/>
                  </a:cubicBezTo>
                  <a:cubicBezTo>
                    <a:pt x="964" y="2225"/>
                    <a:pt x="964" y="2225"/>
                    <a:pt x="965" y="2226"/>
                  </a:cubicBezTo>
                  <a:cubicBezTo>
                    <a:pt x="723" y="2256"/>
                    <a:pt x="723" y="2256"/>
                    <a:pt x="723" y="2256"/>
                  </a:cubicBezTo>
                  <a:cubicBezTo>
                    <a:pt x="720" y="2233"/>
                    <a:pt x="701" y="2216"/>
                    <a:pt x="678" y="2216"/>
                  </a:cubicBezTo>
                  <a:cubicBezTo>
                    <a:pt x="669" y="2216"/>
                    <a:pt x="661" y="2218"/>
                    <a:pt x="654" y="2223"/>
                  </a:cubicBezTo>
                  <a:cubicBezTo>
                    <a:pt x="586" y="2118"/>
                    <a:pt x="586" y="2118"/>
                    <a:pt x="586" y="2118"/>
                  </a:cubicBezTo>
                  <a:cubicBezTo>
                    <a:pt x="588" y="2118"/>
                    <a:pt x="589" y="2117"/>
                    <a:pt x="590" y="2115"/>
                  </a:cubicBezTo>
                  <a:close/>
                  <a:moveTo>
                    <a:pt x="723" y="2264"/>
                  </a:moveTo>
                  <a:cubicBezTo>
                    <a:pt x="966" y="2234"/>
                    <a:pt x="966" y="2234"/>
                    <a:pt x="966" y="2234"/>
                  </a:cubicBezTo>
                  <a:cubicBezTo>
                    <a:pt x="969" y="2242"/>
                    <a:pt x="975" y="2248"/>
                    <a:pt x="982" y="2252"/>
                  </a:cubicBezTo>
                  <a:cubicBezTo>
                    <a:pt x="986" y="2252"/>
                    <a:pt x="986" y="2252"/>
                    <a:pt x="986" y="2252"/>
                  </a:cubicBezTo>
                  <a:cubicBezTo>
                    <a:pt x="989" y="2253"/>
                    <a:pt x="992" y="2254"/>
                    <a:pt x="995" y="2254"/>
                  </a:cubicBezTo>
                  <a:cubicBezTo>
                    <a:pt x="995" y="2254"/>
                    <a:pt x="995" y="2254"/>
                    <a:pt x="995" y="2254"/>
                  </a:cubicBezTo>
                  <a:cubicBezTo>
                    <a:pt x="1005" y="2254"/>
                    <a:pt x="1014" y="2250"/>
                    <a:pt x="1020" y="2241"/>
                  </a:cubicBezTo>
                  <a:cubicBezTo>
                    <a:pt x="1157" y="2293"/>
                    <a:pt x="1157" y="2293"/>
                    <a:pt x="1157" y="2293"/>
                  </a:cubicBezTo>
                  <a:cubicBezTo>
                    <a:pt x="1158" y="2300"/>
                    <a:pt x="1162" y="2306"/>
                    <a:pt x="1167" y="2311"/>
                  </a:cubicBezTo>
                  <a:cubicBezTo>
                    <a:pt x="1181" y="2325"/>
                    <a:pt x="1202" y="2327"/>
                    <a:pt x="1218" y="2316"/>
                  </a:cubicBezTo>
                  <a:cubicBezTo>
                    <a:pt x="1365" y="2371"/>
                    <a:pt x="1365" y="2371"/>
                    <a:pt x="1365" y="2371"/>
                  </a:cubicBezTo>
                  <a:cubicBezTo>
                    <a:pt x="1365" y="2372"/>
                    <a:pt x="1365" y="2373"/>
                    <a:pt x="1365" y="2373"/>
                  </a:cubicBezTo>
                  <a:cubicBezTo>
                    <a:pt x="722" y="2272"/>
                    <a:pt x="722" y="2272"/>
                    <a:pt x="722" y="2272"/>
                  </a:cubicBezTo>
                  <a:cubicBezTo>
                    <a:pt x="722" y="2269"/>
                    <a:pt x="723" y="2267"/>
                    <a:pt x="723" y="2264"/>
                  </a:cubicBezTo>
                  <a:close/>
                  <a:moveTo>
                    <a:pt x="1235" y="2273"/>
                  </a:moveTo>
                  <a:cubicBezTo>
                    <a:pt x="1521" y="2181"/>
                    <a:pt x="1521" y="2181"/>
                    <a:pt x="1521" y="2181"/>
                  </a:cubicBezTo>
                  <a:cubicBezTo>
                    <a:pt x="1667" y="2168"/>
                    <a:pt x="1667" y="2168"/>
                    <a:pt x="1667" y="2168"/>
                  </a:cubicBezTo>
                  <a:cubicBezTo>
                    <a:pt x="1667" y="2173"/>
                    <a:pt x="1669" y="2178"/>
                    <a:pt x="1672" y="2182"/>
                  </a:cubicBezTo>
                  <a:cubicBezTo>
                    <a:pt x="1440" y="2351"/>
                    <a:pt x="1440" y="2351"/>
                    <a:pt x="1440" y="2351"/>
                  </a:cubicBezTo>
                  <a:cubicBezTo>
                    <a:pt x="1431" y="2343"/>
                    <a:pt x="1420" y="2338"/>
                    <a:pt x="1409" y="2338"/>
                  </a:cubicBezTo>
                  <a:cubicBezTo>
                    <a:pt x="1393" y="2338"/>
                    <a:pt x="1378" y="2347"/>
                    <a:pt x="1370" y="2360"/>
                  </a:cubicBezTo>
                  <a:cubicBezTo>
                    <a:pt x="1234" y="2296"/>
                    <a:pt x="1234" y="2296"/>
                    <a:pt x="1234" y="2296"/>
                  </a:cubicBezTo>
                  <a:cubicBezTo>
                    <a:pt x="1237" y="2289"/>
                    <a:pt x="1237" y="2281"/>
                    <a:pt x="1235" y="2273"/>
                  </a:cubicBezTo>
                  <a:close/>
                  <a:moveTo>
                    <a:pt x="1676" y="2188"/>
                  </a:moveTo>
                  <a:cubicBezTo>
                    <a:pt x="1684" y="2197"/>
                    <a:pt x="1694" y="2202"/>
                    <a:pt x="1705" y="2202"/>
                  </a:cubicBezTo>
                  <a:cubicBezTo>
                    <a:pt x="1727" y="2202"/>
                    <a:pt x="1744" y="2184"/>
                    <a:pt x="1744" y="2162"/>
                  </a:cubicBezTo>
                  <a:cubicBezTo>
                    <a:pt x="1744" y="2156"/>
                    <a:pt x="1743" y="2149"/>
                    <a:pt x="1739" y="2143"/>
                  </a:cubicBezTo>
                  <a:cubicBezTo>
                    <a:pt x="1782" y="2111"/>
                    <a:pt x="1782" y="2111"/>
                    <a:pt x="1782" y="2111"/>
                  </a:cubicBezTo>
                  <a:cubicBezTo>
                    <a:pt x="1782" y="2112"/>
                    <a:pt x="1782" y="2112"/>
                    <a:pt x="1782" y="2112"/>
                  </a:cubicBezTo>
                  <a:cubicBezTo>
                    <a:pt x="1790" y="2120"/>
                    <a:pt x="1800" y="2124"/>
                    <a:pt x="1811" y="2124"/>
                  </a:cubicBezTo>
                  <a:cubicBezTo>
                    <a:pt x="1811" y="2124"/>
                    <a:pt x="1811" y="2124"/>
                    <a:pt x="1811" y="2124"/>
                  </a:cubicBezTo>
                  <a:cubicBezTo>
                    <a:pt x="1822" y="2124"/>
                    <a:pt x="1832" y="2120"/>
                    <a:pt x="1840" y="2112"/>
                  </a:cubicBezTo>
                  <a:cubicBezTo>
                    <a:pt x="1848" y="2103"/>
                    <a:pt x="1853" y="2092"/>
                    <a:pt x="1852" y="2080"/>
                  </a:cubicBezTo>
                  <a:cubicBezTo>
                    <a:pt x="2018" y="2054"/>
                    <a:pt x="2018" y="2054"/>
                    <a:pt x="2018" y="2054"/>
                  </a:cubicBezTo>
                  <a:cubicBezTo>
                    <a:pt x="2019" y="2057"/>
                    <a:pt x="2020" y="2060"/>
                    <a:pt x="2022" y="2063"/>
                  </a:cubicBezTo>
                  <a:cubicBezTo>
                    <a:pt x="1445" y="2357"/>
                    <a:pt x="1445" y="2357"/>
                    <a:pt x="1445" y="2357"/>
                  </a:cubicBezTo>
                  <a:lnTo>
                    <a:pt x="1676" y="2188"/>
                  </a:lnTo>
                  <a:close/>
                  <a:moveTo>
                    <a:pt x="2081" y="1869"/>
                  </a:moveTo>
                  <a:cubicBezTo>
                    <a:pt x="2081" y="1855"/>
                    <a:pt x="2074" y="1842"/>
                    <a:pt x="2061" y="1835"/>
                  </a:cubicBezTo>
                  <a:cubicBezTo>
                    <a:pt x="2173" y="1624"/>
                    <a:pt x="2173" y="1624"/>
                    <a:pt x="2173" y="1624"/>
                  </a:cubicBezTo>
                  <a:cubicBezTo>
                    <a:pt x="2068" y="1994"/>
                    <a:pt x="2068" y="1994"/>
                    <a:pt x="2068" y="1994"/>
                  </a:cubicBezTo>
                  <a:cubicBezTo>
                    <a:pt x="2066" y="1994"/>
                    <a:pt x="2063" y="1994"/>
                    <a:pt x="2060" y="1994"/>
                  </a:cubicBezTo>
                  <a:cubicBezTo>
                    <a:pt x="2060" y="1994"/>
                    <a:pt x="2060" y="1994"/>
                    <a:pt x="2059" y="1994"/>
                  </a:cubicBezTo>
                  <a:cubicBezTo>
                    <a:pt x="2050" y="1908"/>
                    <a:pt x="2050" y="1908"/>
                    <a:pt x="2050" y="1908"/>
                  </a:cubicBezTo>
                  <a:cubicBezTo>
                    <a:pt x="2069" y="1904"/>
                    <a:pt x="2081" y="1888"/>
                    <a:pt x="2081" y="1869"/>
                  </a:cubicBezTo>
                  <a:close/>
                  <a:moveTo>
                    <a:pt x="2306" y="1241"/>
                  </a:moveTo>
                  <a:cubicBezTo>
                    <a:pt x="2306" y="1226"/>
                    <a:pt x="2297" y="1213"/>
                    <a:pt x="2284" y="1206"/>
                  </a:cubicBezTo>
                  <a:cubicBezTo>
                    <a:pt x="2286" y="1203"/>
                    <a:pt x="2286" y="1203"/>
                    <a:pt x="2286" y="1203"/>
                  </a:cubicBezTo>
                  <a:cubicBezTo>
                    <a:pt x="2286" y="1201"/>
                    <a:pt x="2286" y="1201"/>
                    <a:pt x="2286" y="1201"/>
                  </a:cubicBezTo>
                  <a:cubicBezTo>
                    <a:pt x="2286" y="1200"/>
                    <a:pt x="2286" y="1199"/>
                    <a:pt x="2286" y="1198"/>
                  </a:cubicBezTo>
                  <a:cubicBezTo>
                    <a:pt x="2286" y="1198"/>
                    <a:pt x="2286" y="1197"/>
                    <a:pt x="2286" y="1196"/>
                  </a:cubicBezTo>
                  <a:cubicBezTo>
                    <a:pt x="2286" y="1188"/>
                    <a:pt x="2286" y="1188"/>
                    <a:pt x="2286" y="1188"/>
                  </a:cubicBezTo>
                  <a:cubicBezTo>
                    <a:pt x="2277" y="1204"/>
                    <a:pt x="2277" y="1204"/>
                    <a:pt x="2277" y="1204"/>
                  </a:cubicBezTo>
                  <a:cubicBezTo>
                    <a:pt x="2275" y="1203"/>
                    <a:pt x="2273" y="1203"/>
                    <a:pt x="2271" y="1202"/>
                  </a:cubicBezTo>
                  <a:cubicBezTo>
                    <a:pt x="2271" y="714"/>
                    <a:pt x="2271" y="714"/>
                    <a:pt x="2271" y="714"/>
                  </a:cubicBezTo>
                  <a:cubicBezTo>
                    <a:pt x="2272" y="714"/>
                    <a:pt x="2273" y="714"/>
                    <a:pt x="2274" y="714"/>
                  </a:cubicBezTo>
                  <a:cubicBezTo>
                    <a:pt x="2376" y="1356"/>
                    <a:pt x="2376" y="1356"/>
                    <a:pt x="2376" y="1356"/>
                  </a:cubicBezTo>
                  <a:cubicBezTo>
                    <a:pt x="2371" y="1357"/>
                    <a:pt x="2367" y="1359"/>
                    <a:pt x="2363" y="1362"/>
                  </a:cubicBezTo>
                  <a:cubicBezTo>
                    <a:pt x="2293" y="1270"/>
                    <a:pt x="2293" y="1270"/>
                    <a:pt x="2293" y="1270"/>
                  </a:cubicBezTo>
                  <a:cubicBezTo>
                    <a:pt x="2301" y="1262"/>
                    <a:pt x="2306" y="1252"/>
                    <a:pt x="2306" y="1241"/>
                  </a:cubicBezTo>
                  <a:close/>
                </a:path>
              </a:pathLst>
            </a:custGeom>
            <a:solidFill>
              <a:srgbClr val="FFFFFF">
                <a:alpha val="15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pPr algn="ctr"/>
              <a:endParaRPr/>
            </a:p>
          </p:txBody>
        </p:sp>
      </p:grpSp>
      <p:sp>
        <p:nvSpPr>
          <p:cNvPr id="42" name="ïsḷïḋê"/>
          <p:cNvSpPr/>
          <p:nvPr>
            <p:custDataLst>
              <p:tags r:id="rId25"/>
            </p:custDataLst>
          </p:nvPr>
        </p:nvSpPr>
        <p:spPr bwMode="auto">
          <a:xfrm>
            <a:off x="5149404" y="4815132"/>
            <a:ext cx="429793" cy="429793"/>
          </a:xfrm>
          <a:prstGeom prst="ellipse">
            <a:avLst/>
          </a:prstGeom>
          <a:solidFill>
            <a:srgbClr val="9CB9EB">
              <a:alpha val="25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44" name="ísḷïḑé"/>
          <p:cNvSpPr/>
          <p:nvPr>
            <p:custDataLst>
              <p:tags r:id="rId26"/>
            </p:custDataLst>
          </p:nvPr>
        </p:nvSpPr>
        <p:spPr bwMode="auto">
          <a:xfrm>
            <a:off x="4485666" y="4122820"/>
            <a:ext cx="430983"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45" name="íšľiḑe"/>
          <p:cNvSpPr/>
          <p:nvPr>
            <p:custDataLst>
              <p:tags r:id="rId27"/>
            </p:custDataLst>
          </p:nvPr>
        </p:nvSpPr>
        <p:spPr bwMode="auto">
          <a:xfrm>
            <a:off x="4997607" y="3732911"/>
            <a:ext cx="430983" cy="43098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46" name="iṩḻïḍè"/>
          <p:cNvSpPr/>
          <p:nvPr>
            <p:custDataLst>
              <p:tags r:id="rId28"/>
            </p:custDataLst>
          </p:nvPr>
        </p:nvSpPr>
        <p:spPr bwMode="auto">
          <a:xfrm>
            <a:off x="7254913" y="3129296"/>
            <a:ext cx="430983" cy="4309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47" name="ïSļiḑe"/>
          <p:cNvSpPr/>
          <p:nvPr>
            <p:custDataLst>
              <p:tags r:id="rId29"/>
            </p:custDataLst>
          </p:nvPr>
        </p:nvSpPr>
        <p:spPr bwMode="auto">
          <a:xfrm>
            <a:off x="6547719" y="3799583"/>
            <a:ext cx="430983"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48" name="íṥ1ïdê"/>
          <p:cNvSpPr/>
          <p:nvPr>
            <p:custDataLst>
              <p:tags r:id="rId30"/>
            </p:custDataLst>
          </p:nvPr>
        </p:nvSpPr>
        <p:spPr bwMode="auto">
          <a:xfrm>
            <a:off x="6654275" y="4773462"/>
            <a:ext cx="432174"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50" name="íśļïde"/>
          <p:cNvSpPr/>
          <p:nvPr>
            <p:custDataLst>
              <p:tags r:id="rId31"/>
            </p:custDataLst>
          </p:nvPr>
        </p:nvSpPr>
        <p:spPr bwMode="auto">
          <a:xfrm>
            <a:off x="7247175" y="4008526"/>
            <a:ext cx="430983" cy="431579"/>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51" name="íşļiḓè"/>
          <p:cNvSpPr/>
          <p:nvPr>
            <p:custDataLst>
              <p:tags r:id="rId32"/>
            </p:custDataLst>
          </p:nvPr>
        </p:nvSpPr>
        <p:spPr bwMode="auto">
          <a:xfrm>
            <a:off x="6300678" y="2508418"/>
            <a:ext cx="430983" cy="429793"/>
          </a:xfrm>
          <a:prstGeom prst="ellipse">
            <a:avLst/>
          </a:prstGeom>
          <a:solidFill>
            <a:srgbClr val="FFFF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pPr algn="ctr"/>
            <a:endParaRPr/>
          </a:p>
        </p:txBody>
      </p:sp>
      <p:sp>
        <p:nvSpPr>
          <p:cNvPr id="52" name="ïsḻîḓê"/>
          <p:cNvSpPr/>
          <p:nvPr>
            <p:custDataLst>
              <p:tags r:id="rId33"/>
            </p:custDataLst>
          </p:nvPr>
        </p:nvSpPr>
        <p:spPr bwMode="auto">
          <a:xfrm>
            <a:off x="5744090" y="2056600"/>
            <a:ext cx="430983" cy="431579"/>
          </a:xfrm>
          <a:prstGeom prst="ellipse">
            <a:avLst/>
          </a:prstGeom>
          <a:solidFill>
            <a:srgbClr val="9CB9EB">
              <a:alpha val="25000"/>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7500" lnSpcReduction="20000"/>
          </a:bodyPr>
          <a:lstStyle/>
          <a:p>
            <a:pPr algn="ctr"/>
            <a:endParaRPr/>
          </a:p>
        </p:txBody>
      </p:sp>
      <p:sp>
        <p:nvSpPr>
          <p:cNvPr id="10" name="矩形 9"/>
          <p:cNvSpPr/>
          <p:nvPr>
            <p:custDataLst>
              <p:tags r:id="rId34"/>
            </p:custDataLst>
          </p:nvPr>
        </p:nvSpPr>
        <p:spPr>
          <a:xfrm flipH="1">
            <a:off x="669290" y="1336675"/>
            <a:ext cx="4175760" cy="31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en-US" altLang="zh-CN" b="1" dirty="0">
                <a:solidFill>
                  <a:schemeClr val="dk1"/>
                </a:solidFill>
                <a:latin typeface="Arial" panose="020B0604020202020204" pitchFamily="34" charset="0"/>
                <a:ea typeface="微软雅黑" panose="020B0503020204020204" charset="-122"/>
              </a:rPr>
              <a:t>1. </a:t>
            </a:r>
            <a:r>
              <a:rPr kumimoji="1" lang="zh-CN" altLang="en-US" b="1" dirty="0">
                <a:solidFill>
                  <a:schemeClr val="dk1"/>
                </a:solidFill>
                <a:latin typeface="Arial" panose="020B0604020202020204" pitchFamily="34" charset="0"/>
                <a:ea typeface="微软雅黑" panose="020B0503020204020204" charset="-122"/>
              </a:rPr>
              <a:t>复杂环境下的精度与抗干扰能力</a:t>
            </a:r>
          </a:p>
        </p:txBody>
      </p:sp>
      <p:sp>
        <p:nvSpPr>
          <p:cNvPr id="14" name="矩形 13"/>
          <p:cNvSpPr/>
          <p:nvPr>
            <p:custDataLst>
              <p:tags r:id="rId35"/>
            </p:custDataLst>
          </p:nvPr>
        </p:nvSpPr>
        <p:spPr>
          <a:xfrm flipH="1">
            <a:off x="620395" y="3287395"/>
            <a:ext cx="3044825" cy="31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en-US" altLang="zh-CN" b="1" dirty="0">
                <a:solidFill>
                  <a:schemeClr val="dk1"/>
                </a:solidFill>
                <a:latin typeface="Arial" panose="020B0604020202020204" pitchFamily="34" charset="0"/>
                <a:ea typeface="微软雅黑" panose="020B0503020204020204" charset="-122"/>
              </a:rPr>
              <a:t>3. </a:t>
            </a:r>
            <a:r>
              <a:rPr kumimoji="1" lang="zh-CN" altLang="en-US" b="1" dirty="0">
                <a:solidFill>
                  <a:schemeClr val="dk1"/>
                </a:solidFill>
                <a:latin typeface="Arial" panose="020B0604020202020204" pitchFamily="34" charset="0"/>
                <a:ea typeface="微软雅黑" panose="020B0503020204020204" charset="-122"/>
              </a:rPr>
              <a:t>多源信息融合与协同优化</a:t>
            </a:r>
          </a:p>
        </p:txBody>
      </p:sp>
      <p:sp>
        <p:nvSpPr>
          <p:cNvPr id="22" name="矩形 21"/>
          <p:cNvSpPr/>
          <p:nvPr>
            <p:custDataLst>
              <p:tags r:id="rId36"/>
            </p:custDataLst>
          </p:nvPr>
        </p:nvSpPr>
        <p:spPr>
          <a:xfrm flipH="1">
            <a:off x="1009650" y="5197475"/>
            <a:ext cx="2832735" cy="31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en-US" altLang="zh-CN" b="1" dirty="0">
                <a:solidFill>
                  <a:schemeClr val="dk1"/>
                </a:solidFill>
                <a:latin typeface="Arial" panose="020B0604020202020204" pitchFamily="34" charset="0"/>
                <a:ea typeface="微软雅黑" panose="020B0503020204020204" charset="-122"/>
              </a:rPr>
              <a:t>5. </a:t>
            </a:r>
            <a:r>
              <a:rPr kumimoji="1" lang="zh-CN" altLang="en-US" b="1" dirty="0">
                <a:solidFill>
                  <a:schemeClr val="dk1"/>
                </a:solidFill>
                <a:latin typeface="Arial" panose="020B0604020202020204" pitchFamily="34" charset="0"/>
                <a:ea typeface="微软雅黑" panose="020B0503020204020204" charset="-122"/>
              </a:rPr>
              <a:t>机动目标的跟踪与预测</a:t>
            </a:r>
          </a:p>
        </p:txBody>
      </p:sp>
      <p:sp>
        <p:nvSpPr>
          <p:cNvPr id="5" name="矩形 4"/>
          <p:cNvSpPr/>
          <p:nvPr>
            <p:custDataLst>
              <p:tags r:id="rId37"/>
            </p:custDataLst>
          </p:nvPr>
        </p:nvSpPr>
        <p:spPr>
          <a:xfrm flipH="1">
            <a:off x="8314055" y="1336675"/>
            <a:ext cx="3227070" cy="31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en-US" altLang="zh-CN" b="1" dirty="0">
                <a:solidFill>
                  <a:schemeClr val="dk1"/>
                </a:solidFill>
                <a:latin typeface="Arial" panose="020B0604020202020204" pitchFamily="34" charset="0"/>
                <a:ea typeface="微软雅黑" panose="020B0503020204020204" charset="-122"/>
              </a:rPr>
              <a:t>2. </a:t>
            </a:r>
            <a:r>
              <a:rPr kumimoji="1" lang="zh-CN" altLang="en-US" b="1" dirty="0">
                <a:solidFill>
                  <a:schemeClr val="dk1"/>
                </a:solidFill>
                <a:latin typeface="Arial" panose="020B0604020202020204" pitchFamily="34" charset="0"/>
                <a:ea typeface="微软雅黑" panose="020B0503020204020204" charset="-122"/>
              </a:rPr>
              <a:t>探测距离的扩展与系统集成</a:t>
            </a:r>
          </a:p>
        </p:txBody>
      </p:sp>
      <p:sp>
        <p:nvSpPr>
          <p:cNvPr id="18" name="矩形 17"/>
          <p:cNvSpPr/>
          <p:nvPr>
            <p:custDataLst>
              <p:tags r:id="rId38"/>
            </p:custDataLst>
          </p:nvPr>
        </p:nvSpPr>
        <p:spPr>
          <a:xfrm flipH="1">
            <a:off x="8604250" y="3287395"/>
            <a:ext cx="3202305" cy="31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en-US" altLang="zh-CN" b="1" dirty="0">
                <a:solidFill>
                  <a:schemeClr val="dk1"/>
                </a:solidFill>
                <a:latin typeface="Arial" panose="020B0604020202020204" pitchFamily="34" charset="0"/>
                <a:ea typeface="微软雅黑" panose="020B0503020204020204" charset="-122"/>
              </a:rPr>
              <a:t>4. </a:t>
            </a:r>
            <a:r>
              <a:rPr kumimoji="1" lang="zh-CN" altLang="en-US" b="1" dirty="0">
                <a:solidFill>
                  <a:schemeClr val="dk1"/>
                </a:solidFill>
                <a:latin typeface="Arial" panose="020B0604020202020204" pitchFamily="34" charset="0"/>
                <a:ea typeface="微软雅黑" panose="020B0503020204020204" charset="-122"/>
              </a:rPr>
              <a:t>新型外辐射源的开发与利用</a:t>
            </a:r>
          </a:p>
        </p:txBody>
      </p:sp>
      <p:sp>
        <p:nvSpPr>
          <p:cNvPr id="26" name="矩形 25"/>
          <p:cNvSpPr/>
          <p:nvPr>
            <p:custDataLst>
              <p:tags r:id="rId39"/>
            </p:custDataLst>
          </p:nvPr>
        </p:nvSpPr>
        <p:spPr>
          <a:xfrm flipH="1">
            <a:off x="8187690" y="5203825"/>
            <a:ext cx="3199130" cy="31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lstStyle/>
          <a:p>
            <a:pPr algn="l"/>
            <a:r>
              <a:rPr kumimoji="1" lang="en-US" altLang="zh-CN" b="1" dirty="0">
                <a:solidFill>
                  <a:schemeClr val="dk1"/>
                </a:solidFill>
                <a:latin typeface="Arial" panose="020B0604020202020204" pitchFamily="34" charset="0"/>
                <a:ea typeface="微软雅黑" panose="020B0503020204020204" charset="-122"/>
              </a:rPr>
              <a:t>6. </a:t>
            </a:r>
            <a:r>
              <a:rPr kumimoji="1" lang="zh-CN" altLang="en-US" b="1" dirty="0">
                <a:solidFill>
                  <a:schemeClr val="dk1"/>
                </a:solidFill>
                <a:latin typeface="Arial" panose="020B0604020202020204" pitchFamily="34" charset="0"/>
                <a:ea typeface="微软雅黑" panose="020B0503020204020204" charset="-122"/>
              </a:rPr>
              <a:t>系统的实时性与计算复杂度</a:t>
            </a:r>
          </a:p>
        </p:txBody>
      </p:sp>
      <p:sp>
        <p:nvSpPr>
          <p:cNvPr id="2" name="文本框 6"/>
          <p:cNvSpPr txBox="1"/>
          <p:nvPr>
            <p:custDataLst>
              <p:tags r:id="rId40"/>
            </p:custDataLst>
          </p:nvPr>
        </p:nvSpPr>
        <p:spPr>
          <a:xfrm>
            <a:off x="647700" y="83820"/>
            <a:ext cx="187769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25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难点与挑战</a:t>
            </a:r>
          </a:p>
        </p:txBody>
      </p:sp>
      <p:cxnSp>
        <p:nvCxnSpPr>
          <p:cNvPr id="8" name="直接连接符 7"/>
          <p:cNvCxnSpPr/>
          <p:nvPr>
            <p:custDataLst>
              <p:tags r:id="rId41"/>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4886325" y="3480435"/>
            <a:ext cx="2477770" cy="706120"/>
            <a:chOff x="7743" y="5481"/>
            <a:chExt cx="3902" cy="1112"/>
          </a:xfrm>
        </p:grpSpPr>
        <p:sp>
          <p:nvSpPr>
            <p:cNvPr id="61" name="圆角矩形 60"/>
            <p:cNvSpPr/>
            <p:nvPr>
              <p:custDataLst>
                <p:tags r:id="rId42"/>
              </p:custDataLst>
            </p:nvPr>
          </p:nvSpPr>
          <p:spPr>
            <a:xfrm flipV="1">
              <a:off x="7743" y="5481"/>
              <a:ext cx="3902" cy="1112"/>
            </a:xfrm>
            <a:prstGeom prst="roundRect">
              <a:avLst/>
            </a:prstGeom>
            <a:solidFill>
              <a:srgbClr val="003E9C">
                <a:alpha val="40000"/>
              </a:srgbClr>
            </a:solidFill>
            <a:ln w="28575"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b="1">
                <a:solidFill>
                  <a:srgbClr val="3974D7"/>
                </a:solidFill>
                <a:latin typeface="微软雅黑" panose="020B0503020204020204" charset="-122"/>
                <a:ea typeface="微软雅黑" panose="020B0503020204020204" charset="-122"/>
                <a:cs typeface="微软雅黑" panose="020B0503020204020204" charset="-122"/>
                <a:sym typeface="+mn-ea"/>
              </a:endParaRPr>
            </a:p>
          </p:txBody>
        </p:sp>
        <p:sp>
          <p:nvSpPr>
            <p:cNvPr id="53" name="文本框 52"/>
            <p:cNvSpPr txBox="1"/>
            <p:nvPr/>
          </p:nvSpPr>
          <p:spPr>
            <a:xfrm>
              <a:off x="7974" y="5606"/>
              <a:ext cx="3440" cy="862"/>
            </a:xfrm>
            <a:prstGeom prst="rect">
              <a:avLst/>
            </a:prstGeom>
            <a:noFill/>
          </p:spPr>
          <p:txBody>
            <a:bodyPr wrap="none" rtlCol="0">
              <a:normAutofit fontScale="92500" lnSpcReduction="10000"/>
            </a:bodyPr>
            <a:lstStyle/>
            <a:p>
              <a:pPr algn="ctr"/>
              <a:r>
                <a:rPr lang="zh-CN" altLang="en-US" sz="3200" b="1" dirty="0">
                  <a:solidFill>
                    <a:schemeClr val="bg1"/>
                  </a:solidFill>
                </a:rPr>
                <a:t>难点与挑战</a:t>
              </a:r>
            </a:p>
          </p:txBody>
        </p:sp>
      </p:grpSp>
      <p:sp>
        <p:nvSpPr>
          <p:cNvPr id="3" name="灯片编号占位符 2"/>
          <p:cNvSpPr>
            <a:spLocks noGrp="1"/>
          </p:cNvSpPr>
          <p:nvPr>
            <p:ph type="sldNum" sz="quarter" idx="12"/>
          </p:nvPr>
        </p:nvSpPr>
        <p:spPr/>
        <p:txBody>
          <a:bodyPr/>
          <a:lstStyle/>
          <a:p>
            <a:fld id="{E077DA78-E013-4A8C-AD75-63A150561B10}" type="slidenum">
              <a:rPr lang="zh-CN" altLang="en-US" smtClean="0"/>
              <a:t>7</a:t>
            </a:fld>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s://docer-ks3.wpscdn.cn/picture/115038869/45293764295a4d72ee03cfdc158ce9d3_612.jpg" descr="蓝色抽象现代背景"/>
          <p:cNvPicPr>
            <a:picLocks noChangeAspect="1"/>
          </p:cNvPicPr>
          <p:nvPr/>
        </p:nvPicPr>
        <p:blipFill>
          <a:blip r:embed="rId2"/>
          <a:stretch>
            <a:fillRect/>
          </a:stretch>
        </p:blipFill>
        <p:spPr>
          <a:xfrm>
            <a:off x="0" y="-6350"/>
            <a:ext cx="12192635" cy="6858000"/>
          </a:xfrm>
          <a:prstGeom prst="rect">
            <a:avLst/>
          </a:prstGeom>
        </p:spPr>
      </p:pic>
      <p:grpSp>
        <p:nvGrpSpPr>
          <p:cNvPr id="4" name="组合 3"/>
          <p:cNvGrpSpPr/>
          <p:nvPr/>
        </p:nvGrpSpPr>
        <p:grpSpPr>
          <a:xfrm>
            <a:off x="7446010" y="-6350"/>
            <a:ext cx="3615690" cy="6864350"/>
            <a:chOff x="3110" y="-10"/>
            <a:chExt cx="5694" cy="10810"/>
          </a:xfrm>
        </p:grpSpPr>
        <p:sp>
          <p:nvSpPr>
            <p:cNvPr id="8" name="矩形 7"/>
            <p:cNvSpPr/>
            <p:nvPr/>
          </p:nvSpPr>
          <p:spPr>
            <a:xfrm>
              <a:off x="3110" y="0"/>
              <a:ext cx="5694" cy="108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603" y="-10"/>
              <a:ext cx="2612" cy="2807"/>
            </a:xfrm>
            <a:prstGeom prst="rect">
              <a:avLst/>
            </a:prstGeom>
            <a:solidFill>
              <a:srgbClr val="0043A8"/>
            </a:solidFill>
          </p:spPr>
          <p:txBody>
            <a:bodyPr wrap="none">
              <a:noAutofit/>
            </a:bodyPr>
            <a:lstStyle/>
            <a:p>
              <a:pPr lvl="0" algn="ctr"/>
              <a:endParaRPr lang="en-US" altLang="zh-CN" sz="96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4603" y="830"/>
              <a:ext cx="2612" cy="2999"/>
            </a:xfrm>
            <a:prstGeom prst="rect">
              <a:avLst/>
            </a:prstGeom>
            <a:solidFill>
              <a:srgbClr val="0043A8"/>
            </a:solidFill>
          </p:spPr>
          <p:txBody>
            <a:bodyPr wrap="none">
              <a:noAutofit/>
            </a:bodyPr>
            <a:lstStyle/>
            <a:p>
              <a:pPr lvl="0" algn="ctr"/>
              <a:r>
                <a:rPr lang="en-US" altLang="zh-CN" sz="9600" b="1" dirty="0">
                  <a:solidFill>
                    <a:schemeClr val="bg1"/>
                  </a:solidFill>
                  <a:latin typeface="微软雅黑" panose="020B0503020204020204" charset="-122"/>
                  <a:ea typeface="微软雅黑" panose="020B0503020204020204" charset="-122"/>
                </a:rPr>
                <a:t>02</a:t>
              </a:r>
            </a:p>
          </p:txBody>
        </p:sp>
        <p:sp>
          <p:nvSpPr>
            <p:cNvPr id="22" name="矩形 21"/>
            <p:cNvSpPr/>
            <p:nvPr/>
          </p:nvSpPr>
          <p:spPr>
            <a:xfrm rot="16200000">
              <a:off x="5934" y="6502"/>
              <a:ext cx="120" cy="2926"/>
            </a:xfrm>
            <a:prstGeom prst="rect">
              <a:avLst/>
            </a:prstGeom>
            <a:solidFill>
              <a:srgbClr val="0043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020" y="4462"/>
              <a:ext cx="3947" cy="3344"/>
            </a:xfrm>
            <a:prstGeom prst="rect">
              <a:avLst/>
            </a:prstGeom>
          </p:spPr>
          <p:txBody>
            <a:bodyPr wrap="square">
              <a:spAutoFit/>
            </a:bodyPr>
            <a:lstStyle/>
            <a:p>
              <a:pPr algn="ctr"/>
              <a:r>
                <a:rPr lang="zh-CN" altLang="en-US" sz="4400" b="1" dirty="0">
                  <a:solidFill>
                    <a:srgbClr val="003E9C"/>
                  </a:solidFill>
                  <a:cs typeface="+mj-cs"/>
                </a:rPr>
                <a:t>目标内容</a:t>
              </a:r>
            </a:p>
            <a:p>
              <a:pPr algn="ctr"/>
              <a:r>
                <a:rPr lang="zh-CN" altLang="en-US" sz="4400" b="1" dirty="0">
                  <a:solidFill>
                    <a:srgbClr val="003E9C"/>
                  </a:solidFill>
                  <a:cs typeface="+mj-cs"/>
                </a:rPr>
                <a:t>与</a:t>
              </a:r>
            </a:p>
            <a:p>
              <a:pPr algn="ctr"/>
              <a:r>
                <a:rPr lang="zh-CN" altLang="en-US" sz="4400" b="1" dirty="0">
                  <a:solidFill>
                    <a:srgbClr val="003E9C"/>
                  </a:solidFill>
                  <a:cs typeface="+mj-cs"/>
                </a:rPr>
                <a:t>考核指标</a:t>
              </a:r>
            </a:p>
          </p:txBody>
        </p:sp>
      </p:grpSp>
      <p:sp>
        <p:nvSpPr>
          <p:cNvPr id="5" name="矩形 4"/>
          <p:cNvSpPr/>
          <p:nvPr/>
        </p:nvSpPr>
        <p:spPr>
          <a:xfrm>
            <a:off x="7109460" y="-5715"/>
            <a:ext cx="153035" cy="685673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extLst>
      <p:ext uri="{BB962C8B-B14F-4D97-AF65-F5344CB8AC3E}">
        <p14:creationId xmlns:p14="http://schemas.microsoft.com/office/powerpoint/2010/main" val="2521484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三角形 5">
            <a:extLst>
              <a:ext uri="{FF2B5EF4-FFF2-40B4-BE49-F238E27FC236}">
                <a16:creationId xmlns:a16="http://schemas.microsoft.com/office/drawing/2014/main" id="{02CE1575-E065-3B4D-967C-D9D09708E33D}"/>
              </a:ext>
            </a:extLst>
          </p:cNvPr>
          <p:cNvSpPr/>
          <p:nvPr/>
        </p:nvSpPr>
        <p:spPr>
          <a:xfrm>
            <a:off x="1280556" y="498763"/>
            <a:ext cx="9630888" cy="902524"/>
          </a:xfrm>
          <a:prstGeom prst="triangle">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800" b="1" dirty="0">
              <a:solidFill>
                <a:schemeClr val="bg1"/>
              </a:solidFill>
            </a:endParaRPr>
          </a:p>
        </p:txBody>
      </p:sp>
      <p:sp>
        <p:nvSpPr>
          <p:cNvPr id="8" name="文本框 7">
            <a:extLst>
              <a:ext uri="{FF2B5EF4-FFF2-40B4-BE49-F238E27FC236}">
                <a16:creationId xmlns:a16="http://schemas.microsoft.com/office/drawing/2014/main" id="{B1EE0AD4-7DAE-524F-BD8E-D2B2B193951F}"/>
              </a:ext>
            </a:extLst>
          </p:cNvPr>
          <p:cNvSpPr txBox="1"/>
          <p:nvPr/>
        </p:nvSpPr>
        <p:spPr>
          <a:xfrm>
            <a:off x="3047011" y="784409"/>
            <a:ext cx="6097978" cy="523220"/>
          </a:xfrm>
          <a:prstGeom prst="rect">
            <a:avLst/>
          </a:prstGeom>
          <a:noFill/>
        </p:spPr>
        <p:txBody>
          <a:bodyPr wrap="square">
            <a:spAutoFit/>
          </a:bodyPr>
          <a:lstStyle/>
          <a:p>
            <a:pPr algn="ctr"/>
            <a:r>
              <a:rPr lang="zh-CN" altLang="en-US" sz="2800" b="1" dirty="0">
                <a:solidFill>
                  <a:schemeClr val="bg1"/>
                </a:solidFill>
                <a:sym typeface="+mn-ea"/>
              </a:rPr>
              <a:t>被动感知目标探测</a:t>
            </a:r>
          </a:p>
        </p:txBody>
      </p:sp>
      <p:sp>
        <p:nvSpPr>
          <p:cNvPr id="9" name="椭圆 8">
            <a:extLst>
              <a:ext uri="{FF2B5EF4-FFF2-40B4-BE49-F238E27FC236}">
                <a16:creationId xmlns:a16="http://schemas.microsoft.com/office/drawing/2014/main" id="{C2EBC74C-FCD0-9E4F-8670-86FE269745C9}"/>
              </a:ext>
            </a:extLst>
          </p:cNvPr>
          <p:cNvSpPr/>
          <p:nvPr/>
        </p:nvSpPr>
        <p:spPr>
          <a:xfrm>
            <a:off x="666057" y="1199143"/>
            <a:ext cx="3619962" cy="12571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高探测灵敏度</a:t>
            </a:r>
            <a:endParaRPr lang="en-US" altLang="zh-CN" sz="2800" b="1" dirty="0">
              <a:solidFill>
                <a:schemeClr val="tx1"/>
              </a:solidFill>
            </a:endParaRPr>
          </a:p>
          <a:p>
            <a:pPr algn="ctr"/>
            <a:r>
              <a:rPr lang="zh-CN" altLang="en-US" sz="1400" b="1" dirty="0">
                <a:solidFill>
                  <a:schemeClr val="tx1"/>
                </a:solidFill>
              </a:rPr>
              <a:t>探测门限降低</a:t>
            </a:r>
            <a:r>
              <a:rPr lang="en-US" altLang="zh-CN" sz="1400" b="1" dirty="0">
                <a:solidFill>
                  <a:schemeClr val="tx1"/>
                </a:solidFill>
              </a:rPr>
              <a:t>3dB</a:t>
            </a:r>
            <a:endParaRPr lang="zh-CN" altLang="en-US" sz="1400" b="1" dirty="0">
              <a:solidFill>
                <a:schemeClr val="tx1"/>
              </a:solidFill>
            </a:endParaRPr>
          </a:p>
        </p:txBody>
      </p:sp>
      <p:sp>
        <p:nvSpPr>
          <p:cNvPr id="10" name="椭圆 9">
            <a:extLst>
              <a:ext uri="{FF2B5EF4-FFF2-40B4-BE49-F238E27FC236}">
                <a16:creationId xmlns:a16="http://schemas.microsoft.com/office/drawing/2014/main" id="{A5E1452D-CAAE-2A49-8C66-D132202D774A}"/>
              </a:ext>
            </a:extLst>
          </p:cNvPr>
          <p:cNvSpPr/>
          <p:nvPr/>
        </p:nvSpPr>
        <p:spPr>
          <a:xfrm>
            <a:off x="4286019" y="1199143"/>
            <a:ext cx="3619962" cy="12571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微弱信号场景</a:t>
            </a:r>
            <a:endParaRPr lang="en-US" altLang="zh-CN" sz="2800" b="1" dirty="0">
              <a:solidFill>
                <a:schemeClr val="tx1"/>
              </a:solidFill>
            </a:endParaRPr>
          </a:p>
          <a:p>
            <a:pPr algn="ctr"/>
            <a:r>
              <a:rPr lang="zh-CN" altLang="en-US" sz="1400" b="1" dirty="0">
                <a:solidFill>
                  <a:schemeClr val="tx1"/>
                </a:solidFill>
              </a:rPr>
              <a:t>零直达波，信噪比</a:t>
            </a:r>
            <a:r>
              <a:rPr lang="en-US" altLang="zh-CN" sz="1400" b="1" dirty="0">
                <a:solidFill>
                  <a:schemeClr val="tx1"/>
                </a:solidFill>
              </a:rPr>
              <a:t>&lt;-30dB</a:t>
            </a:r>
            <a:endParaRPr lang="zh-CN" altLang="en-US" sz="1400" b="1" dirty="0">
              <a:solidFill>
                <a:schemeClr val="tx1"/>
              </a:solidFill>
            </a:endParaRPr>
          </a:p>
        </p:txBody>
      </p:sp>
      <p:sp>
        <p:nvSpPr>
          <p:cNvPr id="12" name="椭圆 11">
            <a:extLst>
              <a:ext uri="{FF2B5EF4-FFF2-40B4-BE49-F238E27FC236}">
                <a16:creationId xmlns:a16="http://schemas.microsoft.com/office/drawing/2014/main" id="{CD45D787-73F0-784A-B05F-83A125D3FF5D}"/>
              </a:ext>
            </a:extLst>
          </p:cNvPr>
          <p:cNvSpPr/>
          <p:nvPr/>
        </p:nvSpPr>
        <p:spPr>
          <a:xfrm>
            <a:off x="8000010" y="1199143"/>
            <a:ext cx="3619962" cy="12571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高定位精度</a:t>
            </a:r>
            <a:endParaRPr lang="en-US" altLang="zh-CN" sz="2800" b="1" dirty="0">
              <a:solidFill>
                <a:schemeClr val="tx1"/>
              </a:solidFill>
            </a:endParaRPr>
          </a:p>
          <a:p>
            <a:pPr algn="ctr"/>
            <a:r>
              <a:rPr lang="zh-CN" altLang="en-US" sz="1400" b="1" dirty="0">
                <a:solidFill>
                  <a:schemeClr val="tx1"/>
                </a:solidFill>
              </a:rPr>
              <a:t>优于</a:t>
            </a:r>
            <a:r>
              <a:rPr lang="en-US" altLang="zh-CN" sz="1400" b="1" dirty="0">
                <a:solidFill>
                  <a:schemeClr val="tx1"/>
                </a:solidFill>
              </a:rPr>
              <a:t>3%R</a:t>
            </a:r>
            <a:r>
              <a:rPr lang="zh-CN" altLang="en-US" sz="1400" b="1" dirty="0">
                <a:solidFill>
                  <a:schemeClr val="tx1"/>
                </a:solidFill>
              </a:rPr>
              <a:t>定位准确性</a:t>
            </a:r>
          </a:p>
        </p:txBody>
      </p:sp>
      <p:sp>
        <p:nvSpPr>
          <p:cNvPr id="13" name="文本框 12">
            <a:extLst>
              <a:ext uri="{FF2B5EF4-FFF2-40B4-BE49-F238E27FC236}">
                <a16:creationId xmlns:a16="http://schemas.microsoft.com/office/drawing/2014/main" id="{41CF3D89-D562-6F4E-86BA-9A0A661892DA}"/>
              </a:ext>
            </a:extLst>
          </p:cNvPr>
          <p:cNvSpPr txBox="1"/>
          <p:nvPr>
            <p:custDataLst>
              <p:tags r:id="rId1"/>
            </p:custDataLst>
          </p:nvPr>
        </p:nvSpPr>
        <p:spPr>
          <a:xfrm>
            <a:off x="647699" y="83820"/>
            <a:ext cx="6196445" cy="7620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buNone/>
            </a:pPr>
            <a:r>
              <a:rPr lang="zh-CN" altLang="en-US" sz="3000" dirty="0">
                <a:solidFill>
                  <a:srgbClr val="0043A8"/>
                </a:solidFill>
              </a:rPr>
              <a:t>研究目标和内容</a:t>
            </a:r>
          </a:p>
        </p:txBody>
      </p:sp>
      <p:cxnSp>
        <p:nvCxnSpPr>
          <p:cNvPr id="14" name="直接连接符 7">
            <a:extLst>
              <a:ext uri="{FF2B5EF4-FFF2-40B4-BE49-F238E27FC236}">
                <a16:creationId xmlns:a16="http://schemas.microsoft.com/office/drawing/2014/main" id="{CEE684B9-3823-E144-B4F1-E883A610E980}"/>
              </a:ext>
            </a:extLst>
          </p:cNvPr>
          <p:cNvCxnSpPr/>
          <p:nvPr>
            <p:custDataLst>
              <p:tags r:id="rId2"/>
            </p:custDataLst>
          </p:nvPr>
        </p:nvCxnSpPr>
        <p:spPr>
          <a:xfrm>
            <a:off x="414024" y="245115"/>
            <a:ext cx="5080" cy="439420"/>
          </a:xfrm>
          <a:prstGeom prst="line">
            <a:avLst/>
          </a:prstGeom>
          <a:ln w="101600">
            <a:solidFill>
              <a:srgbClr val="0043A8"/>
            </a:solidFill>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F3AA3B8B-6C82-3A47-BE18-0CE936241B56}"/>
              </a:ext>
            </a:extLst>
          </p:cNvPr>
          <p:cNvGrpSpPr/>
          <p:nvPr/>
        </p:nvGrpSpPr>
        <p:grpSpPr>
          <a:xfrm>
            <a:off x="8195113" y="2589149"/>
            <a:ext cx="3556000" cy="2307209"/>
            <a:chOff x="13045" y="1188"/>
            <a:chExt cx="5854" cy="5084"/>
          </a:xfrm>
        </p:grpSpPr>
        <p:sp>
          <p:nvSpPr>
            <p:cNvPr id="64" name="矩形 63">
              <a:extLst>
                <a:ext uri="{FF2B5EF4-FFF2-40B4-BE49-F238E27FC236}">
                  <a16:creationId xmlns:a16="http://schemas.microsoft.com/office/drawing/2014/main" id="{0587595E-2DF1-6244-B8D0-60D18F1E072B}"/>
                </a:ext>
              </a:extLst>
            </p:cNvPr>
            <p:cNvSpPr/>
            <p:nvPr/>
          </p:nvSpPr>
          <p:spPr>
            <a:xfrm>
              <a:off x="13045" y="1188"/>
              <a:ext cx="5854" cy="5084"/>
            </a:xfrm>
            <a:prstGeom prst="rect">
              <a:avLst/>
            </a:prstGeom>
            <a:solidFill>
              <a:schemeClr val="bg1"/>
            </a:solid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65" name="文本框 64">
              <a:extLst>
                <a:ext uri="{FF2B5EF4-FFF2-40B4-BE49-F238E27FC236}">
                  <a16:creationId xmlns:a16="http://schemas.microsoft.com/office/drawing/2014/main" id="{94FF700F-426B-5F49-9981-E08080343CD7}"/>
                </a:ext>
              </a:extLst>
            </p:cNvPr>
            <p:cNvSpPr txBox="1"/>
            <p:nvPr/>
          </p:nvSpPr>
          <p:spPr>
            <a:xfrm>
              <a:off x="13124" y="1301"/>
              <a:ext cx="5703" cy="814"/>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分布式探测与多源被动感知</a:t>
              </a:r>
            </a:p>
          </p:txBody>
        </p:sp>
      </p:grpSp>
      <p:grpSp>
        <p:nvGrpSpPr>
          <p:cNvPr id="66" name="组合 65">
            <a:extLst>
              <a:ext uri="{FF2B5EF4-FFF2-40B4-BE49-F238E27FC236}">
                <a16:creationId xmlns:a16="http://schemas.microsoft.com/office/drawing/2014/main" id="{7C730462-EACD-8140-8B39-60F18B0E2745}"/>
              </a:ext>
            </a:extLst>
          </p:cNvPr>
          <p:cNvGrpSpPr/>
          <p:nvPr/>
        </p:nvGrpSpPr>
        <p:grpSpPr>
          <a:xfrm>
            <a:off x="4347276" y="2589149"/>
            <a:ext cx="3564280" cy="2305048"/>
            <a:chOff x="1493" y="4503"/>
            <a:chExt cx="6296" cy="5018"/>
          </a:xfrm>
          <a:solidFill>
            <a:schemeClr val="bg1"/>
          </a:solidFill>
        </p:grpSpPr>
        <p:sp>
          <p:nvSpPr>
            <p:cNvPr id="67" name="矩形 66">
              <a:extLst>
                <a:ext uri="{FF2B5EF4-FFF2-40B4-BE49-F238E27FC236}">
                  <a16:creationId xmlns:a16="http://schemas.microsoft.com/office/drawing/2014/main" id="{6E551997-5D72-3846-A8AC-9B655242C57E}"/>
                </a:ext>
              </a:extLst>
            </p:cNvPr>
            <p:cNvSpPr/>
            <p:nvPr/>
          </p:nvSpPr>
          <p:spPr>
            <a:xfrm>
              <a:off x="1493" y="4503"/>
              <a:ext cx="6296" cy="5018"/>
            </a:xfrm>
            <a:prstGeom prst="rect">
              <a:avLst/>
            </a:prstGeom>
            <a:grp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68" name="文本框 67">
              <a:extLst>
                <a:ext uri="{FF2B5EF4-FFF2-40B4-BE49-F238E27FC236}">
                  <a16:creationId xmlns:a16="http://schemas.microsoft.com/office/drawing/2014/main" id="{60A5031B-DA5D-8141-BA63-595D8C882101}"/>
                </a:ext>
              </a:extLst>
            </p:cNvPr>
            <p:cNvSpPr txBox="1"/>
            <p:nvPr/>
          </p:nvSpPr>
          <p:spPr>
            <a:xfrm>
              <a:off x="1546" y="4630"/>
              <a:ext cx="6113" cy="873"/>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探测机理和模型研究</a:t>
              </a:r>
            </a:p>
          </p:txBody>
        </p:sp>
      </p:grpSp>
      <p:grpSp>
        <p:nvGrpSpPr>
          <p:cNvPr id="75" name="组合 74">
            <a:extLst>
              <a:ext uri="{FF2B5EF4-FFF2-40B4-BE49-F238E27FC236}">
                <a16:creationId xmlns:a16="http://schemas.microsoft.com/office/drawing/2014/main" id="{45C2B0DA-5C4C-CF40-BAF3-9A7289765D9B}"/>
              </a:ext>
            </a:extLst>
          </p:cNvPr>
          <p:cNvGrpSpPr/>
          <p:nvPr/>
        </p:nvGrpSpPr>
        <p:grpSpPr>
          <a:xfrm>
            <a:off x="550431" y="2591309"/>
            <a:ext cx="3556000" cy="2305049"/>
            <a:chOff x="105" y="3051"/>
            <a:chExt cx="6296" cy="3215"/>
          </a:xfrm>
        </p:grpSpPr>
        <p:sp>
          <p:nvSpPr>
            <p:cNvPr id="78" name="矩形 77">
              <a:extLst>
                <a:ext uri="{FF2B5EF4-FFF2-40B4-BE49-F238E27FC236}">
                  <a16:creationId xmlns:a16="http://schemas.microsoft.com/office/drawing/2014/main" id="{AA885B1E-949A-7D4A-8D05-ED198A8DC5DD}"/>
                </a:ext>
              </a:extLst>
            </p:cNvPr>
            <p:cNvSpPr/>
            <p:nvPr/>
          </p:nvSpPr>
          <p:spPr>
            <a:xfrm>
              <a:off x="105" y="3051"/>
              <a:ext cx="6296" cy="3215"/>
            </a:xfrm>
            <a:prstGeom prst="rect">
              <a:avLst/>
            </a:prstGeom>
            <a:solidFill>
              <a:schemeClr val="bg1"/>
            </a:solidFill>
            <a:ln w="28575" cmpd="sng">
              <a:solidFill>
                <a:srgbClr val="0043A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43A8"/>
                </a:solidFill>
              </a:endParaRPr>
            </a:p>
          </p:txBody>
        </p:sp>
        <p:sp>
          <p:nvSpPr>
            <p:cNvPr id="79" name="文本框 78">
              <a:extLst>
                <a:ext uri="{FF2B5EF4-FFF2-40B4-BE49-F238E27FC236}">
                  <a16:creationId xmlns:a16="http://schemas.microsoft.com/office/drawing/2014/main" id="{B28A8350-6716-2844-9AD4-84790B6352D4}"/>
                </a:ext>
              </a:extLst>
            </p:cNvPr>
            <p:cNvSpPr txBox="1"/>
            <p:nvPr/>
          </p:nvSpPr>
          <p:spPr>
            <a:xfrm>
              <a:off x="225" y="3128"/>
              <a:ext cx="6113" cy="515"/>
            </a:xfrm>
            <a:prstGeom prst="rect">
              <a:avLst/>
            </a:prstGeom>
            <a:noFill/>
          </p:spPr>
          <p:txBody>
            <a:bodyPr wrap="square" rtlCol="0">
              <a:spAutoFit/>
            </a:bodyPr>
            <a:lstStyle/>
            <a:p>
              <a:pPr algn="ctr"/>
              <a:r>
                <a:rPr lang="zh-CN" altLang="en-US" b="1" kern="100" dirty="0">
                  <a:solidFill>
                    <a:srgbClr val="0043A8"/>
                  </a:solidFill>
                  <a:latin typeface="+mj-ea"/>
                  <a:ea typeface="+mj-ea"/>
                  <a:cs typeface="Times New Roman" panose="02020603050405020304" pitchFamily="18" charset="0"/>
                </a:rPr>
                <a:t>多域多维电磁特征研究</a:t>
              </a:r>
            </a:p>
          </p:txBody>
        </p:sp>
      </p:grpSp>
      <p:sp>
        <p:nvSpPr>
          <p:cNvPr id="76" name="矩形 75">
            <a:extLst>
              <a:ext uri="{FF2B5EF4-FFF2-40B4-BE49-F238E27FC236}">
                <a16:creationId xmlns:a16="http://schemas.microsoft.com/office/drawing/2014/main" id="{18655009-36D1-B943-AAFE-7BF43B2B4885}"/>
              </a:ext>
            </a:extLst>
          </p:cNvPr>
          <p:cNvSpPr/>
          <p:nvPr/>
        </p:nvSpPr>
        <p:spPr>
          <a:xfrm>
            <a:off x="775458" y="4320779"/>
            <a:ext cx="1376171" cy="407954"/>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多维特征融合</a:t>
            </a:r>
          </a:p>
        </p:txBody>
      </p:sp>
      <p:sp>
        <p:nvSpPr>
          <p:cNvPr id="77" name="矩形 76">
            <a:extLst>
              <a:ext uri="{FF2B5EF4-FFF2-40B4-BE49-F238E27FC236}">
                <a16:creationId xmlns:a16="http://schemas.microsoft.com/office/drawing/2014/main" id="{DD489D1C-7083-C34A-A6D0-DB9B0F673874}"/>
              </a:ext>
            </a:extLst>
          </p:cNvPr>
          <p:cNvSpPr/>
          <p:nvPr/>
        </p:nvSpPr>
        <p:spPr>
          <a:xfrm>
            <a:off x="2591836" y="4325081"/>
            <a:ext cx="1374911" cy="40365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无损刻画算法 </a:t>
            </a:r>
          </a:p>
        </p:txBody>
      </p:sp>
      <p:sp>
        <p:nvSpPr>
          <p:cNvPr id="74" name="矩形 73">
            <a:extLst>
              <a:ext uri="{FF2B5EF4-FFF2-40B4-BE49-F238E27FC236}">
                <a16:creationId xmlns:a16="http://schemas.microsoft.com/office/drawing/2014/main" id="{1618B049-B9FA-9647-A370-7DA71D3C3D14}"/>
              </a:ext>
            </a:extLst>
          </p:cNvPr>
          <p:cNvSpPr/>
          <p:nvPr/>
        </p:nvSpPr>
        <p:spPr>
          <a:xfrm>
            <a:off x="1323861" y="3103994"/>
            <a:ext cx="2060575" cy="395766"/>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sym typeface="+mn-ea"/>
              </a:rPr>
              <a:t>多域多维电磁特征图谱</a:t>
            </a:r>
          </a:p>
        </p:txBody>
      </p:sp>
      <p:cxnSp>
        <p:nvCxnSpPr>
          <p:cNvPr id="80" name="直接连接符 41">
            <a:extLst>
              <a:ext uri="{FF2B5EF4-FFF2-40B4-BE49-F238E27FC236}">
                <a16:creationId xmlns:a16="http://schemas.microsoft.com/office/drawing/2014/main" id="{385F93F4-109A-C641-A039-DF463A1A6E7F}"/>
              </a:ext>
            </a:extLst>
          </p:cNvPr>
          <p:cNvCxnSpPr>
            <a:cxnSpLocks/>
            <a:stCxn id="81" idx="0"/>
            <a:endCxn id="74" idx="2"/>
          </p:cNvCxnSpPr>
          <p:nvPr/>
        </p:nvCxnSpPr>
        <p:spPr>
          <a:xfrm flipH="1" flipV="1">
            <a:off x="2354149" y="3499760"/>
            <a:ext cx="3954" cy="113037"/>
          </a:xfrm>
          <a:prstGeom prst="line">
            <a:avLst/>
          </a:prstGeom>
          <a:ln>
            <a:solidFill>
              <a:srgbClr val="0043A8"/>
            </a:solidFill>
            <a:prstDash val="sysDash"/>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05DF68E1-2770-8A4B-A180-44464E6F4DE3}"/>
              </a:ext>
            </a:extLst>
          </p:cNvPr>
          <p:cNvSpPr/>
          <p:nvPr/>
        </p:nvSpPr>
        <p:spPr>
          <a:xfrm>
            <a:off x="1327796" y="3612797"/>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可控的特征筛选方法 </a:t>
            </a:r>
          </a:p>
        </p:txBody>
      </p:sp>
      <p:cxnSp>
        <p:nvCxnSpPr>
          <p:cNvPr id="82" name="肘形连接符 50">
            <a:extLst>
              <a:ext uri="{FF2B5EF4-FFF2-40B4-BE49-F238E27FC236}">
                <a16:creationId xmlns:a16="http://schemas.microsoft.com/office/drawing/2014/main" id="{954BD5AF-CD0D-D440-AC6A-D3928A5376C9}"/>
              </a:ext>
            </a:extLst>
          </p:cNvPr>
          <p:cNvCxnSpPr>
            <a:cxnSpLocks/>
            <a:stCxn id="81" idx="2"/>
            <a:endCxn id="77" idx="0"/>
          </p:cNvCxnSpPr>
          <p:nvPr/>
        </p:nvCxnSpPr>
        <p:spPr>
          <a:xfrm rot="16200000" flipH="1">
            <a:off x="2687028" y="3732816"/>
            <a:ext cx="263339" cy="921189"/>
          </a:xfrm>
          <a:prstGeom prst="bentConnector3">
            <a:avLst>
              <a:gd name="adj1" fmla="val 50000"/>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83" name="肘形连接符 52">
            <a:extLst>
              <a:ext uri="{FF2B5EF4-FFF2-40B4-BE49-F238E27FC236}">
                <a16:creationId xmlns:a16="http://schemas.microsoft.com/office/drawing/2014/main" id="{C8BB5CB9-E4BB-6A4D-A528-277BEF89DF92}"/>
              </a:ext>
            </a:extLst>
          </p:cNvPr>
          <p:cNvCxnSpPr>
            <a:cxnSpLocks/>
            <a:stCxn id="81" idx="2"/>
            <a:endCxn id="76" idx="0"/>
          </p:cNvCxnSpPr>
          <p:nvPr/>
        </p:nvCxnSpPr>
        <p:spPr>
          <a:xfrm rot="5400000">
            <a:off x="1781306" y="3743981"/>
            <a:ext cx="259037" cy="894559"/>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3FA7493C-83AD-1B46-88D6-C37F99EA4F67}"/>
              </a:ext>
            </a:extLst>
          </p:cNvPr>
          <p:cNvSpPr/>
          <p:nvPr/>
        </p:nvSpPr>
        <p:spPr>
          <a:xfrm>
            <a:off x="8482454" y="3912588"/>
            <a:ext cx="362337" cy="916787"/>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zh-CN" sz="1400" b="1" dirty="0">
                <a:solidFill>
                  <a:srgbClr val="0043A8"/>
                </a:solidFill>
                <a:latin typeface="宋体" panose="02010600030101010101" pitchFamily="2" charset="-122"/>
                <a:ea typeface="宋体" panose="02010600030101010101" pitchFamily="2" charset="-122"/>
              </a:rPr>
              <a:t>高复杂</a:t>
            </a:r>
            <a:endParaRPr lang="zh-CN" altLang="en-US" sz="1400" b="1" dirty="0">
              <a:solidFill>
                <a:srgbClr val="0043A8"/>
              </a:solidFill>
              <a:latin typeface="宋体" panose="02010600030101010101" pitchFamily="2" charset="-122"/>
              <a:ea typeface="宋体" panose="02010600030101010101" pitchFamily="2" charset="-122"/>
            </a:endParaRPr>
          </a:p>
        </p:txBody>
      </p:sp>
      <p:sp>
        <p:nvSpPr>
          <p:cNvPr id="108" name="箭头: 下 18">
            <a:extLst>
              <a:ext uri="{FF2B5EF4-FFF2-40B4-BE49-F238E27FC236}">
                <a16:creationId xmlns:a16="http://schemas.microsoft.com/office/drawing/2014/main" id="{DE2F569B-7E39-D647-946E-B197A9D5292E}"/>
              </a:ext>
            </a:extLst>
          </p:cNvPr>
          <p:cNvSpPr/>
          <p:nvPr/>
        </p:nvSpPr>
        <p:spPr>
          <a:xfrm>
            <a:off x="2081069" y="2182997"/>
            <a:ext cx="590550" cy="318653"/>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箭头: 下 18">
            <a:extLst>
              <a:ext uri="{FF2B5EF4-FFF2-40B4-BE49-F238E27FC236}">
                <a16:creationId xmlns:a16="http://schemas.microsoft.com/office/drawing/2014/main" id="{2439452C-E1EC-0240-8C4E-49506E1800FD}"/>
              </a:ext>
            </a:extLst>
          </p:cNvPr>
          <p:cNvSpPr/>
          <p:nvPr/>
        </p:nvSpPr>
        <p:spPr>
          <a:xfrm>
            <a:off x="5798046" y="2182997"/>
            <a:ext cx="590550" cy="318653"/>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箭头: 下 18">
            <a:extLst>
              <a:ext uri="{FF2B5EF4-FFF2-40B4-BE49-F238E27FC236}">
                <a16:creationId xmlns:a16="http://schemas.microsoft.com/office/drawing/2014/main" id="{844A8636-82EA-EF44-8A2F-F0A3DDDE29FE}"/>
              </a:ext>
            </a:extLst>
          </p:cNvPr>
          <p:cNvSpPr/>
          <p:nvPr/>
        </p:nvSpPr>
        <p:spPr>
          <a:xfrm>
            <a:off x="9538773" y="2182997"/>
            <a:ext cx="590550" cy="318653"/>
          </a:xfrm>
          <a:prstGeom prst="downArrow">
            <a:avLst/>
          </a:prstGeom>
          <a:solidFill>
            <a:srgbClr val="004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FCD48212-15BA-5546-BF82-96362599F2C8}"/>
              </a:ext>
            </a:extLst>
          </p:cNvPr>
          <p:cNvSpPr txBox="1"/>
          <p:nvPr/>
        </p:nvSpPr>
        <p:spPr>
          <a:xfrm>
            <a:off x="3927651" y="5373610"/>
            <a:ext cx="4336697" cy="400110"/>
          </a:xfrm>
          <a:prstGeom prst="rect">
            <a:avLst/>
          </a:prstGeom>
          <a:noFill/>
        </p:spPr>
        <p:txBody>
          <a:bodyPr wrap="square" rtlCol="0">
            <a:spAutoFit/>
          </a:bodyPr>
          <a:lstStyle/>
          <a:p>
            <a:pPr algn="ctr"/>
            <a:r>
              <a:rPr lang="zh-CN" altLang="en-US" sz="2000" b="1" kern="100" dirty="0">
                <a:latin typeface="+mj-ea"/>
                <a:ea typeface="+mj-ea"/>
                <a:cs typeface="Times New Roman" panose="02020603050405020304" pitchFamily="18" charset="0"/>
              </a:rPr>
              <a:t>被动感知目标探测原理验证系统研制</a:t>
            </a:r>
          </a:p>
        </p:txBody>
      </p:sp>
      <p:sp>
        <p:nvSpPr>
          <p:cNvPr id="141" name="矩形 140">
            <a:extLst>
              <a:ext uri="{FF2B5EF4-FFF2-40B4-BE49-F238E27FC236}">
                <a16:creationId xmlns:a16="http://schemas.microsoft.com/office/drawing/2014/main" id="{7AD7E992-D277-5240-9E40-4729799067FA}"/>
              </a:ext>
            </a:extLst>
          </p:cNvPr>
          <p:cNvSpPr/>
          <p:nvPr/>
        </p:nvSpPr>
        <p:spPr>
          <a:xfrm>
            <a:off x="550431" y="5254323"/>
            <a:ext cx="11200681" cy="1467856"/>
          </a:xfrm>
          <a:prstGeom prst="rect">
            <a:avLst/>
          </a:prstGeom>
          <a:noFill/>
          <a:ln w="28575" cmpd="sng">
            <a:solidFill>
              <a:srgbClr val="0043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144" name="矩形 143">
            <a:extLst>
              <a:ext uri="{FF2B5EF4-FFF2-40B4-BE49-F238E27FC236}">
                <a16:creationId xmlns:a16="http://schemas.microsoft.com/office/drawing/2014/main" id="{8C2EF7F9-2F71-A24A-871B-6AF2731880A9}"/>
              </a:ext>
            </a:extLst>
          </p:cNvPr>
          <p:cNvSpPr/>
          <p:nvPr/>
        </p:nvSpPr>
        <p:spPr>
          <a:xfrm>
            <a:off x="1178279" y="5801297"/>
            <a:ext cx="1194612" cy="612183"/>
          </a:xfrm>
          <a:prstGeom prst="rect">
            <a:avLst/>
          </a:prstGeom>
          <a:noFill/>
          <a:ln w="25400">
            <a:solidFill>
              <a:srgbClr val="0043A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sym typeface="+mn-ea"/>
              </a:rPr>
              <a:t>多域多维信号特征</a:t>
            </a:r>
          </a:p>
        </p:txBody>
      </p:sp>
      <p:sp>
        <p:nvSpPr>
          <p:cNvPr id="145" name="矩形 144">
            <a:extLst>
              <a:ext uri="{FF2B5EF4-FFF2-40B4-BE49-F238E27FC236}">
                <a16:creationId xmlns:a16="http://schemas.microsoft.com/office/drawing/2014/main" id="{A03FE4E0-8FE6-3049-9F1D-6620D4014E7A}"/>
              </a:ext>
            </a:extLst>
          </p:cNvPr>
          <p:cNvSpPr/>
          <p:nvPr/>
        </p:nvSpPr>
        <p:spPr>
          <a:xfrm>
            <a:off x="2917062" y="5801297"/>
            <a:ext cx="1194612" cy="612183"/>
          </a:xfrm>
          <a:prstGeom prst="rect">
            <a:avLst/>
          </a:prstGeom>
          <a:noFill/>
          <a:ln w="25400">
            <a:solidFill>
              <a:srgbClr val="0043A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sym typeface="+mn-ea"/>
              </a:rPr>
              <a:t>分布式探测定位</a:t>
            </a:r>
          </a:p>
        </p:txBody>
      </p:sp>
      <p:sp>
        <p:nvSpPr>
          <p:cNvPr id="146" name="矩形 145">
            <a:extLst>
              <a:ext uri="{FF2B5EF4-FFF2-40B4-BE49-F238E27FC236}">
                <a16:creationId xmlns:a16="http://schemas.microsoft.com/office/drawing/2014/main" id="{B6606D3E-3AD5-6A42-9C98-8F36C46B1073}"/>
              </a:ext>
            </a:extLst>
          </p:cNvPr>
          <p:cNvSpPr/>
          <p:nvPr/>
        </p:nvSpPr>
        <p:spPr>
          <a:xfrm>
            <a:off x="4655845" y="5801297"/>
            <a:ext cx="1194612" cy="612183"/>
          </a:xfrm>
          <a:prstGeom prst="rect">
            <a:avLst/>
          </a:prstGeom>
          <a:noFill/>
          <a:ln w="25400">
            <a:solidFill>
              <a:srgbClr val="0043A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sym typeface="+mn-ea"/>
              </a:rPr>
              <a:t>多源信息协同融合</a:t>
            </a:r>
          </a:p>
        </p:txBody>
      </p:sp>
      <p:sp>
        <p:nvSpPr>
          <p:cNvPr id="147" name="矩形 146">
            <a:extLst>
              <a:ext uri="{FF2B5EF4-FFF2-40B4-BE49-F238E27FC236}">
                <a16:creationId xmlns:a16="http://schemas.microsoft.com/office/drawing/2014/main" id="{883E22DB-2FEE-754A-A877-F07F9EAC6F8A}"/>
              </a:ext>
            </a:extLst>
          </p:cNvPr>
          <p:cNvSpPr/>
          <p:nvPr/>
        </p:nvSpPr>
        <p:spPr>
          <a:xfrm>
            <a:off x="6394628" y="5801297"/>
            <a:ext cx="1194612" cy="612183"/>
          </a:xfrm>
          <a:prstGeom prst="rect">
            <a:avLst/>
          </a:prstGeom>
          <a:noFill/>
          <a:ln w="25400">
            <a:solidFill>
              <a:srgbClr val="0043A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sym typeface="+mn-ea"/>
              </a:rPr>
              <a:t>全息被动感知建模</a:t>
            </a:r>
          </a:p>
        </p:txBody>
      </p:sp>
      <p:sp>
        <p:nvSpPr>
          <p:cNvPr id="148" name="矩形 147">
            <a:extLst>
              <a:ext uri="{FF2B5EF4-FFF2-40B4-BE49-F238E27FC236}">
                <a16:creationId xmlns:a16="http://schemas.microsoft.com/office/drawing/2014/main" id="{6BADA367-1837-5049-BB64-A663A6B99781}"/>
              </a:ext>
            </a:extLst>
          </p:cNvPr>
          <p:cNvSpPr/>
          <p:nvPr/>
        </p:nvSpPr>
        <p:spPr>
          <a:xfrm>
            <a:off x="8133411" y="5801297"/>
            <a:ext cx="1194612" cy="612183"/>
          </a:xfrm>
          <a:prstGeom prst="rect">
            <a:avLst/>
          </a:prstGeom>
          <a:noFill/>
          <a:ln w="25400">
            <a:solidFill>
              <a:srgbClr val="0043A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sym typeface="+mn-ea"/>
              </a:rPr>
              <a:t>指标体系建立</a:t>
            </a:r>
          </a:p>
        </p:txBody>
      </p:sp>
      <p:sp>
        <p:nvSpPr>
          <p:cNvPr id="149" name="矩形 148">
            <a:extLst>
              <a:ext uri="{FF2B5EF4-FFF2-40B4-BE49-F238E27FC236}">
                <a16:creationId xmlns:a16="http://schemas.microsoft.com/office/drawing/2014/main" id="{D878FF80-1775-AD48-8DF2-1B6F197C4EEB}"/>
              </a:ext>
            </a:extLst>
          </p:cNvPr>
          <p:cNvSpPr/>
          <p:nvPr/>
        </p:nvSpPr>
        <p:spPr>
          <a:xfrm>
            <a:off x="9872193" y="5801296"/>
            <a:ext cx="1194612" cy="612183"/>
          </a:xfrm>
          <a:prstGeom prst="rect">
            <a:avLst/>
          </a:prstGeom>
          <a:noFill/>
          <a:ln w="25400">
            <a:solidFill>
              <a:srgbClr val="0043A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sym typeface="+mn-ea"/>
              </a:rPr>
              <a:t>典型场景验证</a:t>
            </a:r>
          </a:p>
        </p:txBody>
      </p:sp>
      <p:sp>
        <p:nvSpPr>
          <p:cNvPr id="150" name="箭头: 下 18">
            <a:extLst>
              <a:ext uri="{FF2B5EF4-FFF2-40B4-BE49-F238E27FC236}">
                <a16:creationId xmlns:a16="http://schemas.microsoft.com/office/drawing/2014/main" id="{46130BBB-11D8-DA47-B4EF-1AEE0629C9D6}"/>
              </a:ext>
            </a:extLst>
          </p:cNvPr>
          <p:cNvSpPr/>
          <p:nvPr/>
        </p:nvSpPr>
        <p:spPr>
          <a:xfrm>
            <a:off x="2538523" y="5010153"/>
            <a:ext cx="7181786" cy="181854"/>
          </a:xfrm>
          <a:prstGeom prst="downArrow">
            <a:avLst>
              <a:gd name="adj1" fmla="val 50000"/>
              <a:gd name="adj2" fmla="val 76454"/>
            </a:avLst>
          </a:prstGeom>
          <a:gradFill>
            <a:gsLst>
              <a:gs pos="100000">
                <a:schemeClr val="accent5">
                  <a:lumMod val="75000"/>
                  <a:alpha val="30058"/>
                </a:schemeClr>
              </a:gs>
              <a:gs pos="0">
                <a:srgbClr val="0043A8">
                  <a:alpha val="18702"/>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088469CE-559F-3C42-BED4-1F2FC3B33677}"/>
              </a:ext>
            </a:extLst>
          </p:cNvPr>
          <p:cNvSpPr/>
          <p:nvPr/>
        </p:nvSpPr>
        <p:spPr>
          <a:xfrm>
            <a:off x="4528279" y="3763857"/>
            <a:ext cx="1376171" cy="407954"/>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电磁特征变化机理 </a:t>
            </a:r>
          </a:p>
        </p:txBody>
      </p:sp>
      <p:sp>
        <p:nvSpPr>
          <p:cNvPr id="110" name="矩形 109">
            <a:extLst>
              <a:ext uri="{FF2B5EF4-FFF2-40B4-BE49-F238E27FC236}">
                <a16:creationId xmlns:a16="http://schemas.microsoft.com/office/drawing/2014/main" id="{5A1B93D1-B170-A04F-A281-10D19FFC3C32}"/>
              </a:ext>
            </a:extLst>
          </p:cNvPr>
          <p:cNvSpPr/>
          <p:nvPr/>
        </p:nvSpPr>
        <p:spPr>
          <a:xfrm>
            <a:off x="6344657" y="3768159"/>
            <a:ext cx="1374911" cy="403652"/>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异常扰动识别机理 </a:t>
            </a:r>
          </a:p>
        </p:txBody>
      </p:sp>
      <p:sp>
        <p:nvSpPr>
          <p:cNvPr id="111" name="矩形 110">
            <a:extLst>
              <a:ext uri="{FF2B5EF4-FFF2-40B4-BE49-F238E27FC236}">
                <a16:creationId xmlns:a16="http://schemas.microsoft.com/office/drawing/2014/main" id="{382F3575-7F5C-4544-A972-7DB540FD3465}"/>
              </a:ext>
            </a:extLst>
          </p:cNvPr>
          <p:cNvSpPr/>
          <p:nvPr/>
        </p:nvSpPr>
        <p:spPr>
          <a:xfrm>
            <a:off x="5080617" y="3102943"/>
            <a:ext cx="2060614" cy="448945"/>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sym typeface="+mn-ea"/>
              </a:rPr>
              <a:t>电磁空间异动感知模型</a:t>
            </a:r>
          </a:p>
        </p:txBody>
      </p:sp>
      <p:cxnSp>
        <p:nvCxnSpPr>
          <p:cNvPr id="112" name="肘形连接符 50">
            <a:extLst>
              <a:ext uri="{FF2B5EF4-FFF2-40B4-BE49-F238E27FC236}">
                <a16:creationId xmlns:a16="http://schemas.microsoft.com/office/drawing/2014/main" id="{8479C72F-FA25-0749-8F86-8F3FD895A17D}"/>
              </a:ext>
            </a:extLst>
          </p:cNvPr>
          <p:cNvCxnSpPr>
            <a:cxnSpLocks/>
            <a:stCxn id="111" idx="2"/>
            <a:endCxn id="110" idx="0"/>
          </p:cNvCxnSpPr>
          <p:nvPr/>
        </p:nvCxnSpPr>
        <p:spPr>
          <a:xfrm rot="16200000" flipH="1">
            <a:off x="6463383" y="3199428"/>
            <a:ext cx="216271" cy="921189"/>
          </a:xfrm>
          <a:prstGeom prst="bentConnector3">
            <a:avLst>
              <a:gd name="adj1" fmla="val 50000"/>
            </a:avLst>
          </a:prstGeom>
          <a:ln>
            <a:solidFill>
              <a:srgbClr val="0043A8">
                <a:alpha val="99000"/>
              </a:srgbClr>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13" name="肘形连接符 52">
            <a:extLst>
              <a:ext uri="{FF2B5EF4-FFF2-40B4-BE49-F238E27FC236}">
                <a16:creationId xmlns:a16="http://schemas.microsoft.com/office/drawing/2014/main" id="{8EF55AD4-CDC3-5B48-A892-ABD8636A193D}"/>
              </a:ext>
            </a:extLst>
          </p:cNvPr>
          <p:cNvCxnSpPr>
            <a:cxnSpLocks/>
            <a:stCxn id="111" idx="2"/>
            <a:endCxn id="109" idx="0"/>
          </p:cNvCxnSpPr>
          <p:nvPr/>
        </p:nvCxnSpPr>
        <p:spPr>
          <a:xfrm rot="5400000">
            <a:off x="5557661" y="3210593"/>
            <a:ext cx="211969" cy="894559"/>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0153D895-6E7B-E74B-ACD6-81BB4708E6A7}"/>
              </a:ext>
            </a:extLst>
          </p:cNvPr>
          <p:cNvSpPr/>
          <p:nvPr/>
        </p:nvSpPr>
        <p:spPr>
          <a:xfrm>
            <a:off x="5077313" y="4364451"/>
            <a:ext cx="2060614" cy="442497"/>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入侵感知技术理论体系 </a:t>
            </a:r>
          </a:p>
        </p:txBody>
      </p:sp>
      <p:cxnSp>
        <p:nvCxnSpPr>
          <p:cNvPr id="117" name="肘形连接符 52">
            <a:extLst>
              <a:ext uri="{FF2B5EF4-FFF2-40B4-BE49-F238E27FC236}">
                <a16:creationId xmlns:a16="http://schemas.microsoft.com/office/drawing/2014/main" id="{605693C9-9A8A-2F45-89B7-1DB4D60B1023}"/>
              </a:ext>
            </a:extLst>
          </p:cNvPr>
          <p:cNvCxnSpPr>
            <a:cxnSpLocks/>
            <a:stCxn id="109" idx="2"/>
            <a:endCxn id="114" idx="0"/>
          </p:cNvCxnSpPr>
          <p:nvPr/>
        </p:nvCxnSpPr>
        <p:spPr>
          <a:xfrm rot="16200000" flipH="1">
            <a:off x="5565672" y="3822503"/>
            <a:ext cx="192640" cy="891255"/>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18" name="肘形连接符 52">
            <a:extLst>
              <a:ext uri="{FF2B5EF4-FFF2-40B4-BE49-F238E27FC236}">
                <a16:creationId xmlns:a16="http://schemas.microsoft.com/office/drawing/2014/main" id="{FD81A248-FF3F-1046-A5E3-BE4448ED682F}"/>
              </a:ext>
            </a:extLst>
          </p:cNvPr>
          <p:cNvCxnSpPr>
            <a:cxnSpLocks/>
            <a:stCxn id="110" idx="2"/>
            <a:endCxn id="114" idx="0"/>
          </p:cNvCxnSpPr>
          <p:nvPr/>
        </p:nvCxnSpPr>
        <p:spPr>
          <a:xfrm rot="5400000">
            <a:off x="6473547" y="3805885"/>
            <a:ext cx="192640" cy="924493"/>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1AE7ADD7-E93B-2042-B2F1-153AC9441048}"/>
              </a:ext>
            </a:extLst>
          </p:cNvPr>
          <p:cNvSpPr/>
          <p:nvPr/>
        </p:nvSpPr>
        <p:spPr>
          <a:xfrm>
            <a:off x="9132896" y="3912588"/>
            <a:ext cx="362337" cy="916787"/>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多站融合</a:t>
            </a:r>
          </a:p>
        </p:txBody>
      </p:sp>
      <p:sp>
        <p:nvSpPr>
          <p:cNvPr id="121" name="矩形 120">
            <a:extLst>
              <a:ext uri="{FF2B5EF4-FFF2-40B4-BE49-F238E27FC236}">
                <a16:creationId xmlns:a16="http://schemas.microsoft.com/office/drawing/2014/main" id="{A11B5BAA-231F-9243-9D11-B6B29B90AF02}"/>
              </a:ext>
            </a:extLst>
          </p:cNvPr>
          <p:cNvSpPr/>
          <p:nvPr/>
        </p:nvSpPr>
        <p:spPr>
          <a:xfrm>
            <a:off x="10433778" y="3912588"/>
            <a:ext cx="362337" cy="916787"/>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多域协同</a:t>
            </a:r>
          </a:p>
        </p:txBody>
      </p:sp>
      <p:sp>
        <p:nvSpPr>
          <p:cNvPr id="122" name="矩形 121">
            <a:extLst>
              <a:ext uri="{FF2B5EF4-FFF2-40B4-BE49-F238E27FC236}">
                <a16:creationId xmlns:a16="http://schemas.microsoft.com/office/drawing/2014/main" id="{57999080-FF57-1C4D-83CB-C9EFB7146494}"/>
              </a:ext>
            </a:extLst>
          </p:cNvPr>
          <p:cNvSpPr/>
          <p:nvPr/>
        </p:nvSpPr>
        <p:spPr>
          <a:xfrm>
            <a:off x="9774750" y="3908592"/>
            <a:ext cx="362337" cy="916787"/>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多维度</a:t>
            </a:r>
          </a:p>
        </p:txBody>
      </p:sp>
      <p:sp>
        <p:nvSpPr>
          <p:cNvPr id="123" name="矩形 122">
            <a:extLst>
              <a:ext uri="{FF2B5EF4-FFF2-40B4-BE49-F238E27FC236}">
                <a16:creationId xmlns:a16="http://schemas.microsoft.com/office/drawing/2014/main" id="{A269C100-B23B-FE45-B5A3-A81CF678F847}"/>
              </a:ext>
            </a:extLst>
          </p:cNvPr>
          <p:cNvSpPr/>
          <p:nvPr/>
        </p:nvSpPr>
        <p:spPr>
          <a:xfrm>
            <a:off x="11084220" y="3913950"/>
            <a:ext cx="362337" cy="916787"/>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弱信号</a:t>
            </a:r>
          </a:p>
        </p:txBody>
      </p:sp>
      <p:sp>
        <p:nvSpPr>
          <p:cNvPr id="124" name="矩形 123">
            <a:extLst>
              <a:ext uri="{FF2B5EF4-FFF2-40B4-BE49-F238E27FC236}">
                <a16:creationId xmlns:a16="http://schemas.microsoft.com/office/drawing/2014/main" id="{22023082-0BC5-7A42-8525-D420D0DD8201}"/>
              </a:ext>
            </a:extLst>
          </p:cNvPr>
          <p:cNvSpPr/>
          <p:nvPr/>
        </p:nvSpPr>
        <p:spPr>
          <a:xfrm>
            <a:off x="8888247" y="3423391"/>
            <a:ext cx="2169731" cy="369408"/>
          </a:xfrm>
          <a:prstGeom prst="rect">
            <a:avLst/>
          </a:prstGeom>
          <a:solidFill>
            <a:srgbClr val="E1EAF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sym typeface="+mn-ea"/>
              </a:rPr>
              <a:t>自适应智能融合协同技术</a:t>
            </a:r>
          </a:p>
        </p:txBody>
      </p:sp>
      <p:sp>
        <p:nvSpPr>
          <p:cNvPr id="125" name="矩形 124">
            <a:extLst>
              <a:ext uri="{FF2B5EF4-FFF2-40B4-BE49-F238E27FC236}">
                <a16:creationId xmlns:a16="http://schemas.microsoft.com/office/drawing/2014/main" id="{4C096964-FB17-ED40-980D-5F2F36CC9EF6}"/>
              </a:ext>
            </a:extLst>
          </p:cNvPr>
          <p:cNvSpPr/>
          <p:nvPr/>
        </p:nvSpPr>
        <p:spPr>
          <a:xfrm>
            <a:off x="8227669" y="3028126"/>
            <a:ext cx="1100354" cy="2794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知识引导</a:t>
            </a:r>
          </a:p>
        </p:txBody>
      </p:sp>
      <p:sp>
        <p:nvSpPr>
          <p:cNvPr id="126" name="矩形 125">
            <a:extLst>
              <a:ext uri="{FF2B5EF4-FFF2-40B4-BE49-F238E27FC236}">
                <a16:creationId xmlns:a16="http://schemas.microsoft.com/office/drawing/2014/main" id="{C6C16F06-ED64-FC43-B45F-D326BAED0DCE}"/>
              </a:ext>
            </a:extLst>
          </p:cNvPr>
          <p:cNvSpPr/>
          <p:nvPr/>
        </p:nvSpPr>
        <p:spPr>
          <a:xfrm>
            <a:off x="9424210" y="3028126"/>
            <a:ext cx="1100354" cy="2794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数据驱动</a:t>
            </a:r>
          </a:p>
        </p:txBody>
      </p:sp>
      <p:sp>
        <p:nvSpPr>
          <p:cNvPr id="128" name="矩形 127">
            <a:extLst>
              <a:ext uri="{FF2B5EF4-FFF2-40B4-BE49-F238E27FC236}">
                <a16:creationId xmlns:a16="http://schemas.microsoft.com/office/drawing/2014/main" id="{00D905C8-18E2-584C-8E23-7DE94C8031E8}"/>
              </a:ext>
            </a:extLst>
          </p:cNvPr>
          <p:cNvSpPr/>
          <p:nvPr/>
        </p:nvSpPr>
        <p:spPr>
          <a:xfrm>
            <a:off x="10602464" y="3028126"/>
            <a:ext cx="1100354" cy="279470"/>
          </a:xfrm>
          <a:prstGeom prst="rect">
            <a:avLst/>
          </a:prstGeom>
          <a:solidFill>
            <a:srgbClr val="E2ED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043A8"/>
                </a:solidFill>
                <a:latin typeface="宋体" panose="02010600030101010101" pitchFamily="2" charset="-122"/>
                <a:ea typeface="宋体" panose="02010600030101010101" pitchFamily="2" charset="-122"/>
              </a:rPr>
              <a:t>多层级感知</a:t>
            </a:r>
          </a:p>
        </p:txBody>
      </p:sp>
      <p:cxnSp>
        <p:nvCxnSpPr>
          <p:cNvPr id="129" name="肘形连接符 52">
            <a:extLst>
              <a:ext uri="{FF2B5EF4-FFF2-40B4-BE49-F238E27FC236}">
                <a16:creationId xmlns:a16="http://schemas.microsoft.com/office/drawing/2014/main" id="{365443D9-11B9-234C-A8D5-838156079DD2}"/>
              </a:ext>
            </a:extLst>
          </p:cNvPr>
          <p:cNvCxnSpPr>
            <a:cxnSpLocks/>
            <a:stCxn id="125" idx="2"/>
            <a:endCxn id="124" idx="0"/>
          </p:cNvCxnSpPr>
          <p:nvPr/>
        </p:nvCxnSpPr>
        <p:spPr>
          <a:xfrm rot="16200000" flipH="1">
            <a:off x="9317582" y="2767859"/>
            <a:ext cx="115795" cy="1195267"/>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30" name="肘形连接符 52">
            <a:extLst>
              <a:ext uri="{FF2B5EF4-FFF2-40B4-BE49-F238E27FC236}">
                <a16:creationId xmlns:a16="http://schemas.microsoft.com/office/drawing/2014/main" id="{5F0AB53D-367C-4A47-A893-D0174FAF2A3D}"/>
              </a:ext>
            </a:extLst>
          </p:cNvPr>
          <p:cNvCxnSpPr>
            <a:cxnSpLocks/>
            <a:stCxn id="128" idx="2"/>
            <a:endCxn id="124" idx="0"/>
          </p:cNvCxnSpPr>
          <p:nvPr/>
        </p:nvCxnSpPr>
        <p:spPr>
          <a:xfrm rot="5400000">
            <a:off x="10504980" y="2775729"/>
            <a:ext cx="115795" cy="1179528"/>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31" name="肘形连接符 52">
            <a:extLst>
              <a:ext uri="{FF2B5EF4-FFF2-40B4-BE49-F238E27FC236}">
                <a16:creationId xmlns:a16="http://schemas.microsoft.com/office/drawing/2014/main" id="{08CC289D-B94D-A045-87F7-2118293FA816}"/>
              </a:ext>
            </a:extLst>
          </p:cNvPr>
          <p:cNvCxnSpPr>
            <a:cxnSpLocks/>
            <a:stCxn id="126" idx="2"/>
            <a:endCxn id="124" idx="0"/>
          </p:cNvCxnSpPr>
          <p:nvPr/>
        </p:nvCxnSpPr>
        <p:spPr>
          <a:xfrm rot="5400000">
            <a:off x="9915853" y="3364856"/>
            <a:ext cx="115795" cy="1274"/>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32" name="肘形连接符 52">
            <a:extLst>
              <a:ext uri="{FF2B5EF4-FFF2-40B4-BE49-F238E27FC236}">
                <a16:creationId xmlns:a16="http://schemas.microsoft.com/office/drawing/2014/main" id="{DEF127C9-1AF6-6341-AEEC-D83EE039DB2C}"/>
              </a:ext>
            </a:extLst>
          </p:cNvPr>
          <p:cNvCxnSpPr>
            <a:cxnSpLocks/>
            <a:endCxn id="101" idx="0"/>
          </p:cNvCxnSpPr>
          <p:nvPr/>
        </p:nvCxnSpPr>
        <p:spPr>
          <a:xfrm rot="5400000">
            <a:off x="9249330" y="3207092"/>
            <a:ext cx="119789" cy="1291202"/>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33" name="肘形连接符 52">
            <a:extLst>
              <a:ext uri="{FF2B5EF4-FFF2-40B4-BE49-F238E27FC236}">
                <a16:creationId xmlns:a16="http://schemas.microsoft.com/office/drawing/2014/main" id="{376105D7-57D3-B247-8C5A-6B442814D25B}"/>
              </a:ext>
            </a:extLst>
          </p:cNvPr>
          <p:cNvCxnSpPr>
            <a:cxnSpLocks/>
            <a:endCxn id="123" idx="0"/>
          </p:cNvCxnSpPr>
          <p:nvPr/>
        </p:nvCxnSpPr>
        <p:spPr>
          <a:xfrm rot="16200000" flipH="1">
            <a:off x="10549532" y="3198092"/>
            <a:ext cx="121151" cy="1310564"/>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34" name="肘形连接符 52">
            <a:extLst>
              <a:ext uri="{FF2B5EF4-FFF2-40B4-BE49-F238E27FC236}">
                <a16:creationId xmlns:a16="http://schemas.microsoft.com/office/drawing/2014/main" id="{5D2A0244-FCA1-CC43-B649-ED26BDB33018}"/>
              </a:ext>
            </a:extLst>
          </p:cNvPr>
          <p:cNvCxnSpPr>
            <a:cxnSpLocks/>
            <a:endCxn id="120" idx="0"/>
          </p:cNvCxnSpPr>
          <p:nvPr/>
        </p:nvCxnSpPr>
        <p:spPr>
          <a:xfrm rot="5400000">
            <a:off x="9574551" y="3532313"/>
            <a:ext cx="119789" cy="640760"/>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35" name="肘形连接符 52">
            <a:extLst>
              <a:ext uri="{FF2B5EF4-FFF2-40B4-BE49-F238E27FC236}">
                <a16:creationId xmlns:a16="http://schemas.microsoft.com/office/drawing/2014/main" id="{66639C18-2364-F14A-B2FE-F038EA6D2ADA}"/>
              </a:ext>
            </a:extLst>
          </p:cNvPr>
          <p:cNvCxnSpPr>
            <a:cxnSpLocks/>
            <a:endCxn id="121" idx="0"/>
          </p:cNvCxnSpPr>
          <p:nvPr/>
        </p:nvCxnSpPr>
        <p:spPr>
          <a:xfrm rot="16200000" flipH="1">
            <a:off x="10224992" y="3522632"/>
            <a:ext cx="119789" cy="660122"/>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36" name="肘形连接符 52">
            <a:extLst>
              <a:ext uri="{FF2B5EF4-FFF2-40B4-BE49-F238E27FC236}">
                <a16:creationId xmlns:a16="http://schemas.microsoft.com/office/drawing/2014/main" id="{2AF0EE8D-FB3D-4447-B63B-95516BA65A77}"/>
              </a:ext>
            </a:extLst>
          </p:cNvPr>
          <p:cNvCxnSpPr>
            <a:cxnSpLocks/>
            <a:endCxn id="122" idx="0"/>
          </p:cNvCxnSpPr>
          <p:nvPr/>
        </p:nvCxnSpPr>
        <p:spPr>
          <a:xfrm rot="16200000" flipH="1">
            <a:off x="9897755" y="3850427"/>
            <a:ext cx="115793" cy="536"/>
          </a:xfrm>
          <a:prstGeom prst="bentConnector3">
            <a:avLst>
              <a:gd name="adj1" fmla="val 50000"/>
            </a:avLst>
          </a:prstGeom>
          <a:ln>
            <a:solidFill>
              <a:srgbClr val="0043A8"/>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137" name="肘形连接符 52">
            <a:extLst>
              <a:ext uri="{FF2B5EF4-FFF2-40B4-BE49-F238E27FC236}">
                <a16:creationId xmlns:a16="http://schemas.microsoft.com/office/drawing/2014/main" id="{462A8A51-F773-D042-9660-F4D164391636}"/>
              </a:ext>
            </a:extLst>
          </p:cNvPr>
          <p:cNvCxnSpPr>
            <a:cxnSpLocks/>
            <a:stCxn id="114" idx="1"/>
            <a:endCxn id="81" idx="3"/>
          </p:cNvCxnSpPr>
          <p:nvPr/>
        </p:nvCxnSpPr>
        <p:spPr>
          <a:xfrm rot="10800000">
            <a:off x="3388411" y="3837270"/>
            <a:ext cx="1688903" cy="748430"/>
          </a:xfrm>
          <a:prstGeom prst="bentConnector3">
            <a:avLst>
              <a:gd name="adj1" fmla="val 50000"/>
            </a:avLst>
          </a:prstGeom>
          <a:ln w="25400">
            <a:solidFill>
              <a:srgbClr val="0043A8"/>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8" name="肘形连接符 52">
            <a:extLst>
              <a:ext uri="{FF2B5EF4-FFF2-40B4-BE49-F238E27FC236}">
                <a16:creationId xmlns:a16="http://schemas.microsoft.com/office/drawing/2014/main" id="{3705FFA7-921E-CC4C-88FB-2F7CB5946FB8}"/>
              </a:ext>
            </a:extLst>
          </p:cNvPr>
          <p:cNvCxnSpPr>
            <a:cxnSpLocks/>
            <a:stCxn id="114" idx="3"/>
            <a:endCxn id="125" idx="1"/>
          </p:cNvCxnSpPr>
          <p:nvPr/>
        </p:nvCxnSpPr>
        <p:spPr>
          <a:xfrm flipV="1">
            <a:off x="7137927" y="3167861"/>
            <a:ext cx="1089742" cy="1417839"/>
          </a:xfrm>
          <a:prstGeom prst="bentConnector3">
            <a:avLst>
              <a:gd name="adj1" fmla="val 84792"/>
            </a:avLst>
          </a:prstGeom>
          <a:ln w="25400">
            <a:solidFill>
              <a:srgbClr val="0043A8"/>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2541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MjAwMmM4MjgyZWNkMzMwNWVhMGM0NjU1YWJkMDk2MzIifQ=="/>
  <p:tag name="RESOURCE_RECORD_KEY" val="{&quot;65&quot;:[20220059],&quot;70&quot;:[3320069,3320073,331465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39.xml><?xml version="1.0" encoding="utf-8"?>
<p:tagLst xmlns:a="http://schemas.openxmlformats.org/drawingml/2006/main" xmlns:r="http://schemas.openxmlformats.org/officeDocument/2006/relationships"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20236787"/>
  <p:tag name="KSO_WM_TEMPLATE_CATEGORY" val="custom"/>
  <p:tag name="KSO_WM_SLIDE_INDEX" val="4"/>
  <p:tag name="KSO_WM_SLIDE_ID" val="custom20236787_4"/>
  <p:tag name="KSO_WM_TEMPLATE_MASTER_TYPE" val="0"/>
  <p:tag name="KSO_WM_SLIDE_LAYOUT" val="a_l"/>
  <p:tag name="KSO_WM_SLIDE_LAYOUT_CNT" val="1_1"/>
  <p:tag name="KSO_WM_SLIDE_DIAGTYPE" va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6787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87"/>
  <p:tag name="KSO_WM_TEMPLATE_CATEGORY" val="custom"/>
  <p:tag name="KSO_WM_UNIT_PRESET_TEXT_INDEX" val="0"/>
  <p:tag name="KSO_WM_UNIT_PRESET_TEXT_LEN" val="0"/>
  <p:tag name="KSO_WM_UNIT_TEXT_FILL_FORE_SCHEMECOLOR_INDEX" val="5"/>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6787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87"/>
  <p:tag name="KSO_WM_TEMPLATE_CATEGORY" val="custom"/>
  <p:tag name="KSO_WM_UNIT_FILL_FORE_SCHEMECOLOR_INDEX" val="5"/>
  <p:tag name="KSO_WM_UNIT_FILL_TYPE" val="1"/>
  <p:tag name="KSO_WM_UNIT_TEXT_FILL_FORE_SCHEMECOLOR_INDEX" val="2"/>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1_2"/>
  <p:tag name="KSO_WM_TAG_VERSION" val="3.0"/>
  <p:tag name="KSO_WM_DIAGRAM_VERSION" val="3"/>
  <p:tag name="KSO_WM_DIAGRAM_GROUP_CODE" val="l1-1"/>
  <p:tag name="KSO_WM_DIAGRAM_COLOR_TRICK" val="1"/>
  <p:tag name="KSO_WM_DIAGRAM_COLOR_TEXT_CAN_REMOVE" val="n"/>
  <p:tag name="KSO_WM_UNIT_ID" val="custom20236787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1_1"/>
  <p:tag name="KSO_WM_TAG_VERSION" val="3.0"/>
  <p:tag name="KSO_WM_DIAGRAM_VERSION" val="3"/>
  <p:tag name="KSO_WM_DIAGRAM_GROUP_CODE" val="l1-1"/>
  <p:tag name="KSO_WM_DIAGRAM_COLOR_TRICK" val="1"/>
  <p:tag name="KSO_WM_DIAGRAM_COLOR_TEXT_CAN_REMOVE" val="n"/>
  <p:tag name="KSO_WM_UNIT_ID" val="custom20236787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2_2"/>
  <p:tag name="KSO_WM_TAG_VERSION" val="3.0"/>
  <p:tag name="KSO_WM_DIAGRAM_VERSION" val="3"/>
  <p:tag name="KSO_WM_DIAGRAM_GROUP_CODE" val="l1-1"/>
  <p:tag name="KSO_WM_DIAGRAM_COLOR_TRICK" val="1"/>
  <p:tag name="KSO_WM_DIAGRAM_COLOR_TEXT_CAN_REMOVE" val="n"/>
  <p:tag name="KSO_WM_UNIT_ID" val="custom20236787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2_1"/>
  <p:tag name="KSO_WM_TAG_VERSION" val="3.0"/>
  <p:tag name="KSO_WM_DIAGRAM_VERSION" val="3"/>
  <p:tag name="KSO_WM_DIAGRAM_GROUP_CODE" val="l1-1"/>
  <p:tag name="KSO_WM_DIAGRAM_COLOR_TRICK" val="1"/>
  <p:tag name="KSO_WM_DIAGRAM_COLOR_TEXT_CAN_REMOVE" val="n"/>
  <p:tag name="KSO_WM_UNIT_ID" val="custom20236787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3_2"/>
  <p:tag name="KSO_WM_TAG_VERSION" val="3.0"/>
  <p:tag name="KSO_WM_DIAGRAM_VERSION" val="3"/>
  <p:tag name="KSO_WM_DIAGRAM_GROUP_CODE" val="l1-1"/>
  <p:tag name="KSO_WM_DIAGRAM_COLOR_TRICK" val="1"/>
  <p:tag name="KSO_WM_DIAGRAM_COLOR_TEXT_CAN_REMOVE" val="n"/>
  <p:tag name="KSO_WM_UNIT_ID" val="custom20236787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3_1"/>
  <p:tag name="KSO_WM_TAG_VERSION" val="3.0"/>
  <p:tag name="KSO_WM_DIAGRAM_VERSION" val="3"/>
  <p:tag name="KSO_WM_DIAGRAM_GROUP_CODE" val="l1-1"/>
  <p:tag name="KSO_WM_DIAGRAM_COLOR_TRICK" val="1"/>
  <p:tag name="KSO_WM_DIAGRAM_COLOR_TEXT_CAN_REMOVE" val="n"/>
  <p:tag name="KSO_WM_UNIT_ID" val="custom20236787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4_2"/>
  <p:tag name="KSO_WM_TAG_VERSION" val="3.0"/>
  <p:tag name="KSO_WM_DIAGRAM_VERSION" val="3"/>
  <p:tag name="KSO_WM_DIAGRAM_GROUP_CODE" val="l1-1"/>
  <p:tag name="KSO_WM_DIAGRAM_COLOR_TRICK" val="1"/>
  <p:tag name="KSO_WM_DIAGRAM_COLOR_TEXT_CAN_REMOVE" val="n"/>
  <p:tag name="KSO_WM_UNIT_ID" val="custom20236787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4_1"/>
  <p:tag name="KSO_WM_TAG_VERSION" val="3.0"/>
  <p:tag name="KSO_WM_DIAGRAM_VERSION" val="3"/>
  <p:tag name="KSO_WM_DIAGRAM_GROUP_CODE" val="l1-1"/>
  <p:tag name="KSO_WM_DIAGRAM_COLOR_TRICK" val="1"/>
  <p:tag name="KSO_WM_DIAGRAM_COLOR_TEXT_CAN_REMOVE" val="n"/>
  <p:tag name="KSO_WM_UNIT_ID" val="custom20236787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5_2"/>
  <p:tag name="KSO_WM_TAG_VERSION" val="3.0"/>
  <p:tag name="KSO_WM_DIAGRAM_VERSION" val="3"/>
  <p:tag name="KSO_WM_DIAGRAM_GROUP_CODE" val="l1-1"/>
  <p:tag name="KSO_WM_DIAGRAM_COLOR_TRICK" val="1"/>
  <p:tag name="KSO_WM_DIAGRAM_COLOR_TEXT_CAN_REMOVE" val="n"/>
  <p:tag name="KSO_WM_UNIT_ID" val="custom20236787_6*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5_1"/>
  <p:tag name="KSO_WM_TAG_VERSION" val="3.0"/>
  <p:tag name="KSO_WM_DIAGRAM_VERSION" val="3"/>
  <p:tag name="KSO_WM_DIAGRAM_GROUP_CODE" val="l1-1"/>
  <p:tag name="KSO_WM_DIAGRAM_COLOR_TRICK" val="1"/>
  <p:tag name="KSO_WM_DIAGRAM_COLOR_TEXT_CAN_REMOVE" val="n"/>
  <p:tag name="KSO_WM_UNIT_ID" val="custom20236787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6_2"/>
  <p:tag name="KSO_WM_TAG_VERSION" val="3.0"/>
  <p:tag name="KSO_WM_DIAGRAM_VERSION" val="3"/>
  <p:tag name="KSO_WM_DIAGRAM_GROUP_CODE" val="l1-1"/>
  <p:tag name="KSO_WM_DIAGRAM_COLOR_TRICK" val="1"/>
  <p:tag name="KSO_WM_DIAGRAM_COLOR_TEXT_CAN_REMOVE" val="n"/>
  <p:tag name="KSO_WM_UNIT_ID" val="custom20236787_6*l_h_i*1_6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gradient&quot;:[{&quot;brightness&quot;:0,&quot;colorType&quot;:1,&quot;foreColorIndex&quot;:6,&quot;pos&quot;:0,&quot;transparency&quot;:0},{&quot;brightness&quot;:0,&quot;colorType&quot;:1,&quot;foreColorIndex&quot;:5,&quot;pos&quot;:0.57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6_1"/>
  <p:tag name="KSO_WM_TAG_VERSION" val="3.0"/>
  <p:tag name="KSO_WM_DIAGRAM_VERSION" val="3"/>
  <p:tag name="KSO_WM_DIAGRAM_GROUP_CODE" val="l1-1"/>
  <p:tag name="KSO_WM_DIAGRAM_COLOR_TRICK" val="1"/>
  <p:tag name="KSO_WM_DIAGRAM_COLOR_TEXT_CAN_REMOVE" val="n"/>
  <p:tag name="KSO_WM_UNIT_ID" val="custom20236787_6*l_h_f*1_6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87"/>
  <p:tag name="KSO_WM_TEMPLATE_CATEGORY" val="custom"/>
  <p:tag name="KSO_WM_UNIT_SUBTYPE" val="a"/>
  <p:tag name="KSO_WM_UNIT_PRESET_TEXT" val="单击添加目录项标题"/>
  <p:tag name="KSO_WM_UNIT_TEXT_TYPE" val="1"/>
  <p:tag name="KSO_WM_DIAGRAM_MAX_ITEMCNT" val="6"/>
  <p:tag name="KSO_WM_DIAGRAM_MIN_ITEMCNT" val="2"/>
  <p:tag name="KSO_WM_DIAGRAM_VIRTUALLY_FRAME" val="{&quot;height&quot;:467.75007874015756,&quot;left&quot;:394.3999877929688,&quot;top&quot;:23.424960629921248,&quot;width&quot;:757.5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1:51&quot;,&quot;maxSize&quot;:{&quot;size1&quot;:22.2},&quot;minSize&quot;:{&quot;size1&quot;:13.5},&quot;normalSize&quot;:{&quot;size1&quot;:13.5},&quot;subLayout&quot;:[{&quot;id&quot;:&quot;2024-10-27T22:01:51&quot;,&quot;margin&quot;:{&quot;bottom&quot;:0.025999998673796654,&quot;left&quot;:2.117000102996826,&quot;right&quot;:1.2699999809265137,&quot;top&quot;:0.4230000376701355},&quot;type&quot;:0},{&quot;id&quot;:&quot;2024-10-27T22:01:5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9"/>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1:52&quot;,&quot;maxSize&quot;:{&quot;size1&quot;:22.2},&quot;minSize&quot;:{&quot;size1&quot;:13.5},&quot;normalSize&quot;:{&quot;size1&quot;:13.5},&quot;subLayout&quot;:[{&quot;id&quot;:&quot;2024-10-27T22:01:52&quot;,&quot;margin&quot;:{&quot;bottom&quot;:0.025999998673796654,&quot;left&quot;:2.117000102996826,&quot;right&quot;:1.2699999809265137,&quot;top&quot;:0.4230000376701355},&quot;type&quot;:0},{&quot;id&quot;:&quot;2024-10-27T22:01:5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62.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6"/>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2:03&quot;,&quot;maxSize&quot;:{&quot;size1&quot;:22.2},&quot;minSize&quot;:{&quot;size1&quot;:13.5},&quot;normalSize&quot;:{&quot;size1&quot;:13.5},&quot;subLayout&quot;:[{&quot;id&quot;:&quot;2024-10-27T22:02:03&quot;,&quot;margin&quot;:{&quot;bottom&quot;:0.025999998673796654,&quot;left&quot;:2.117000102996826,&quot;right&quot;:1.2699999809265137,&quot;top&quot;:0.4230000376701355},&quot;type&quot;:0},{&quot;id&quot;:&quot;2024-10-27T22:02:0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18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7T22:02:03&quot;,&quot;maxSize&quot;:{&quot;size1&quot;:22.2},&quot;minSize&quot;:{&quot;size1&quot;:13.5},&quot;normalSize&quot;:{&quot;size1&quot;:13.5},&quot;subLayout&quot;:[{&quot;id&quot;:&quot;2024-10-27T22:02:03&quot;,&quot;margin&quot;:{&quot;bottom&quot;:0.025999998673796654,&quot;left&quot;:2.117000102996826,&quot;right&quot;:1.2699999809265137,&quot;top&quot;:0.4230000376701355},&quot;type&quot;:0},{&quot;id&quot;:&quot;2024-10-27T22:02:0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8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95"/>
  <p:tag name="KSO_WM_UNIT_FILL_FORE_SCHEMECOLOR_INDEX_1" val="10"/>
  <p:tag name="KSO_WM_UNIT_FILL_FORE_SCHEMECOLOR_INDEX_1_POS" val="0.28"/>
  <p:tag name="KSO_WM_UNIT_FILL_FORE_SCHEMECOLOR_INDEX_1_TRANS" val="1"/>
  <p:tag name="KSO_WM_UNIT_FILL_FORE_SCHEMECOLOR_INDEX_2_BRIGHTNESS" val="0.55"/>
  <p:tag name="KSO_WM_UNIT_FILL_FORE_SCHEMECOLOR_INDEX_2" val="10"/>
  <p:tag name="KSO_WM_UNIT_FILL_FORE_SCHEMECOLOR_INDEX_2_POS" val="0.38"/>
  <p:tag name="KSO_WM_UNIT_FILL_FORE_SCHEMECOLOR_INDEX_2_TRANS" val="0.42"/>
  <p:tag name="KSO_WM_UNIT_FILL_FORE_SCHEMECOLOR_INDEX_3_BRIGHTNESS" val="0.4"/>
  <p:tag name="KSO_WM_UNIT_FILL_FORE_SCHEMECOLOR_INDEX_3" val="10"/>
  <p:tag name="KSO_WM_UNIT_FILL_FORE_SCHEMECOLOR_INDEX_3_POS" val="0.53"/>
  <p:tag name="KSO_WM_UNIT_FILL_FORE_SCHEMECOLOR_INDEX_3_TRANS" val="0"/>
  <p:tag name="KSO_WM_UNIT_FILL_FORE_SCHEMECOLOR_INDEX_4_BRIGHTNESS" val="0"/>
  <p:tag name="KSO_WM_UNIT_FILL_FORE_SCHEMECOLOR_INDEX_4" val="10"/>
  <p:tag name="KSO_WM_UNIT_FILL_FORE_SCHEMECOLOR_INDEX_4_POS" val="1"/>
  <p:tag name="KSO_WM_UNIT_FILL_FORE_SCHEMECOLOR_INDEX_4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4"/>
  <p:tag name="KSO_WM_UNIT_FILL_FORE_SCHEMECOLOR_INDEX_2" val="10"/>
  <p:tag name="KSO_WM_UNIT_FILL_FORE_SCHEMECOLOR_INDEX_2_POS" val="0.47"/>
  <p:tag name="KSO_WM_UNIT_FILL_FORE_SCHEMECOLOR_INDEX_2_TRANS" val="0"/>
  <p:tag name="KSO_WM_UNIT_FILL_FORE_SCHEMECOLOR_INDEX_3_BRIGHTNESS" val="0.55"/>
  <p:tag name="KSO_WM_UNIT_FILL_FORE_SCHEMECOLOR_INDEX_3" val="10"/>
  <p:tag name="KSO_WM_UNIT_FILL_FORE_SCHEMECOLOR_INDEX_3_POS" val="0.62"/>
  <p:tag name="KSO_WM_UNIT_FILL_FORE_SCHEMECOLOR_INDEX_3_TRANS" val="0.42"/>
  <p:tag name="KSO_WM_UNIT_FILL_FORE_SCHEMECOLOR_INDEX_4_BRIGHTNESS" val="0.95"/>
  <p:tag name="KSO_WM_UNIT_FILL_FORE_SCHEMECOLOR_INDEX_4" val="10"/>
  <p:tag name="KSO_WM_UNIT_FILL_FORE_SCHEMECOLOR_INDEX_4_POS" val="0.72"/>
  <p:tag name="KSO_WM_UNIT_FILL_FORE_SCHEMECOLOR_INDEX_4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4"/>
  <p:tag name="KSO_WM_UNIT_FILL_FORE_SCHEMECOLOR_INDEX_2" val="10"/>
  <p:tag name="KSO_WM_UNIT_FILL_FORE_SCHEMECOLOR_INDEX_2_POS" val="0.47"/>
  <p:tag name="KSO_WM_UNIT_FILL_FORE_SCHEMECOLOR_INDEX_2_TRANS" val="0"/>
  <p:tag name="KSO_WM_UNIT_FILL_FORE_SCHEMECOLOR_INDEX_3_BRIGHTNESS" val="0.55"/>
  <p:tag name="KSO_WM_UNIT_FILL_FORE_SCHEMECOLOR_INDEX_3" val="10"/>
  <p:tag name="KSO_WM_UNIT_FILL_FORE_SCHEMECOLOR_INDEX_3_POS" val="0.62"/>
  <p:tag name="KSO_WM_UNIT_FILL_FORE_SCHEMECOLOR_INDEX_3_TRANS" val="0.42"/>
  <p:tag name="KSO_WM_UNIT_FILL_FORE_SCHEMECOLOR_INDEX_4_BRIGHTNESS" val="0.95"/>
  <p:tag name="KSO_WM_UNIT_FILL_FORE_SCHEMECOLOR_INDEX_4" val="10"/>
  <p:tag name="KSO_WM_UNIT_FILL_FORE_SCHEMECOLOR_INDEX_4_POS" val="0.72"/>
  <p:tag name="KSO_WM_UNIT_FILL_FORE_SCHEMECOLOR_INDEX_4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95"/>
  <p:tag name="KSO_WM_UNIT_FILL_FORE_SCHEMECOLOR_INDEX_1" val="10"/>
  <p:tag name="KSO_WM_UNIT_FILL_FORE_SCHEMECOLOR_INDEX_1_POS" val="0.28"/>
  <p:tag name="KSO_WM_UNIT_FILL_FORE_SCHEMECOLOR_INDEX_1_TRANS" val="1"/>
  <p:tag name="KSO_WM_UNIT_FILL_FORE_SCHEMECOLOR_INDEX_2_BRIGHTNESS" val="0.55"/>
  <p:tag name="KSO_WM_UNIT_FILL_FORE_SCHEMECOLOR_INDEX_2" val="10"/>
  <p:tag name="KSO_WM_UNIT_FILL_FORE_SCHEMECOLOR_INDEX_2_POS" val="0.38"/>
  <p:tag name="KSO_WM_UNIT_FILL_FORE_SCHEMECOLOR_INDEX_2_TRANS" val="0.42"/>
  <p:tag name="KSO_WM_UNIT_FILL_FORE_SCHEMECOLOR_INDEX_3_BRIGHTNESS" val="0.4"/>
  <p:tag name="KSO_WM_UNIT_FILL_FORE_SCHEMECOLOR_INDEX_3" val="10"/>
  <p:tag name="KSO_WM_UNIT_FILL_FORE_SCHEMECOLOR_INDEX_3_POS" val="0.53"/>
  <p:tag name="KSO_WM_UNIT_FILL_FORE_SCHEMECOLOR_INDEX_3_TRANS" val="0"/>
  <p:tag name="KSO_WM_UNIT_FILL_FORE_SCHEMECOLOR_INDEX_4_BRIGHTNESS" val="0"/>
  <p:tag name="KSO_WM_UNIT_FILL_FORE_SCHEMECOLOR_INDEX_4" val="10"/>
  <p:tag name="KSO_WM_UNIT_FILL_FORE_SCHEMECOLOR_INDEX_4_POS" val="1"/>
  <p:tag name="KSO_WM_UNIT_FILL_FORE_SCHEMECOLOR_INDEX_4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4"/>
  <p:tag name="KSO_WM_UNIT_FILL_FORE_SCHEMECOLOR_INDEX_2" val="10"/>
  <p:tag name="KSO_WM_UNIT_FILL_FORE_SCHEMECOLOR_INDEX_2_POS" val="0.47"/>
  <p:tag name="KSO_WM_UNIT_FILL_FORE_SCHEMECOLOR_INDEX_2_TRANS" val="0"/>
  <p:tag name="KSO_WM_UNIT_FILL_FORE_SCHEMECOLOR_INDEX_3_BRIGHTNESS" val="0.55"/>
  <p:tag name="KSO_WM_UNIT_FILL_FORE_SCHEMECOLOR_INDEX_3" val="10"/>
  <p:tag name="KSO_WM_UNIT_FILL_FORE_SCHEMECOLOR_INDEX_3_POS" val="0.62"/>
  <p:tag name="KSO_WM_UNIT_FILL_FORE_SCHEMECOLOR_INDEX_3_TRANS" val="0.42"/>
  <p:tag name="KSO_WM_UNIT_FILL_FORE_SCHEMECOLOR_INDEX_4_BRIGHTNESS" val="0.95"/>
  <p:tag name="KSO_WM_UNIT_FILL_FORE_SCHEMECOLOR_INDEX_4" val="10"/>
  <p:tag name="KSO_WM_UNIT_FILL_FORE_SCHEMECOLOR_INDEX_4_POS" val="0.72"/>
  <p:tag name="KSO_WM_UNIT_FILL_FORE_SCHEMECOLOR_INDEX_4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95"/>
  <p:tag name="KSO_WM_UNIT_FILL_FORE_SCHEMECOLOR_INDEX_1" val="10"/>
  <p:tag name="KSO_WM_UNIT_FILL_FORE_SCHEMECOLOR_INDEX_1_POS" val="0.28"/>
  <p:tag name="KSO_WM_UNIT_FILL_FORE_SCHEMECOLOR_INDEX_1_TRANS" val="1"/>
  <p:tag name="KSO_WM_UNIT_FILL_FORE_SCHEMECOLOR_INDEX_2_BRIGHTNESS" val="0.55"/>
  <p:tag name="KSO_WM_UNIT_FILL_FORE_SCHEMECOLOR_INDEX_2" val="10"/>
  <p:tag name="KSO_WM_UNIT_FILL_FORE_SCHEMECOLOR_INDEX_2_POS" val="0.38"/>
  <p:tag name="KSO_WM_UNIT_FILL_FORE_SCHEMECOLOR_INDEX_2_TRANS" val="0.42"/>
  <p:tag name="KSO_WM_UNIT_FILL_FORE_SCHEMECOLOR_INDEX_3_BRIGHTNESS" val="0.4"/>
  <p:tag name="KSO_WM_UNIT_FILL_FORE_SCHEMECOLOR_INDEX_3" val="10"/>
  <p:tag name="KSO_WM_UNIT_FILL_FORE_SCHEMECOLOR_INDEX_3_POS" val="0.53"/>
  <p:tag name="KSO_WM_UNIT_FILL_FORE_SCHEMECOLOR_INDEX_3_TRANS" val="0"/>
  <p:tag name="KSO_WM_UNIT_FILL_FORE_SCHEMECOLOR_INDEX_4_BRIGHTNESS" val="0"/>
  <p:tag name="KSO_WM_UNIT_FILL_FORE_SCHEMECOLOR_INDEX_4" val="10"/>
  <p:tag name="KSO_WM_UNIT_FILL_FORE_SCHEMECOLOR_INDEX_4_POS" val="1"/>
  <p:tag name="KSO_WM_UNIT_FILL_FORE_SCHEMECOLOR_INDEX_4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22.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2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5&quot;,&quot;maxSize&quot;:{&quot;size1&quot;:22.2},&quot;minSize&quot;:{&quot;size1&quot;:13.5},&quot;normalSize&quot;:{&quot;size1&quot;:13.5},&quot;subLayout&quot;:[{&quot;id&quot;:&quot;2024-10-28T11:20:15&quot;,&quot;margin&quot;:{&quot;bottom&quot;:0.025999998673796654,&quot;left&quot;:2.117000102996826,&quot;right&quot;:1.2699999809265137,&quot;top&quot;:0.4230000376701355},&quot;type&quot;:0},{&quot;id&quot;:&quot;2024-10-28T11:20:15&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254.1,&quot;left&quot;:51.55,&quot;top&quot;:110.5,&quot;width&quot;:847.35}"/>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254.1,&quot;left&quot;:51.55,&quot;top&quot;:110.5,&quot;width&quot;:847.35}"/>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254.1,&quot;left&quot;:51.55,&quot;top&quot;:110.5,&quot;width&quot;:847.35}"/>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254.1,&quot;left&quot;:51.55,&quot;top&quot;:110.5,&quot;width&quot;:847.35}"/>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254.1,&quot;left&quot;:51.55,&quot;top&quot;:110.5,&quot;width&quot;:847.35}"/>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254.1,&quot;left&quot;:51.55,&quot;top&quot;:110.5,&quot;width&quot;:847.35}"/>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254.1,&quot;left&quot;:51.55,&quot;top&quot;:110.5,&quot;width&quot;:847.35}"/>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254.1,&quot;left&quot;:51.55,&quot;top&quot;:110.5,&quot;width&quot;:847.35}"/>
</p:tagLst>
</file>

<file path=ppt/tags/tag23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7&quot;,&quot;maxSize&quot;:{&quot;size1&quot;:22.2},&quot;minSize&quot;:{&quot;size1&quot;:13.5},&quot;normalSize&quot;:{&quot;size1&quot;:13.5},&quot;subLayout&quot;:[{&quot;id&quot;:&quot;2024-10-28T11:20:17&quot;,&quot;margin&quot;:{&quot;bottom&quot;:0.025999998673796654,&quot;left&quot;:2.117000102996826,&quot;right&quot;:1.2699999809265137,&quot;top&quot;:0.4230000376701355},&quot;type&quot;:0},{&quot;id&quot;:&quot;2024-10-28T11:20:17&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4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9&quot;,&quot;maxSize&quot;:{&quot;size1&quot;:22.2},&quot;minSize&quot;:{&quot;size1&quot;:13.5},&quot;normalSize&quot;:{&quot;size1&quot;:13.5},&quot;subLayout&quot;:[{&quot;id&quot;:&quot;2024-10-28T11:20:19&quot;,&quot;margin&quot;:{&quot;bottom&quot;:0.025999998673796654,&quot;left&quot;:2.117000102996826,&quot;right&quot;:1.2699999809265137,&quot;top&quot;:0.4230000376701355},&quot;type&quot;:0},{&quot;id&quot;:&quot;2024-10-28T11:20:19&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49.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52.xml><?xml version="1.0" encoding="utf-8"?>
<p:tagLst xmlns:a="http://schemas.openxmlformats.org/drawingml/2006/main" xmlns:r="http://schemas.openxmlformats.org/officeDocument/2006/relationships" xmlns:p="http://schemas.openxmlformats.org/presentationml/2006/main">
  <p:tag name="TABLE_ENDDRAG_ORIGIN_RECT" val="824*411"/>
  <p:tag name="TABLE_ENDDRAG_RECT" val="38*78*824*411"/>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6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26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73.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5&quot;,&quot;maxSize&quot;:{&quot;size1&quot;:22.2},&quot;minSize&quot;:{&quot;size1&quot;:13.5},&quot;normalSize&quot;:{&quot;size1&quot;:13.5},&quot;subLayout&quot;:[{&quot;id&quot;:&quot;2024-10-28T11:20:15&quot;,&quot;margin&quot;:{&quot;bottom&quot;:0.025999998673796654,&quot;left&quot;:2.117000102996826,&quot;right&quot;:1.2699999809265137,&quot;top&quot;:0.4230000376701355},&quot;type&quot;:0},{&quot;id&quot;:&quot;2024-10-28T11:20:15&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4-10-28T11:20:15&quot;,&#10;    &quot;max&quot;: -15.112835204357197,&#10;    &quot;topChanged&quot;: 0&#10;}&#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0"/>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7&quot;,&quot;maxSize&quot;:{&quot;size1&quot;:22.2},&quot;minSize&quot;:{&quot;size1&quot;:13.5},&quot;normalSize&quot;:{&quot;size1&quot;:13.5},&quot;subLayout&quot;:[{&quot;id&quot;:&quot;2024-10-28T11:20:17&quot;,&quot;margin&quot;:{&quot;bottom&quot;:0.025999998673796654,&quot;left&quot;:2.117000102996826,&quot;right&quot;:1.2699999809265137,&quot;top&quot;:0.4230000376701355},&quot;type&quot;:0},{&quot;id&quot;:&quot;2024-10-28T11:20:17&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TABLE_ENDDRAG_ORIGIN_RECT" val="824*411"/>
  <p:tag name="TABLE_ENDDRAG_RECT" val="38*78*824*411"/>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0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3&quot;,&quot;maxSize&quot;:{&quot;size1&quot;:22.2},&quot;minSize&quot;:{&quot;size1&quot;:13.5},&quot;normalSize&quot;:{&quot;size1&quot;:13.5},&quot;subLayout&quot;:[{&quot;id&quot;:&quot;2024-10-28T11:20:23&quot;,&quot;margin&quot;:{&quot;bottom&quot;:0.025999998673796654,&quot;left&quot;:2.117000102996826,&quot;right&quot;:1.2699999809265137,&quot;top&quot;:0.4230000376701355},&quot;type&quot;:0},{&quot;id&quot;:&quot;2024-10-28T11:20:23&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3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2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 name="KSO_WM_DIAGRAM_VIRTUALLY_FRAME" val="{&quot;height&quot;:404.29472440944886,&quot;left&quot;:66.25614173228345,&quot;top&quot;:79.3211811023622,&quot;width&quot;:827.4877952755905}"/>
</p:tagLst>
</file>

<file path=ppt/tags/tag329.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
  <p:tag name="KSO_WM_DIAGRAM_VIRTUALLY_FRAME" val="{&quot;height&quot;:404.29472440944886,&quot;left&quot;:66.25614173228345,&quot;top&quot;:79.3211811023622,&quot;width&quot;:827.487795275590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31.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 name="KSO_WM_DIAGRAM_VIRTUALLY_FRAME" val="{&quot;height&quot;:404.29472440944886,&quot;left&quot;:66.25614173228345,&quot;top&quot;:79.3211811023622,&quot;width&quot;:827.4877952755905}"/>
</p:tagLst>
</file>

<file path=ppt/tags/tag332.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
  <p:tag name="KSO_WM_DIAGRAM_VIRTUALLY_FRAME" val="{&quot;height&quot;:404.29472440944886,&quot;left&quot;:66.25614173228345,&quot;top&quot;:79.3211811023622,&quot;width&quot;:827.4877952755905}"/>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3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 name="KSO_WM_DIAGRAM_VIRTUALLY_FRAME" val="{&quot;height&quot;:404.29472440944886,&quot;left&quot;:66.25614173228345,&quot;top&quot;:79.3211811023622,&quot;width&quot;:827.4877952755905}"/>
</p:tagLst>
</file>

<file path=ppt/tags/tag335.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
  <p:tag name="KSO_WM_DIAGRAM_VIRTUALLY_FRAME" val="{&quot;height&quot;:404.29472440944886,&quot;left&quot;:66.25614173228345,&quot;top&quot;:79.3211811023622,&quot;width&quot;:827.4877952755905}"/>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41.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 name="KSO_WM_DIAGRAM_VIRTUALLY_FRAME" val="{&quot;height&quot;:404.29472440944886,&quot;left&quot;:66.25614173228345,&quot;top&quot;:79.3211811023622,&quot;width&quot;:827.4877952755905}"/>
</p:tagLst>
</file>

<file path=ppt/tags/tag342.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
  <p:tag name="KSO_WM_DIAGRAM_VIRTUALLY_FRAME" val="{&quot;height&quot;:404.29472440944886,&quot;left&quot;:66.25614173228345,&quot;top&quot;:79.3211811023622,&quot;width&quot;:827.4877952755905}"/>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404.29472440944886,&quot;left&quot;:66.25614173228345,&quot;top&quot;:79.3211811023622,&quot;width&quot;:827.4877952755905}"/>
</p:tagLst>
</file>

<file path=ppt/tags/tag34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 name="KSO_WM_DIAGRAM_VIRTUALLY_FRAME" val="{&quot;height&quot;:404.29472440944886,&quot;left&quot;:66.25614173228345,&quot;top&quot;:79.3211811023622,&quot;width&quot;:827.4877952755905}"/>
</p:tagLst>
</file>

<file path=ppt/tags/tag345.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
  <p:tag name="KSO_WM_DIAGRAM_VIRTUALLY_FRAME" val="{&quot;height&quot;:404.29472440944886,&quot;left&quot;:66.25614173228345,&quot;top&quot;:79.3211811023622,&quot;width&quot;:827.4877952755905}"/>
</p:tagLst>
</file>

<file path=ppt/tags/tag34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7&quot;,&quot;maxSize&quot;:{&quot;size1&quot;:22.2},&quot;minSize&quot;:{&quot;size1&quot;:13.5},&quot;normalSize&quot;:{&quot;size1&quot;:13.5},&quot;subLayout&quot;:[{&quot;id&quot;:&quot;2024-10-28T11:20:17&quot;,&quot;margin&quot;:{&quot;bottom&quot;:0.025999998673796654,&quot;left&quot;:2.117000102996826,&quot;right&quot;:1.2699999809265137,&quot;top&quot;:0.4230000376701355},&quot;type&quot;:0},{&quot;id&quot;:&quot;2024-10-28T11:20:17&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LINE_FORE_SCHEMECOLOR_INDEX_BRIGHTNESS" val="0.9"/>
  <p:tag name="KSO_WM_UNIT_LINE_FORE_SCHEMECOLOR_INDEX" val="15"/>
  <p:tag name="KSO_WM_UNIT_LINE_FILL_TYPE" val="2"/>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13"/>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SLIDE_ID" val="diagram20220059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91*457"/>
  <p:tag name="KSO_WM_SLIDE_POSITION" val="34*58"/>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4-10-28T11:20:18&quot;,&quot;type&quot;:0}"/>
  <p:tag name="KSO_WM_SLIDE_RATIO" val="1.777778"/>
  <p:tag name="KSO_WM_SLIDE_BACKGROUND" val="[&quot;general&quot;]"/>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7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7&quot;,&quot;maxSize&quot;:{&quot;size1&quot;:22.2},&quot;minSize&quot;:{&quot;size1&quot;:13.5},&quot;normalSize&quot;:{&quot;size1&quot;:13.5},&quot;subLayout&quot;:[{&quot;id&quot;:&quot;2024-10-28T11:20:17&quot;,&quot;margin&quot;:{&quot;bottom&quot;:0.025999998673796654,&quot;left&quot;:2.117000102996826,&quot;right&quot;:1.2699999809265137,&quot;top&quot;:0.4230000376701355},&quot;type&quot;:0},{&quot;id&quot;:&quot;2024-10-28T11:20:17&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38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8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1&quot;,&quot;maxSize&quot;:{&quot;size1&quot;:22.2},&quot;minSize&quot;:{&quot;size1&quot;:13.5},&quot;normalSize&quot;:{&quot;size1&quot;:13.5},&quot;subLayout&quot;:[{&quot;id&quot;:&quot;2024-10-28T11:20:21&quot;,&quot;margin&quot;:{&quot;bottom&quot;:0.025999998673796654,&quot;left&quot;:2.117000102996826,&quot;right&quot;:1.2699999809265137,&quot;top&quot;:0.4230000376701355},&quot;type&quot;:0},{&quot;id&quot;:&quot;2024-10-28T11:20:2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1&quot;,&quot;maxSize&quot;:{&quot;size1&quot;:22.2},&quot;minSize&quot;:{&quot;size1&quot;:13.5},&quot;normalSize&quot;:{&quot;size1&quot;:13.5},&quot;subLayout&quot;:[{&quot;id&quot;:&quot;2024-10-28T11:20:21&quot;,&quot;margin&quot;:{&quot;bottom&quot;:0.025999998673796654,&quot;left&quot;:2.117000102996826,&quot;right&quot;:1.2699999809265137,&quot;top&quot;:0.4230000376701355},&quot;type&quot;:0},{&quot;id&quot;:&quot;2024-10-28T11:20:2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98.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1&quot;,&quot;maxSize&quot;:{&quot;size1&quot;:22.2},&quot;minSize&quot;:{&quot;size1&quot;:13.5},&quot;normalSize&quot;:{&quot;size1&quot;:13.5},&quot;subLayout&quot;:[{&quot;id&quot;:&quot;2024-10-28T11:20:21&quot;,&quot;margin&quot;:{&quot;bottom&quot;:0.025999998673796654,&quot;left&quot;:2.117000102996826,&quot;right&quot;:1.2699999809265137,&quot;top&quot;:0.4230000376701355},&quot;type&quot;:0},{&quot;id&quot;:&quot;2024-10-28T11:20:2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1&quot;,&quot;maxSize&quot;:{&quot;size1&quot;:22.2},&quot;minSize&quot;:{&quot;size1&quot;:13.5},&quot;normalSize&quot;:{&quot;size1&quot;:13.5},&quot;subLayout&quot;:[{&quot;id&quot;:&quot;2024-10-28T11:20:21&quot;,&quot;margin&quot;:{&quot;bottom&quot;:0.025999998673796654,&quot;left&quot;:2.117000102996826,&quot;right&quot;:1.2699999809265137,&quot;top&quot;:0.4230000376701355},&quot;type&quot;:0},{&quot;id&quot;:&quot;2024-10-28T11:20:2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0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1&quot;,&quot;maxSize&quot;:{&quot;size1&quot;:22.2},&quot;minSize&quot;:{&quot;size1&quot;:13.5},&quot;normalSize&quot;:{&quot;size1&quot;:13.5},&quot;subLayout&quot;:[{&quot;id&quot;:&quot;2024-10-28T11:20:21&quot;,&quot;margin&quot;:{&quot;bottom&quot;:0.025999998673796654,&quot;left&quot;:2.117000102996826,&quot;right&quot;:1.2699999809265137,&quot;top&quot;:0.4230000376701355},&quot;type&quot;:0},{&quot;id&quot;:&quot;2024-10-28T11:20:2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5"/>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19&quot;,&quot;maxSize&quot;:{&quot;size1&quot;:22.2},&quot;minSize&quot;:{&quot;size1&quot;:13.5},&quot;normalSize&quot;:{&quot;size1&quot;:13.5},&quot;subLayout&quot;:[{&quot;id&quot;:&quot;2024-10-28T11:20:19&quot;,&quot;margin&quot;:{&quot;bottom&quot;:0.025999998673796654,&quot;left&quot;:2.117000102996826,&quot;right&quot;:1.2699999809265137,&quot;top&quot;:0.4230000376701355},&quot;type&quot;:0},{&quot;id&quot;:&quot;2024-10-28T11:20:19&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1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31&quot;,&quot;maxSize&quot;:{&quot;size1&quot;:22.2},&quot;minSize&quot;:{&quot;size1&quot;:13.5},&quot;normalSize&quot;:{&quot;size1&quot;:13.5},&quot;subLayout&quot;:[{&quot;id&quot;:&quot;2024-10-28T11:20:31&quot;,&quot;margin&quot;:{&quot;bottom&quot;:0.025999998673796654,&quot;left&quot;:2.117000102996826,&quot;right&quot;:1.2699999809265137,&quot;top&quot;:0.4230000376701355},&quot;type&quot;:0},{&quot;id&quot;:&quot;2024-10-28T11:20:31&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10-28T11:20:22&quot;,&quot;maxSize&quot;:{&quot;size1&quot;:22.2},&quot;minSize&quot;:{&quot;size1&quot;:13.5},&quot;normalSize&quot;:{&quot;size1&quot;:13.5},&quot;subLayout&quot;:[{&quot;id&quot;:&quot;2024-10-28T11:20:22&quot;,&quot;margin&quot;:{&quot;bottom&quot;:0.025999998673796654,&quot;left&quot;:2.117000102996826,&quot;right&quot;:1.2699999809265137,&quot;top&quot;:0.4230000376701355},&quot;type&quot;:0},{&quot;id&quot;:&quot;2024-10-28T11:20:22&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15"/>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44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4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53.xml><?xml version="1.0" encoding="utf-8"?>
<p:tagLst xmlns:a="http://schemas.openxmlformats.org/drawingml/2006/main" xmlns:r="http://schemas.openxmlformats.org/officeDocument/2006/relationships" xmlns:p="http://schemas.openxmlformats.org/presentationml/2006/main">
  <p:tag name="TABLE_ENDDRAG_ORIGIN_RECT" val="370*235"/>
  <p:tag name="TABLE_ENDDRAG_RECT" val="510*210*370*236"/>
</p:tagLst>
</file>

<file path=ppt/tags/tag454.xml><?xml version="1.0" encoding="utf-8"?>
<p:tagLst xmlns:a="http://schemas.openxmlformats.org/drawingml/2006/main" xmlns:r="http://schemas.openxmlformats.org/officeDocument/2006/relationships" xmlns:p="http://schemas.openxmlformats.org/presentationml/2006/main">
  <p:tag name="KSO_WM_SLIDE_ID" val="custom2023335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354"/>
  <p:tag name="KSO_WM_SLIDE_TYPE" val="endPage"/>
  <p:tag name="KSO_WM_SLIDE_SUBTYPE" val="pureTxt"/>
  <p:tag name="KSO_WM_SLIDE_LAYOUT" val="a_f"/>
  <p:tag name="KSO_WM_SLIDE_LAYOUT_CNT" val="1_1"/>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9*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3127</TotalTime>
  <Words>4510</Words>
  <Application>Microsoft Office PowerPoint</Application>
  <PresentationFormat>宽屏</PresentationFormat>
  <Paragraphs>783</Paragraphs>
  <Slides>43</Slides>
  <Notes>30</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3</vt:i4>
      </vt:variant>
      <vt:variant>
        <vt:lpstr>幻灯片标题</vt:lpstr>
      </vt:variant>
      <vt:variant>
        <vt:i4>43</vt:i4>
      </vt:variant>
    </vt:vector>
  </HeadingPairs>
  <TitlesOfParts>
    <vt:vector size="66" baseType="lpstr">
      <vt:lpstr>CIDFont</vt:lpstr>
      <vt:lpstr>FN Mizan Netrokona Unicode</vt:lpstr>
      <vt:lpstr>Helvetica Neue</vt:lpstr>
      <vt:lpstr>HelveticaNeue Regular</vt:lpstr>
      <vt:lpstr>Inter</vt:lpstr>
      <vt:lpstr>MiSans Bold</vt:lpstr>
      <vt:lpstr>PingFang SC</vt:lpstr>
      <vt:lpstr>TimesNewRomanPS-BoldMT</vt:lpstr>
      <vt:lpstr>TimesNewRomanPS-ItalicMT</vt:lpstr>
      <vt:lpstr>等线</vt:lpstr>
      <vt:lpstr>黑体</vt:lpstr>
      <vt:lpstr>宋体</vt:lpstr>
      <vt:lpstr>微软雅黑</vt:lpstr>
      <vt:lpstr>Arial</vt:lpstr>
      <vt:lpstr>Cambria Math</vt:lpstr>
      <vt:lpstr>Times New Roman</vt:lpstr>
      <vt:lpstr>Wingdings</vt:lpstr>
      <vt:lpstr>Office 主题​​</vt:lpstr>
      <vt:lpstr>自定义设计方案</vt:lpstr>
      <vt:lpstr>1_Office 主题​​</vt:lpstr>
      <vt:lpstr>Equation</vt:lpstr>
      <vt:lpstr>Microsoft Visio 绘图</vt:lpstr>
      <vt:lpstr>Acrobat Document</vt:lpstr>
      <vt:lpstr>复杂电磁环境下 XX被动感知XXXX技术</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感谢指导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凯</cp:lastModifiedBy>
  <cp:revision>1312</cp:revision>
  <dcterms:created xsi:type="dcterms:W3CDTF">2019-01-23T14:14:00Z</dcterms:created>
  <dcterms:modified xsi:type="dcterms:W3CDTF">2025-01-19T04:56:35Z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C0C22EBFB433481D99EB2F9633AB6FC8_13</vt:lpwstr>
  </property>
  <property fmtid="{D5CDD505-2E9C-101B-9397-08002B2CF9AE}" pid="12" name="KSOProductBuildVer">
    <vt:lpwstr>2052-12.1.0.18240</vt:lpwstr>
  </property>
</Properties>
</file>